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46"/>
  </p:notesMasterIdLst>
  <p:sldIdLst>
    <p:sldId id="259" r:id="rId2"/>
    <p:sldId id="295" r:id="rId3"/>
    <p:sldId id="296" r:id="rId4"/>
    <p:sldId id="297" r:id="rId5"/>
    <p:sldId id="299" r:id="rId6"/>
    <p:sldId id="300" r:id="rId7"/>
    <p:sldId id="301" r:id="rId8"/>
    <p:sldId id="302" r:id="rId9"/>
    <p:sldId id="303" r:id="rId10"/>
    <p:sldId id="304" r:id="rId11"/>
    <p:sldId id="305" r:id="rId12"/>
    <p:sldId id="306" r:id="rId13"/>
    <p:sldId id="272" r:id="rId14"/>
    <p:sldId id="273" r:id="rId15"/>
    <p:sldId id="274" r:id="rId16"/>
    <p:sldId id="275" r:id="rId17"/>
    <p:sldId id="276" r:id="rId18"/>
    <p:sldId id="330" r:id="rId19"/>
    <p:sldId id="277" r:id="rId20"/>
    <p:sldId id="307" r:id="rId21"/>
    <p:sldId id="308" r:id="rId22"/>
    <p:sldId id="309" r:id="rId23"/>
    <p:sldId id="310" r:id="rId24"/>
    <p:sldId id="311" r:id="rId25"/>
    <p:sldId id="312" r:id="rId26"/>
    <p:sldId id="313" r:id="rId27"/>
    <p:sldId id="333" r:id="rId28"/>
    <p:sldId id="334" r:id="rId29"/>
    <p:sldId id="278" r:id="rId30"/>
    <p:sldId id="279" r:id="rId31"/>
    <p:sldId id="280" r:id="rId32"/>
    <p:sldId id="317" r:id="rId33"/>
    <p:sldId id="284" r:id="rId34"/>
    <p:sldId id="285" r:id="rId35"/>
    <p:sldId id="286" r:id="rId36"/>
    <p:sldId id="320" r:id="rId37"/>
    <p:sldId id="321" r:id="rId38"/>
    <p:sldId id="287" r:id="rId39"/>
    <p:sldId id="288" r:id="rId40"/>
    <p:sldId id="322" r:id="rId41"/>
    <p:sldId id="325" r:id="rId42"/>
    <p:sldId id="326" r:id="rId43"/>
    <p:sldId id="327" r:id="rId44"/>
    <p:sldId id="294" r:id="rId4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85"/>
    <p:restoredTop sz="93681"/>
  </p:normalViewPr>
  <p:slideViewPr>
    <p:cSldViewPr>
      <p:cViewPr varScale="1">
        <p:scale>
          <a:sx n="118" d="100"/>
          <a:sy n="118" d="100"/>
        </p:scale>
        <p:origin x="2000" y="2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tiff>
</file>

<file path=ppt/media/image2.tiff>
</file>

<file path=ppt/media/image3.tiff>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62B1D6-8B29-4576-8BF9-C029168734D1}" type="datetimeFigureOut">
              <a:rPr lang="zh-CN" altLang="en-US" smtClean="0"/>
              <a:t>2019/9/2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75B0B3-4BDA-47AE-8AAF-04CE7632D5A3}" type="slidenum">
              <a:rPr lang="zh-CN" altLang="en-US" smtClean="0"/>
              <a:t>‹#›</a:t>
            </a:fld>
            <a:endParaRPr lang="zh-CN" altLang="en-US"/>
          </a:p>
        </p:txBody>
      </p:sp>
    </p:spTree>
    <p:extLst>
      <p:ext uri="{BB962C8B-B14F-4D97-AF65-F5344CB8AC3E}">
        <p14:creationId xmlns:p14="http://schemas.microsoft.com/office/powerpoint/2010/main" val="4195944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zh-CN" altLang="en-US" dirty="0"/>
              <a:t>这是流水线的实现</a:t>
            </a:r>
          </a:p>
        </p:txBody>
      </p:sp>
      <p:sp>
        <p:nvSpPr>
          <p:cNvPr id="4" name="Slide Number Placeholder 3"/>
          <p:cNvSpPr>
            <a:spLocks noGrp="1"/>
          </p:cNvSpPr>
          <p:nvPr>
            <p:ph type="sldNum" sz="quarter" idx="10"/>
          </p:nvPr>
        </p:nvSpPr>
        <p:spPr/>
        <p:txBody>
          <a:bodyPr/>
          <a:lstStyle/>
          <a:p>
            <a:fld id="{BB75B0B3-4BDA-47AE-8AAF-04CE7632D5A3}" type="slidenum">
              <a:rPr lang="zh-CN" altLang="en-US" smtClean="0"/>
              <a:t>8</a:t>
            </a:fld>
            <a:endParaRPr lang="zh-CN" altLang="en-US"/>
          </a:p>
        </p:txBody>
      </p:sp>
    </p:spTree>
    <p:extLst>
      <p:ext uri="{BB962C8B-B14F-4D97-AF65-F5344CB8AC3E}">
        <p14:creationId xmlns:p14="http://schemas.microsoft.com/office/powerpoint/2010/main" val="10198674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p38:notes"/>
          <p:cNvSpPr txBox="1">
            <a:spLocks noGrp="1"/>
          </p:cNvSpPr>
          <p:nvPr>
            <p:ph type="body" idx="1"/>
          </p:nvPr>
        </p:nvSpPr>
        <p:spPr>
          <a:xfrm>
            <a:off x="552279" y="4564827"/>
            <a:ext cx="6298282" cy="4315956"/>
          </a:xfrm>
          <a:prstGeom prst="rect">
            <a:avLst/>
          </a:prstGeom>
          <a:noFill/>
          <a:ln>
            <a:noFill/>
          </a:ln>
        </p:spPr>
        <p:txBody>
          <a:bodyPr spcFirstLastPara="1" wrap="square" lIns="95625" tIns="46975" rIns="95625" bIns="4697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196" name="Google Shape;1196;p38: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7" name="Google Shape;1197;p38: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16971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
        <p:cNvGrpSpPr/>
        <p:nvPr/>
      </p:nvGrpSpPr>
      <p:grpSpPr>
        <a:xfrm>
          <a:off x="0" y="0"/>
          <a:ext cx="0" cy="0"/>
          <a:chOff x="0" y="0"/>
          <a:chExt cx="0" cy="0"/>
        </a:xfrm>
      </p:grpSpPr>
      <p:sp>
        <p:nvSpPr>
          <p:cNvPr id="1370" name="Google Shape;1370;p40:notes"/>
          <p:cNvSpPr txBox="1">
            <a:spLocks noGrp="1"/>
          </p:cNvSpPr>
          <p:nvPr>
            <p:ph type="hdr" idx="2"/>
          </p:nvPr>
        </p:nvSpPr>
        <p:spPr>
          <a:xfrm>
            <a:off x="0" y="0"/>
            <a:ext cx="3169920" cy="480060"/>
          </a:xfrm>
          <a:prstGeom prst="rect">
            <a:avLst/>
          </a:prstGeom>
          <a:noFill/>
          <a:ln>
            <a:noFill/>
          </a:ln>
        </p:spPr>
        <p:txBody>
          <a:bodyPr spcFirstLastPara="1" wrap="square" lIns="96650" tIns="48325" rIns="96650" bIns="48325" anchor="t" anchorCtr="0">
            <a:noAutofit/>
          </a:bodyPr>
          <a:lstStyle/>
          <a:p>
            <a:pPr marL="0" marR="0" lvl="0" indent="0" algn="l" rtl="0">
              <a:spcBef>
                <a:spcPts val="0"/>
              </a:spcBef>
              <a:spcAft>
                <a:spcPts val="0"/>
              </a:spcAft>
              <a:buNone/>
            </a:pPr>
            <a:r>
              <a:rPr lang="en-US" sz="1300">
                <a:solidFill>
                  <a:schemeClr val="dk1"/>
                </a:solidFill>
                <a:latin typeface="Calibri"/>
                <a:ea typeface="Calibri"/>
                <a:cs typeface="Calibri"/>
                <a:sym typeface="Calibri"/>
              </a:rPr>
              <a:t>Morgan Kaufmann Publishers</a:t>
            </a:r>
            <a:endParaRPr/>
          </a:p>
        </p:txBody>
      </p:sp>
      <p:sp>
        <p:nvSpPr>
          <p:cNvPr id="1371" name="Google Shape;1371;p40: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
        <p:nvSpPr>
          <p:cNvPr id="1372" name="Google Shape;1372;p40:notes"/>
          <p:cNvSpPr txBox="1">
            <a:spLocks noGrp="1"/>
          </p:cNvSpPr>
          <p:nvPr>
            <p:ph type="ftr" idx="11"/>
          </p:nvPr>
        </p:nvSpPr>
        <p:spPr>
          <a:xfrm>
            <a:off x="0" y="9119474"/>
            <a:ext cx="3169920" cy="480060"/>
          </a:xfrm>
          <a:prstGeom prst="rect">
            <a:avLst/>
          </a:prstGeom>
          <a:noFill/>
          <a:ln>
            <a:noFill/>
          </a:ln>
        </p:spPr>
        <p:txBody>
          <a:bodyPr spcFirstLastPara="1" wrap="square" lIns="96650" tIns="48325" rIns="96650" bIns="48325" anchor="b" anchorCtr="0">
            <a:noAutofit/>
          </a:bodyPr>
          <a:lstStyle/>
          <a:p>
            <a:pPr marL="0" marR="0" lvl="0" indent="0" algn="l" rtl="0">
              <a:spcBef>
                <a:spcPts val="0"/>
              </a:spcBef>
              <a:spcAft>
                <a:spcPts val="0"/>
              </a:spcAft>
              <a:buNone/>
            </a:pPr>
            <a:r>
              <a:rPr lang="en-US" sz="1300">
                <a:solidFill>
                  <a:schemeClr val="dk1"/>
                </a:solidFill>
                <a:latin typeface="Calibri"/>
                <a:ea typeface="Calibri"/>
                <a:cs typeface="Calibri"/>
                <a:sym typeface="Calibri"/>
              </a:rPr>
              <a:t>Chapter 4 — The Processor</a:t>
            </a:r>
            <a:endParaRPr/>
          </a:p>
        </p:txBody>
      </p:sp>
      <p:sp>
        <p:nvSpPr>
          <p:cNvPr id="1373" name="Google Shape;1373;p40:notes"/>
          <p:cNvSpPr txBox="1">
            <a:spLocks noGrp="1"/>
          </p:cNvSpPr>
          <p:nvPr>
            <p:ph type="sldNum" idx="12"/>
          </p:nvPr>
        </p:nvSpPr>
        <p:spPr>
          <a:xfrm>
            <a:off x="4143587" y="9119474"/>
            <a:ext cx="3169920" cy="480060"/>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300">
                <a:solidFill>
                  <a:schemeClr val="dk1"/>
                </a:solidFill>
                <a:latin typeface="Calibri"/>
                <a:ea typeface="Calibri"/>
                <a:cs typeface="Calibri"/>
                <a:sym typeface="Calibri"/>
              </a:rPr>
              <a:t>30</a:t>
            </a:fld>
            <a:endParaRPr sz="1300">
              <a:solidFill>
                <a:schemeClr val="dk1"/>
              </a:solidFill>
              <a:latin typeface="Calibri"/>
              <a:ea typeface="Calibri"/>
              <a:cs typeface="Calibri"/>
              <a:sym typeface="Calibri"/>
            </a:endParaRPr>
          </a:p>
        </p:txBody>
      </p:sp>
      <p:sp>
        <p:nvSpPr>
          <p:cNvPr id="1374" name="Google Shape;1374;p40:notes"/>
          <p:cNvSpPr>
            <a:spLocks noGrp="1" noRot="1" noChangeAspect="1"/>
          </p:cNvSpPr>
          <p:nvPr>
            <p:ph type="sldImg" idx="3"/>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75" name="Google Shape;1375;p40:notes"/>
          <p:cNvSpPr txBox="1">
            <a:spLocks noGrp="1"/>
          </p:cNvSpPr>
          <p:nvPr>
            <p:ph type="body" idx="1"/>
          </p:nvPr>
        </p:nvSpPr>
        <p:spPr>
          <a:xfrm>
            <a:off x="731520" y="4560570"/>
            <a:ext cx="5852160" cy="4320540"/>
          </a:xfrm>
          <a:prstGeom prst="rect">
            <a:avLst/>
          </a:prstGeom>
          <a:noFill/>
          <a:ln>
            <a:noFill/>
          </a:ln>
        </p:spPr>
        <p:txBody>
          <a:bodyPr spcFirstLastPara="1" wrap="square" lIns="96650" tIns="48325" rIns="96650" bIns="48325"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49262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p42: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5" name="Google Shape;1385;p42:notes"/>
          <p:cNvSpPr txBox="1">
            <a:spLocks noGrp="1"/>
          </p:cNvSpPr>
          <p:nvPr>
            <p:ph type="body" idx="1"/>
          </p:nvPr>
        </p:nvSpPr>
        <p:spPr>
          <a:xfrm>
            <a:off x="731520" y="4560570"/>
            <a:ext cx="5852160" cy="4320540"/>
          </a:xfrm>
          <a:prstGeom prst="rect">
            <a:avLst/>
          </a:prstGeom>
          <a:noFill/>
          <a:ln>
            <a:noFill/>
          </a:ln>
        </p:spPr>
        <p:txBody>
          <a:bodyPr spcFirstLastPara="1" wrap="square" lIns="96650" tIns="48325" rIns="96650" bIns="48325" anchor="t" anchorCtr="0">
            <a:noAutofit/>
          </a:bodyPr>
          <a:lstStyle/>
          <a:p>
            <a:pPr marL="0" marR="0" lvl="0" indent="0" algn="l" rtl="0">
              <a:spcBef>
                <a:spcPts val="0"/>
              </a:spcBef>
              <a:spcAft>
                <a:spcPts val="0"/>
              </a:spcAft>
              <a:buNone/>
            </a:pPr>
            <a:r>
              <a:rPr lang="en-US" sz="1200" b="0" i="0" u="none" strike="noStrike" cap="none">
                <a:solidFill>
                  <a:schemeClr val="dk1"/>
                </a:solidFill>
                <a:latin typeface="Calibri"/>
                <a:ea typeface="Calibri"/>
                <a:cs typeface="Calibri"/>
                <a:sym typeface="Calibri"/>
              </a:rPr>
              <a:t>Scan figure 4.54 on p. 368.</a:t>
            </a:r>
            <a:endParaRPr sz="1200" b="0" i="0" u="none" strike="noStrike" cap="none">
              <a:solidFill>
                <a:schemeClr val="dk1"/>
              </a:solidFill>
              <a:latin typeface="Calibri"/>
              <a:ea typeface="Calibri"/>
              <a:cs typeface="Calibri"/>
              <a:sym typeface="Calibri"/>
            </a:endParaRPr>
          </a:p>
        </p:txBody>
      </p:sp>
      <p:sp>
        <p:nvSpPr>
          <p:cNvPr id="1386" name="Google Shape;1386;p42:notes"/>
          <p:cNvSpPr txBox="1">
            <a:spLocks noGrp="1"/>
          </p:cNvSpPr>
          <p:nvPr>
            <p:ph type="sldNum" idx="12"/>
          </p:nvPr>
        </p:nvSpPr>
        <p:spPr>
          <a:xfrm>
            <a:off x="4143587" y="9119474"/>
            <a:ext cx="3169920" cy="480060"/>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300">
                <a:solidFill>
                  <a:schemeClr val="dk1"/>
                </a:solidFill>
                <a:latin typeface="Calibri"/>
                <a:ea typeface="Calibri"/>
                <a:cs typeface="Calibri"/>
                <a:sym typeface="Calibri"/>
              </a:rPr>
              <a:t>31</a:t>
            </a:fld>
            <a:endParaRPr sz="1300">
              <a:solidFill>
                <a:schemeClr val="dk1"/>
              </a:solidFill>
              <a:latin typeface="Calibri"/>
              <a:ea typeface="Calibri"/>
              <a:cs typeface="Calibri"/>
              <a:sym typeface="Calibri"/>
            </a:endParaRPr>
          </a:p>
        </p:txBody>
      </p:sp>
      <p:sp>
        <p:nvSpPr>
          <p:cNvPr id="1387" name="Google Shape;1387;p42: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214353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p47:notes"/>
          <p:cNvSpPr txBox="1">
            <a:spLocks noGrp="1"/>
          </p:cNvSpPr>
          <p:nvPr>
            <p:ph type="body" idx="1"/>
          </p:nvPr>
        </p:nvSpPr>
        <p:spPr>
          <a:xfrm>
            <a:off x="552279" y="4564827"/>
            <a:ext cx="6298282" cy="4315956"/>
          </a:xfrm>
          <a:prstGeom prst="rect">
            <a:avLst/>
          </a:prstGeom>
          <a:noFill/>
          <a:ln>
            <a:noFill/>
          </a:ln>
        </p:spPr>
        <p:txBody>
          <a:bodyPr spcFirstLastPara="1" wrap="square" lIns="95625" tIns="46975" rIns="95625" bIns="4697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430" name="Google Shape;1430;p47: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1" name="Google Shape;1431;p47: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663319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p49: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round/>
            <a:headEnd type="none" w="sm" len="sm"/>
            <a:tailEnd type="none" w="sm" len="sm"/>
          </a:ln>
        </p:spPr>
      </p:sp>
      <p:sp>
        <p:nvSpPr>
          <p:cNvPr id="1500" name="Google Shape;1500;p49:notes"/>
          <p:cNvSpPr txBox="1">
            <a:spLocks noGrp="1"/>
          </p:cNvSpPr>
          <p:nvPr>
            <p:ph type="body" idx="1"/>
          </p:nvPr>
        </p:nvSpPr>
        <p:spPr>
          <a:xfrm>
            <a:off x="731520" y="4560570"/>
            <a:ext cx="5852160" cy="432054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5050" tIns="47525" rIns="95050" bIns="475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501" name="Google Shape;1501;p49: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60469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3"/>
        <p:cNvGrpSpPr/>
        <p:nvPr/>
      </p:nvGrpSpPr>
      <p:grpSpPr>
        <a:xfrm>
          <a:off x="0" y="0"/>
          <a:ext cx="0" cy="0"/>
          <a:chOff x="0" y="0"/>
          <a:chExt cx="0" cy="0"/>
        </a:xfrm>
      </p:grpSpPr>
      <p:sp>
        <p:nvSpPr>
          <p:cNvPr id="1644" name="Google Shape;1644;p51: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round/>
            <a:headEnd type="none" w="sm" len="sm"/>
            <a:tailEnd type="none" w="sm" len="sm"/>
          </a:ln>
        </p:spPr>
      </p:sp>
      <p:sp>
        <p:nvSpPr>
          <p:cNvPr id="1645" name="Google Shape;1645;p51:notes"/>
          <p:cNvSpPr txBox="1">
            <a:spLocks noGrp="1"/>
          </p:cNvSpPr>
          <p:nvPr>
            <p:ph type="body" idx="1"/>
          </p:nvPr>
        </p:nvSpPr>
        <p:spPr>
          <a:xfrm>
            <a:off x="731520" y="4560570"/>
            <a:ext cx="5852160" cy="432054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5050" tIns="47525" rIns="95050" bIns="475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646" name="Google Shape;1646;p51: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455576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p53: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round/>
            <a:headEnd type="none" w="sm" len="sm"/>
            <a:tailEnd type="none" w="sm" len="sm"/>
          </a:ln>
        </p:spPr>
      </p:sp>
      <p:sp>
        <p:nvSpPr>
          <p:cNvPr id="1785" name="Google Shape;1785;p53:notes"/>
          <p:cNvSpPr txBox="1">
            <a:spLocks noGrp="1"/>
          </p:cNvSpPr>
          <p:nvPr>
            <p:ph type="body" idx="1"/>
          </p:nvPr>
        </p:nvSpPr>
        <p:spPr>
          <a:xfrm>
            <a:off x="731520" y="4560570"/>
            <a:ext cx="5852160" cy="432054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5050" tIns="47525" rIns="95050" bIns="475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786" name="Google Shape;1786;p53: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06803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p55:notes"/>
          <p:cNvSpPr txBox="1">
            <a:spLocks noGrp="1"/>
          </p:cNvSpPr>
          <p:nvPr>
            <p:ph type="hdr" idx="2"/>
          </p:nvPr>
        </p:nvSpPr>
        <p:spPr>
          <a:xfrm>
            <a:off x="0" y="0"/>
            <a:ext cx="3169920" cy="480060"/>
          </a:xfrm>
          <a:prstGeom prst="rect">
            <a:avLst/>
          </a:prstGeom>
          <a:noFill/>
          <a:ln>
            <a:noFill/>
          </a:ln>
        </p:spPr>
        <p:txBody>
          <a:bodyPr spcFirstLastPara="1" wrap="square" lIns="96650" tIns="48325" rIns="96650" bIns="48325" anchor="t" anchorCtr="0">
            <a:noAutofit/>
          </a:bodyPr>
          <a:lstStyle/>
          <a:p>
            <a:pPr marL="0" marR="0" lvl="0" indent="0" algn="l" rtl="0">
              <a:spcBef>
                <a:spcPts val="0"/>
              </a:spcBef>
              <a:spcAft>
                <a:spcPts val="0"/>
              </a:spcAft>
              <a:buNone/>
            </a:pPr>
            <a:r>
              <a:rPr lang="en-US" sz="1300">
                <a:solidFill>
                  <a:schemeClr val="dk1"/>
                </a:solidFill>
                <a:latin typeface="Calibri"/>
                <a:ea typeface="Calibri"/>
                <a:cs typeface="Calibri"/>
                <a:sym typeface="Calibri"/>
              </a:rPr>
              <a:t>Morgan Kaufmann Publishers</a:t>
            </a:r>
            <a:endParaRPr/>
          </a:p>
        </p:txBody>
      </p:sp>
      <p:sp>
        <p:nvSpPr>
          <p:cNvPr id="1795" name="Google Shape;1795;p55: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
        <p:nvSpPr>
          <p:cNvPr id="1796" name="Google Shape;1796;p55:notes"/>
          <p:cNvSpPr txBox="1">
            <a:spLocks noGrp="1"/>
          </p:cNvSpPr>
          <p:nvPr>
            <p:ph type="ftr" idx="11"/>
          </p:nvPr>
        </p:nvSpPr>
        <p:spPr>
          <a:xfrm>
            <a:off x="0" y="9119474"/>
            <a:ext cx="3169920" cy="480060"/>
          </a:xfrm>
          <a:prstGeom prst="rect">
            <a:avLst/>
          </a:prstGeom>
          <a:noFill/>
          <a:ln>
            <a:noFill/>
          </a:ln>
        </p:spPr>
        <p:txBody>
          <a:bodyPr spcFirstLastPara="1" wrap="square" lIns="96650" tIns="48325" rIns="96650" bIns="48325" anchor="b" anchorCtr="0">
            <a:noAutofit/>
          </a:bodyPr>
          <a:lstStyle/>
          <a:p>
            <a:pPr marL="0" marR="0" lvl="0" indent="0" algn="l" rtl="0">
              <a:spcBef>
                <a:spcPts val="0"/>
              </a:spcBef>
              <a:spcAft>
                <a:spcPts val="0"/>
              </a:spcAft>
              <a:buNone/>
            </a:pPr>
            <a:r>
              <a:rPr lang="en-US" sz="1300">
                <a:solidFill>
                  <a:schemeClr val="dk1"/>
                </a:solidFill>
                <a:latin typeface="Calibri"/>
                <a:ea typeface="Calibri"/>
                <a:cs typeface="Calibri"/>
                <a:sym typeface="Calibri"/>
              </a:rPr>
              <a:t>Chapter 4 — The Processor</a:t>
            </a:r>
            <a:endParaRPr/>
          </a:p>
        </p:txBody>
      </p:sp>
      <p:sp>
        <p:nvSpPr>
          <p:cNvPr id="1797" name="Google Shape;1797;p55:notes"/>
          <p:cNvSpPr txBox="1">
            <a:spLocks noGrp="1"/>
          </p:cNvSpPr>
          <p:nvPr>
            <p:ph type="sldNum" idx="12"/>
          </p:nvPr>
        </p:nvSpPr>
        <p:spPr>
          <a:xfrm>
            <a:off x="4143587" y="9119474"/>
            <a:ext cx="3169920" cy="480060"/>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300">
                <a:solidFill>
                  <a:schemeClr val="dk1"/>
                </a:solidFill>
                <a:latin typeface="Calibri"/>
                <a:ea typeface="Calibri"/>
                <a:cs typeface="Calibri"/>
                <a:sym typeface="Calibri"/>
              </a:rPr>
              <a:t>39</a:t>
            </a:fld>
            <a:endParaRPr sz="1300">
              <a:solidFill>
                <a:schemeClr val="dk1"/>
              </a:solidFill>
              <a:latin typeface="Calibri"/>
              <a:ea typeface="Calibri"/>
              <a:cs typeface="Calibri"/>
              <a:sym typeface="Calibri"/>
            </a:endParaRPr>
          </a:p>
        </p:txBody>
      </p:sp>
      <p:sp>
        <p:nvSpPr>
          <p:cNvPr id="1798" name="Google Shape;1798;p55:notes"/>
          <p:cNvSpPr>
            <a:spLocks noGrp="1" noRot="1" noChangeAspect="1"/>
          </p:cNvSpPr>
          <p:nvPr>
            <p:ph type="sldImg" idx="3"/>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99" name="Google Shape;1799;p55:notes"/>
          <p:cNvSpPr txBox="1">
            <a:spLocks noGrp="1"/>
          </p:cNvSpPr>
          <p:nvPr>
            <p:ph type="body" idx="1"/>
          </p:nvPr>
        </p:nvSpPr>
        <p:spPr>
          <a:xfrm>
            <a:off x="731520" y="4560570"/>
            <a:ext cx="5852160" cy="4320540"/>
          </a:xfrm>
          <a:prstGeom prst="rect">
            <a:avLst/>
          </a:prstGeom>
          <a:noFill/>
          <a:ln>
            <a:noFill/>
          </a:ln>
        </p:spPr>
        <p:txBody>
          <a:bodyPr spcFirstLastPara="1" wrap="square" lIns="96650" tIns="48325" rIns="96650" bIns="48325"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99471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
        <p:cNvGrpSpPr/>
        <p:nvPr/>
      </p:nvGrpSpPr>
      <p:grpSpPr>
        <a:xfrm>
          <a:off x="0" y="0"/>
          <a:ext cx="0" cy="0"/>
          <a:chOff x="0" y="0"/>
          <a:chExt cx="0" cy="0"/>
        </a:xfrm>
      </p:grpSpPr>
      <p:sp>
        <p:nvSpPr>
          <p:cNvPr id="1183" name="Google Shape;1183;g3cecfa565c_2_745:notes"/>
          <p:cNvSpPr txBox="1">
            <a:spLocks noGrp="1"/>
          </p:cNvSpPr>
          <p:nvPr>
            <p:ph type="body" idx="1"/>
          </p:nvPr>
        </p:nvSpPr>
        <p:spPr>
          <a:xfrm>
            <a:off x="731520" y="4620578"/>
            <a:ext cx="5852160" cy="3780473"/>
          </a:xfrm>
          <a:prstGeom prst="rect">
            <a:avLst/>
          </a:prstGeom>
          <a:noFill/>
          <a:ln>
            <a:noFill/>
          </a:ln>
        </p:spPr>
        <p:txBody>
          <a:bodyPr spcFirstLastPara="1" wrap="square" lIns="97000" tIns="97000" rIns="97000" bIns="97000" anchor="ctr" anchorCtr="0">
            <a:noAutofit/>
          </a:bodyPr>
          <a:lstStyle/>
          <a:p>
            <a:pPr marL="0" lvl="0" indent="0" algn="l" rtl="0">
              <a:spcBef>
                <a:spcPts val="0"/>
              </a:spcBef>
              <a:spcAft>
                <a:spcPts val="0"/>
              </a:spcAft>
              <a:buNone/>
            </a:pPr>
            <a:endParaRPr/>
          </a:p>
        </p:txBody>
      </p:sp>
      <p:sp>
        <p:nvSpPr>
          <p:cNvPr id="1184" name="Google Shape;1184;g3cecfa565c_2_745: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5639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p27:notes"/>
          <p:cNvSpPr>
            <a:spLocks noGrp="1" noRot="1" noChangeAspect="1"/>
          </p:cNvSpPr>
          <p:nvPr>
            <p:ph type="sldImg" idx="2"/>
          </p:nvPr>
        </p:nvSpPr>
        <p:spPr>
          <a:xfrm>
            <a:off x="1277938" y="614363"/>
            <a:ext cx="4783137" cy="358775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
            <a:headEnd type="none" w="sm" len="sm"/>
            <a:tailEnd type="none" w="sm" len="sm"/>
          </a:ln>
        </p:spPr>
      </p:sp>
      <p:sp>
        <p:nvSpPr>
          <p:cNvPr id="1193" name="Google Shape;1193;p27:notes"/>
          <p:cNvSpPr txBox="1">
            <a:spLocks noGrp="1"/>
          </p:cNvSpPr>
          <p:nvPr>
            <p:ph type="body" idx="1"/>
          </p:nvPr>
        </p:nvSpPr>
        <p:spPr>
          <a:xfrm>
            <a:off x="550630" y="4563197"/>
            <a:ext cx="6301588" cy="4317593"/>
          </a:xfrm>
          <a:prstGeom prst="rect">
            <a:avLst/>
          </a:prstGeom>
          <a:solidFill>
            <a:srgbClr val="FFFFFF"/>
          </a:solidFill>
          <a:ln w="9525" cap="flat" cmpd="sng">
            <a:solidFill>
              <a:srgbClr val="000000"/>
            </a:solidFill>
            <a:prstDash val="solid"/>
            <a:miter lim="8000"/>
            <a:headEnd type="none" w="sm" len="sm"/>
            <a:tailEnd type="none" w="sm" len="sm"/>
          </a:ln>
        </p:spPr>
        <p:txBody>
          <a:bodyPr spcFirstLastPara="1" wrap="square" lIns="97025" tIns="48500" rIns="97025" bIns="485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1194" name="Google Shape;1194;p27: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805074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3cecfa565c_2_753:notes"/>
          <p:cNvSpPr txBox="1">
            <a:spLocks noGrp="1"/>
          </p:cNvSpPr>
          <p:nvPr>
            <p:ph type="body" idx="1"/>
          </p:nvPr>
        </p:nvSpPr>
        <p:spPr>
          <a:xfrm>
            <a:off x="731520" y="4620578"/>
            <a:ext cx="5852160" cy="3780473"/>
          </a:xfrm>
          <a:prstGeom prst="rect">
            <a:avLst/>
          </a:prstGeom>
          <a:noFill/>
          <a:ln>
            <a:noFill/>
          </a:ln>
        </p:spPr>
        <p:txBody>
          <a:bodyPr spcFirstLastPara="1" wrap="square" lIns="97000" tIns="97000" rIns="97000" bIns="97000" anchor="ctr" anchorCtr="0">
            <a:noAutofit/>
          </a:bodyPr>
          <a:lstStyle/>
          <a:p>
            <a:pPr marL="0" lvl="0" indent="0" algn="l" rtl="0">
              <a:spcBef>
                <a:spcPts val="0"/>
              </a:spcBef>
              <a:spcAft>
                <a:spcPts val="0"/>
              </a:spcAft>
              <a:buNone/>
            </a:pPr>
            <a:endParaRPr/>
          </a:p>
        </p:txBody>
      </p:sp>
      <p:sp>
        <p:nvSpPr>
          <p:cNvPr id="1370" name="Google Shape;1370;g3cecfa565c_2_75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2652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23d69e2172_0_350:notes"/>
          <p:cNvSpPr>
            <a:spLocks noGrp="1" noRot="1" noChangeAspect="1"/>
          </p:cNvSpPr>
          <p:nvPr>
            <p:ph type="sldImg" idx="2"/>
          </p:nvPr>
        </p:nvSpPr>
        <p:spPr>
          <a:xfrm>
            <a:off x="1277938" y="614363"/>
            <a:ext cx="4783137" cy="358775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
            <a:headEnd type="none" w="sm" len="sm"/>
            <a:tailEnd type="none" w="sm" len="sm"/>
          </a:ln>
        </p:spPr>
      </p:sp>
      <p:sp>
        <p:nvSpPr>
          <p:cNvPr id="1379" name="Google Shape;1379;g23d69e2172_0_350:notes"/>
          <p:cNvSpPr txBox="1">
            <a:spLocks noGrp="1"/>
          </p:cNvSpPr>
          <p:nvPr>
            <p:ph type="body" idx="1"/>
          </p:nvPr>
        </p:nvSpPr>
        <p:spPr>
          <a:xfrm>
            <a:off x="550630" y="4563197"/>
            <a:ext cx="6301500" cy="4317600"/>
          </a:xfrm>
          <a:prstGeom prst="rect">
            <a:avLst/>
          </a:prstGeom>
          <a:solidFill>
            <a:srgbClr val="FFFFFF"/>
          </a:solidFill>
          <a:ln w="9525" cap="flat" cmpd="sng">
            <a:solidFill>
              <a:srgbClr val="000000"/>
            </a:solidFill>
            <a:prstDash val="solid"/>
            <a:miter lim="8000"/>
            <a:headEnd type="none" w="sm" len="sm"/>
            <a:tailEnd type="none" w="sm" len="sm"/>
          </a:ln>
        </p:spPr>
        <p:txBody>
          <a:bodyPr spcFirstLastPara="1" wrap="square" lIns="97025" tIns="48500" rIns="97025" bIns="485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1380" name="Google Shape;1380;g23d69e2172_0_350:notes"/>
          <p:cNvSpPr txBox="1">
            <a:spLocks noGrp="1"/>
          </p:cNvSpPr>
          <p:nvPr>
            <p:ph type="dt" idx="10"/>
          </p:nvPr>
        </p:nvSpPr>
        <p:spPr>
          <a:xfrm>
            <a:off x="4143587" y="0"/>
            <a:ext cx="3169800" cy="48000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79021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Google Shape;1388;p25:notes"/>
          <p:cNvSpPr txBox="1">
            <a:spLocks noGrp="1"/>
          </p:cNvSpPr>
          <p:nvPr>
            <p:ph type="body" idx="1"/>
          </p:nvPr>
        </p:nvSpPr>
        <p:spPr>
          <a:xfrm>
            <a:off x="550626" y="4559915"/>
            <a:ext cx="6303242" cy="4320868"/>
          </a:xfrm>
          <a:prstGeom prst="rect">
            <a:avLst/>
          </a:prstGeom>
          <a:noFill/>
          <a:ln>
            <a:noFill/>
          </a:ln>
        </p:spPr>
        <p:txBody>
          <a:bodyPr spcFirstLastPara="1" wrap="square" lIns="97600" tIns="47925" rIns="97600" bIns="47925"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1389" name="Google Shape;1389;p25:notes"/>
          <p:cNvSpPr>
            <a:spLocks noGrp="1" noRot="1" noChangeAspect="1"/>
          </p:cNvSpPr>
          <p:nvPr>
            <p:ph type="sldImg" idx="2"/>
          </p:nvPr>
        </p:nvSpPr>
        <p:spPr>
          <a:xfrm>
            <a:off x="1276350" y="619125"/>
            <a:ext cx="4778375" cy="358298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90" name="Google Shape;1390;p25: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36539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4"/>
        <p:cNvGrpSpPr/>
        <p:nvPr/>
      </p:nvGrpSpPr>
      <p:grpSpPr>
        <a:xfrm>
          <a:off x="0" y="0"/>
          <a:ext cx="0" cy="0"/>
          <a:chOff x="0" y="0"/>
          <a:chExt cx="0" cy="0"/>
        </a:xfrm>
      </p:grpSpPr>
      <p:sp>
        <p:nvSpPr>
          <p:cNvPr id="1565" name="Google Shape;1565;g3cecfa565c_2_783:notes"/>
          <p:cNvSpPr txBox="1">
            <a:spLocks noGrp="1"/>
          </p:cNvSpPr>
          <p:nvPr>
            <p:ph type="body" idx="1"/>
          </p:nvPr>
        </p:nvSpPr>
        <p:spPr>
          <a:xfrm>
            <a:off x="731520" y="4620578"/>
            <a:ext cx="5852160" cy="3780473"/>
          </a:xfrm>
          <a:prstGeom prst="rect">
            <a:avLst/>
          </a:prstGeom>
          <a:noFill/>
          <a:ln>
            <a:noFill/>
          </a:ln>
        </p:spPr>
        <p:txBody>
          <a:bodyPr spcFirstLastPara="1" wrap="square" lIns="97000" tIns="97000" rIns="97000" bIns="97000" anchor="ctr" anchorCtr="0">
            <a:noAutofit/>
          </a:bodyPr>
          <a:lstStyle/>
          <a:p>
            <a:pPr marL="0" lvl="0" indent="0" algn="l" rtl="0">
              <a:spcBef>
                <a:spcPts val="0"/>
              </a:spcBef>
              <a:spcAft>
                <a:spcPts val="0"/>
              </a:spcAft>
              <a:buNone/>
            </a:pPr>
            <a:endParaRPr/>
          </a:p>
        </p:txBody>
      </p:sp>
      <p:sp>
        <p:nvSpPr>
          <p:cNvPr id="1566" name="Google Shape;1566;g3cecfa565c_2_78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2826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p34:notes"/>
          <p:cNvSpPr txBox="1">
            <a:spLocks noGrp="1"/>
          </p:cNvSpPr>
          <p:nvPr>
            <p:ph type="body" idx="1"/>
          </p:nvPr>
        </p:nvSpPr>
        <p:spPr>
          <a:xfrm>
            <a:off x="552279" y="4564827"/>
            <a:ext cx="6298282" cy="4315956"/>
          </a:xfrm>
          <a:prstGeom prst="rect">
            <a:avLst/>
          </a:prstGeom>
          <a:noFill/>
          <a:ln>
            <a:noFill/>
          </a:ln>
        </p:spPr>
        <p:txBody>
          <a:bodyPr spcFirstLastPara="1" wrap="square" lIns="95625" tIns="46975" rIns="95625" bIns="4697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997" name="Google Shape;997;p34: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8" name="Google Shape;998;p34: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65416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p36:notes"/>
          <p:cNvSpPr txBox="1">
            <a:spLocks noGrp="1"/>
          </p:cNvSpPr>
          <p:nvPr>
            <p:ph type="body" idx="1"/>
          </p:nvPr>
        </p:nvSpPr>
        <p:spPr>
          <a:xfrm>
            <a:off x="552279" y="4564827"/>
            <a:ext cx="6298282" cy="4315956"/>
          </a:xfrm>
          <a:prstGeom prst="rect">
            <a:avLst/>
          </a:prstGeom>
          <a:noFill/>
          <a:ln>
            <a:noFill/>
          </a:ln>
        </p:spPr>
        <p:txBody>
          <a:bodyPr spcFirstLastPara="1" wrap="square" lIns="95625" tIns="46975" rIns="95625" bIns="4697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019" name="Google Shape;1019;p36:notes"/>
          <p:cNvSpPr>
            <a:spLocks noGrp="1" noRot="1" noChangeAspect="1"/>
          </p:cNvSpPr>
          <p:nvPr>
            <p:ph type="sldImg" idx="2"/>
          </p:nvPr>
        </p:nvSpPr>
        <p:spPr>
          <a:xfrm>
            <a:off x="1257300" y="720725"/>
            <a:ext cx="48006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0" name="Google Shape;1020;p36:notes"/>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p>
            <a:pPr marL="0" marR="0" lvl="0" indent="0" algn="r" rtl="0">
              <a:spcBef>
                <a:spcPts val="0"/>
              </a:spcBef>
              <a:spcAft>
                <a:spcPts val="0"/>
              </a:spcAft>
              <a:buNone/>
            </a:pPr>
            <a:endParaRPr sz="1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231850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dirty="0"/>
              <a:t>单击此处编辑母版副标题样式</a:t>
            </a:r>
          </a:p>
        </p:txBody>
      </p:sp>
      <p:sp>
        <p:nvSpPr>
          <p:cNvPr id="4" name="日期占位符 13"/>
          <p:cNvSpPr>
            <a:spLocks noGrp="1" noChangeArrowheads="1"/>
          </p:cNvSpPr>
          <p:nvPr>
            <p:ph type="dt" sz="half" idx="10"/>
          </p:nvPr>
        </p:nvSpPr>
        <p:spPr>
          <a:ln/>
        </p:spPr>
        <p:txBody>
          <a:bodyPr/>
          <a:lstStyle>
            <a:lvl1pPr>
              <a:defRPr/>
            </a:lvl1pPr>
          </a:lstStyle>
          <a:p>
            <a:pPr>
              <a:defRPr/>
            </a:pPr>
            <a:fld id="{67F7EC97-E76F-9F4A-B36C-31ADD5284926}" type="datetime1">
              <a:rPr lang="en-US" altLang="zh-CN" smtClean="0">
                <a:solidFill>
                  <a:srgbClr val="1F497D"/>
                </a:solidFill>
              </a:rPr>
              <a:t>9/2/19</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dirty="0">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F14F7C2F-BCBD-A149-8F90-21DECE8FB1A6}"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13"/>
          <p:cNvSpPr>
            <a:spLocks noGrp="1" noChangeArrowheads="1"/>
          </p:cNvSpPr>
          <p:nvPr>
            <p:ph type="dt" sz="half" idx="10"/>
          </p:nvPr>
        </p:nvSpPr>
        <p:spPr>
          <a:ln/>
        </p:spPr>
        <p:txBody>
          <a:bodyPr/>
          <a:lstStyle>
            <a:lvl1pPr>
              <a:defRPr/>
            </a:lvl1pPr>
          </a:lstStyle>
          <a:p>
            <a:pPr>
              <a:defRPr/>
            </a:pPr>
            <a:fld id="{05EF8D35-6E7B-B148-A63C-662737C7B73B}" type="datetime1">
              <a:rPr lang="en-US" altLang="zh-CN" smtClean="0">
                <a:solidFill>
                  <a:srgbClr val="1F497D"/>
                </a:solidFill>
              </a:rPr>
              <a:t>9/2/19</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C98CD7A6-1B93-9844-850A-7A754EAB083E}"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dirty="0"/>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dirty="0"/>
              <a:t>单击此处编辑母版文本样式</a:t>
            </a:r>
          </a:p>
        </p:txBody>
      </p:sp>
      <p:sp>
        <p:nvSpPr>
          <p:cNvPr id="4" name="日期占位符 13"/>
          <p:cNvSpPr>
            <a:spLocks noGrp="1" noChangeArrowheads="1"/>
          </p:cNvSpPr>
          <p:nvPr>
            <p:ph type="dt" sz="half" idx="10"/>
          </p:nvPr>
        </p:nvSpPr>
        <p:spPr>
          <a:ln/>
        </p:spPr>
        <p:txBody>
          <a:bodyPr/>
          <a:lstStyle>
            <a:lvl1pPr>
              <a:defRPr/>
            </a:lvl1pPr>
          </a:lstStyle>
          <a:p>
            <a:pPr>
              <a:defRPr/>
            </a:pPr>
            <a:fld id="{2ADC9416-1FD6-3749-AD8D-E6B41FA4D6FE}" type="datetime1">
              <a:rPr lang="en-US" altLang="zh-CN" smtClean="0">
                <a:solidFill>
                  <a:srgbClr val="1F497D"/>
                </a:solidFill>
              </a:rPr>
              <a:t>9/2/19</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555F886C-0A22-6F4D-BC08-A1674DBCDE43}"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457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3"/>
          <p:cNvSpPr>
            <a:spLocks noGrp="1" noChangeArrowheads="1"/>
          </p:cNvSpPr>
          <p:nvPr>
            <p:ph type="dt" sz="half" idx="10"/>
          </p:nvPr>
        </p:nvSpPr>
        <p:spPr>
          <a:ln/>
        </p:spPr>
        <p:txBody>
          <a:bodyPr/>
          <a:lstStyle>
            <a:lvl1pPr>
              <a:defRPr/>
            </a:lvl1pPr>
          </a:lstStyle>
          <a:p>
            <a:pPr>
              <a:defRPr/>
            </a:pPr>
            <a:fld id="{43326348-DA3D-FA47-9D16-BAC25F427781}" type="datetime1">
              <a:rPr lang="en-US" altLang="zh-CN" smtClean="0">
                <a:solidFill>
                  <a:srgbClr val="1F497D"/>
                </a:solidFill>
              </a:rPr>
              <a:t>9/2/19</a:t>
            </a:fld>
            <a:endParaRPr lang="zh-CN" altLang="en-US">
              <a:solidFill>
                <a:srgbClr val="1F497D"/>
              </a:solidFill>
            </a:endParaRPr>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7" name="灯片编号占位符 22"/>
          <p:cNvSpPr>
            <a:spLocks noGrp="1" noChangeArrowheads="1"/>
          </p:cNvSpPr>
          <p:nvPr>
            <p:ph type="sldNum" sz="quarter" idx="12"/>
          </p:nvPr>
        </p:nvSpPr>
        <p:spPr>
          <a:ln/>
        </p:spPr>
        <p:txBody>
          <a:bodyPr/>
          <a:lstStyle>
            <a:lvl1pPr>
              <a:defRPr/>
            </a:lvl1pPr>
          </a:lstStyle>
          <a:p>
            <a:pPr>
              <a:defRPr/>
            </a:pPr>
            <a:fld id="{E69122E1-BD46-574B-9943-26C68811A002}" type="slidenum">
              <a:rPr lang="en-US" altLang="zh-CN">
                <a:solidFill>
                  <a:srgbClr val="1F497D"/>
                </a:solidFill>
              </a:rPr>
              <a:pPr>
                <a:defRPr/>
              </a:pPr>
              <a:t>‹#›</a:t>
            </a:fld>
            <a:endParaRPr lang="zh-CN" altLang="en-US">
              <a:solidFill>
                <a:srgbClr val="1F497D"/>
              </a:solidFill>
            </a:endParaRPr>
          </a:p>
        </p:txBody>
      </p:sp>
      <p:sp>
        <p:nvSpPr>
          <p:cNvPr id="8"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850106"/>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268761"/>
            <a:ext cx="4040188"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988842"/>
            <a:ext cx="4040188"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645025" y="1268761"/>
            <a:ext cx="4041775"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988842"/>
            <a:ext cx="4041775"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13"/>
          <p:cNvSpPr>
            <a:spLocks noGrp="1" noChangeArrowheads="1"/>
          </p:cNvSpPr>
          <p:nvPr>
            <p:ph type="dt" sz="half" idx="10"/>
          </p:nvPr>
        </p:nvSpPr>
        <p:spPr>
          <a:ln/>
        </p:spPr>
        <p:txBody>
          <a:bodyPr/>
          <a:lstStyle>
            <a:lvl1pPr>
              <a:defRPr/>
            </a:lvl1pPr>
          </a:lstStyle>
          <a:p>
            <a:pPr>
              <a:defRPr/>
            </a:pPr>
            <a:fld id="{B7FD6F79-54CD-E44F-AF3A-6012337F2498}" type="datetime1">
              <a:rPr lang="en-US" altLang="zh-CN" smtClean="0">
                <a:solidFill>
                  <a:srgbClr val="1F497D"/>
                </a:solidFill>
              </a:rPr>
              <a:t>9/2/19</a:t>
            </a:fld>
            <a:endParaRPr lang="zh-CN" altLang="en-US" dirty="0">
              <a:solidFill>
                <a:srgbClr val="1F497D"/>
              </a:solidFill>
            </a:endParaRPr>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9" name="灯片编号占位符 22"/>
          <p:cNvSpPr>
            <a:spLocks noGrp="1" noChangeArrowheads="1"/>
          </p:cNvSpPr>
          <p:nvPr>
            <p:ph type="sldNum" sz="quarter" idx="12"/>
          </p:nvPr>
        </p:nvSpPr>
        <p:spPr>
          <a:ln/>
        </p:spPr>
        <p:txBody>
          <a:bodyPr/>
          <a:lstStyle>
            <a:lvl1pPr>
              <a:defRPr/>
            </a:lvl1pPr>
          </a:lstStyle>
          <a:p>
            <a:pPr>
              <a:defRPr/>
            </a:pPr>
            <a:fld id="{F13E8BE7-6E3E-B64D-A23E-8CEB690E7C2B}"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3"/>
          <p:cNvSpPr>
            <a:spLocks noGrp="1" noChangeArrowheads="1"/>
          </p:cNvSpPr>
          <p:nvPr>
            <p:ph type="dt" sz="half" idx="10"/>
          </p:nvPr>
        </p:nvSpPr>
        <p:spPr>
          <a:ln/>
        </p:spPr>
        <p:txBody>
          <a:bodyPr/>
          <a:lstStyle>
            <a:lvl1pPr>
              <a:defRPr/>
            </a:lvl1pPr>
          </a:lstStyle>
          <a:p>
            <a:pPr>
              <a:defRPr/>
            </a:pPr>
            <a:fld id="{85EF1EAC-192B-9A44-AFD8-77B9193E0AB8}" type="datetime1">
              <a:rPr lang="en-US" altLang="zh-CN" smtClean="0">
                <a:solidFill>
                  <a:srgbClr val="1F497D"/>
                </a:solidFill>
              </a:rPr>
              <a:t>9/2/19</a:t>
            </a:fld>
            <a:endParaRPr lang="zh-CN" altLang="en-US">
              <a:solidFill>
                <a:srgbClr val="1F497D"/>
              </a:solidFill>
            </a:endParaRPr>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5" name="灯片编号占位符 22"/>
          <p:cNvSpPr>
            <a:spLocks noGrp="1" noChangeArrowheads="1"/>
          </p:cNvSpPr>
          <p:nvPr>
            <p:ph type="sldNum" sz="quarter" idx="12"/>
          </p:nvPr>
        </p:nvSpPr>
        <p:spPr>
          <a:ln/>
        </p:spPr>
        <p:txBody>
          <a:bodyPr/>
          <a:lstStyle>
            <a:lvl1pPr>
              <a:defRPr/>
            </a:lvl1pPr>
          </a:lstStyle>
          <a:p>
            <a:pPr>
              <a:defRPr/>
            </a:pPr>
            <a:fld id="{3BCA681B-4702-CB4A-9A29-560E57031AB1}" type="slidenum">
              <a:rPr lang="en-US" altLang="zh-CN">
                <a:solidFill>
                  <a:srgbClr val="1F497D"/>
                </a:solidFill>
              </a:rPr>
              <a:pPr>
                <a:defRPr/>
              </a:pPr>
              <a:t>‹#›</a:t>
            </a:fld>
            <a:endParaRPr lang="zh-CN" altLang="en-US">
              <a:solidFill>
                <a:srgbClr val="1F497D"/>
              </a:solidFill>
            </a:endParaRPr>
          </a:p>
        </p:txBody>
      </p:sp>
      <p:sp>
        <p:nvSpPr>
          <p:cNvPr id="6"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3"/>
          <p:cNvSpPr>
            <a:spLocks noGrp="1" noChangeArrowheads="1"/>
          </p:cNvSpPr>
          <p:nvPr>
            <p:ph type="dt" sz="half" idx="10"/>
          </p:nvPr>
        </p:nvSpPr>
        <p:spPr>
          <a:ln/>
        </p:spPr>
        <p:txBody>
          <a:bodyPr/>
          <a:lstStyle>
            <a:lvl1pPr>
              <a:defRPr/>
            </a:lvl1pPr>
          </a:lstStyle>
          <a:p>
            <a:pPr>
              <a:defRPr/>
            </a:pPr>
            <a:fld id="{E9BA593E-6558-5647-BFF5-008715C5F5F6}" type="datetime1">
              <a:rPr lang="en-US" altLang="zh-CN" smtClean="0">
                <a:solidFill>
                  <a:srgbClr val="1F497D"/>
                </a:solidFill>
              </a:rPr>
              <a:t>9/2/19</a:t>
            </a:fld>
            <a:endParaRPr lang="zh-CN" altLang="en-US">
              <a:solidFill>
                <a:srgbClr val="1F497D"/>
              </a:solidFill>
            </a:endParaRPr>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4" name="灯片编号占位符 22"/>
          <p:cNvSpPr>
            <a:spLocks noGrp="1" noChangeArrowheads="1"/>
          </p:cNvSpPr>
          <p:nvPr>
            <p:ph type="sldNum" sz="quarter" idx="12"/>
          </p:nvPr>
        </p:nvSpPr>
        <p:spPr>
          <a:ln/>
        </p:spPr>
        <p:txBody>
          <a:bodyPr/>
          <a:lstStyle>
            <a:lvl1pPr>
              <a:defRPr/>
            </a:lvl1pPr>
          </a:lstStyle>
          <a:p>
            <a:pPr>
              <a:defRPr/>
            </a:pPr>
            <a:fld id="{91646815-98F3-E14D-9C5E-D0E4A86CE9AC}"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21"/>
          <p:cNvSpPr>
            <a:spLocks noGrp="1" noChangeArrowheads="1"/>
          </p:cNvSpPr>
          <p:nvPr>
            <p:ph type="title" idx="4294967295"/>
          </p:nvPr>
        </p:nvSpPr>
        <p:spPr bwMode="auto">
          <a:xfrm>
            <a:off x="457200" y="1524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p>
            <a:pPr lvl="0"/>
            <a:r>
              <a:rPr lang="zh-CN" altLang="en-US">
                <a:sym typeface="Arial" charset="0"/>
              </a:rPr>
              <a:t>单击此处编辑母版标题样式</a:t>
            </a:r>
          </a:p>
        </p:txBody>
      </p:sp>
      <p:sp>
        <p:nvSpPr>
          <p:cNvPr id="1027" name="文本占位符 12"/>
          <p:cNvSpPr>
            <a:spLocks noGrp="1" noChangeArrowheads="1"/>
          </p:cNvSpPr>
          <p:nvPr>
            <p:ph type="body" idx="1"/>
          </p:nvPr>
        </p:nvSpPr>
        <p:spPr bwMode="auto">
          <a:xfrm>
            <a:off x="457200" y="1219200"/>
            <a:ext cx="82296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dirty="0">
                <a:sym typeface="Times New Roman" charset="0"/>
              </a:rPr>
              <a:t>单击此处编辑母版文本样式</a:t>
            </a:r>
            <a:endParaRPr lang="zh-CN" dirty="0">
              <a:sym typeface="Times New Roman" charset="0"/>
            </a:endParaRPr>
          </a:p>
          <a:p>
            <a:pPr lvl="1"/>
            <a:r>
              <a:rPr lang="zh-CN" altLang="en-US" dirty="0">
                <a:sym typeface="Times New Roman" charset="0"/>
              </a:rPr>
              <a:t>第二级</a:t>
            </a:r>
            <a:endParaRPr lang="zh-CN" dirty="0">
              <a:sym typeface="Times New Roman" charset="0"/>
            </a:endParaRPr>
          </a:p>
          <a:p>
            <a:pPr lvl="2"/>
            <a:r>
              <a:rPr lang="zh-CN" altLang="en-US" dirty="0">
                <a:sym typeface="Times New Roman" charset="0"/>
              </a:rPr>
              <a:t>第三级</a:t>
            </a:r>
            <a:endParaRPr lang="zh-CN" dirty="0">
              <a:sym typeface="Times New Roman" charset="0"/>
            </a:endParaRPr>
          </a:p>
          <a:p>
            <a:pPr lvl="3"/>
            <a:r>
              <a:rPr lang="zh-CN" altLang="en-US" dirty="0">
                <a:sym typeface="Times New Roman" charset="0"/>
              </a:rPr>
              <a:t>第四级</a:t>
            </a:r>
            <a:endParaRPr lang="zh-CN" dirty="0">
              <a:sym typeface="Times New Roman" charset="0"/>
            </a:endParaRPr>
          </a:p>
          <a:p>
            <a:pPr lvl="4"/>
            <a:r>
              <a:rPr lang="zh-CN" altLang="en-US" dirty="0">
                <a:sym typeface="Times New Roman" charset="0"/>
              </a:rPr>
              <a:t>第五级</a:t>
            </a:r>
          </a:p>
        </p:txBody>
      </p:sp>
      <p:sp>
        <p:nvSpPr>
          <p:cNvPr id="1028" name="日期占位符 13"/>
          <p:cNvSpPr>
            <a:spLocks noGrp="1" noChangeArrowheads="1"/>
          </p:cNvSpPr>
          <p:nvPr>
            <p:ph type="dt" sz="half" idx="2"/>
          </p:nvPr>
        </p:nvSpPr>
        <p:spPr bwMode="auto">
          <a:xfrm>
            <a:off x="6400800" y="6356350"/>
            <a:ext cx="228917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9F3EE992-C965-4847-BC57-3CBF55075DE1}" type="datetime1">
              <a:rPr lang="en-US" altLang="zh-CN" smtClean="0">
                <a:solidFill>
                  <a:srgbClr val="1F497D"/>
                </a:solidFill>
              </a:rPr>
              <a:t>9/2/19</a:t>
            </a:fld>
            <a:endParaRPr lang="zh-CN" altLang="en-US">
              <a:solidFill>
                <a:srgbClr val="1F497D"/>
              </a:solidFill>
            </a:endParaRPr>
          </a:p>
        </p:txBody>
      </p:sp>
      <p:sp>
        <p:nvSpPr>
          <p:cNvPr id="1029" name="页脚占位符 2"/>
          <p:cNvSpPr>
            <a:spLocks noGrp="1" noChangeArrowheads="1"/>
          </p:cNvSpPr>
          <p:nvPr>
            <p:ph type="ftr" sz="quarter" idx="3"/>
          </p:nvPr>
        </p:nvSpPr>
        <p:spPr bwMode="auto">
          <a:xfrm>
            <a:off x="2898775" y="6356350"/>
            <a:ext cx="3505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400">
                <a:solidFill>
                  <a:schemeClr val="tx2"/>
                </a:solidFill>
                <a:latin typeface="+mn-lt"/>
                <a:ea typeface="MS PMincho" pitchFamily="18" charset="-128"/>
                <a:cs typeface="+mn-cs"/>
                <a:sym typeface="Times New Roman" pitchFamily="18" charset="0"/>
              </a:defRPr>
            </a:lvl1pPr>
          </a:lstStyle>
          <a:p>
            <a:pPr fontAlgn="base">
              <a:spcBef>
                <a:spcPct val="0"/>
              </a:spcBef>
              <a:spcAft>
                <a:spcPct val="0"/>
              </a:spcAft>
              <a:defRPr/>
            </a:pPr>
            <a:endParaRPr lang="zh-CN" altLang="en-US" dirty="0">
              <a:solidFill>
                <a:srgbClr val="1F497D"/>
              </a:solidFill>
            </a:endParaRPr>
          </a:p>
        </p:txBody>
      </p:sp>
      <p:sp>
        <p:nvSpPr>
          <p:cNvPr id="1030" name="灯片编号占位符 22"/>
          <p:cNvSpPr>
            <a:spLocks noGrp="1" noChangeArrowheads="1"/>
          </p:cNvSpPr>
          <p:nvPr>
            <p:ph type="sldNum" sz="quarter" idx="4"/>
          </p:nvPr>
        </p:nvSpPr>
        <p:spPr bwMode="auto">
          <a:xfrm>
            <a:off x="612775" y="6356350"/>
            <a:ext cx="1981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0A699BF4-CA54-C245-A21A-8FEB3FE020E5}" type="slidenum">
              <a:rPr lang="en-US" altLang="zh-CN">
                <a:solidFill>
                  <a:srgbClr val="1F497D"/>
                </a:solidFill>
              </a:rPr>
              <a:pPr fontAlgn="base">
                <a:spcBef>
                  <a:spcPct val="0"/>
                </a:spcBef>
                <a:spcAft>
                  <a:spcPct val="0"/>
                </a:spcAft>
                <a:defRPr/>
              </a:pPr>
              <a:t>‹#›</a:t>
            </a:fld>
            <a:endParaRPr lang="zh-CN" altLang="en-US">
              <a:solidFill>
                <a:srgbClr val="1F497D"/>
              </a:solidFill>
            </a:endParaRPr>
          </a:p>
        </p:txBody>
      </p:sp>
    </p:spTree>
    <p:extLst>
      <p:ext uri="{BB962C8B-B14F-4D97-AF65-F5344CB8AC3E}">
        <p14:creationId xmlns:p14="http://schemas.microsoft.com/office/powerpoint/2010/main" val="58008031"/>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hf hdr="0" ftr="0" dt="0"/>
  <p:txStyles>
    <p:titleStyle>
      <a:lvl1pPr algn="l" rtl="0" eaLnBrk="0" fontAlgn="base" hangingPunct="0">
        <a:spcBef>
          <a:spcPct val="0"/>
        </a:spcBef>
        <a:spcAft>
          <a:spcPct val="0"/>
        </a:spcAft>
        <a:defRPr kumimoji="1" sz="3200">
          <a:solidFill>
            <a:schemeClr val="tx1"/>
          </a:solidFill>
          <a:latin typeface="Gill Sans MT" panose="020B0502020104020203" pitchFamily="34" charset="0"/>
          <a:ea typeface="+mn-ea"/>
          <a:cs typeface="微软雅黑" charset="0"/>
          <a:sym typeface="Arial" charset="0"/>
        </a:defRPr>
      </a:lvl1pPr>
      <a:lvl2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2pPr>
      <a:lvl3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3pPr>
      <a:lvl4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4pPr>
      <a:lvl5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5pPr>
      <a:lvl6pPr marL="4572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6pPr>
      <a:lvl7pPr marL="9144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7pPr>
      <a:lvl8pPr marL="13716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8pPr>
      <a:lvl9pPr marL="18288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9pPr>
    </p:titleStyle>
    <p:bodyStyle>
      <a:lvl1pPr marL="273050" indent="-273050" algn="l" defTabSz="0" rtl="0" eaLnBrk="0" fontAlgn="base" hangingPunct="0">
        <a:spcBef>
          <a:spcPts val="600"/>
        </a:spcBef>
        <a:spcAft>
          <a:spcPct val="0"/>
        </a:spcAft>
        <a:buClr>
          <a:schemeClr val="accent1"/>
        </a:buClr>
        <a:buSzPct val="76000"/>
        <a:buFont typeface="Wingdings 3" charset="0"/>
        <a:buChar char=""/>
        <a:defRPr kumimoji="1" sz="2600">
          <a:solidFill>
            <a:schemeClr val="tx1"/>
          </a:solidFill>
          <a:latin typeface="+mn-lt"/>
          <a:ea typeface="+mn-ea"/>
          <a:cs typeface="微软雅黑" charset="0"/>
          <a:sym typeface="Times New Roman" charset="0"/>
        </a:defRPr>
      </a:lvl1pPr>
      <a:lvl2pPr marL="547688" indent="-271463" algn="l" defTabSz="0" rtl="0" eaLnBrk="0" fontAlgn="base" hangingPunct="0">
        <a:spcBef>
          <a:spcPts val="500"/>
        </a:spcBef>
        <a:spcAft>
          <a:spcPct val="0"/>
        </a:spcAft>
        <a:buClr>
          <a:schemeClr val="accent2"/>
        </a:buClr>
        <a:buSzPct val="76000"/>
        <a:buFont typeface="Wingdings 3" charset="0"/>
        <a:buChar char=""/>
        <a:defRPr kumimoji="1" sz="2300">
          <a:solidFill>
            <a:schemeClr val="tx2"/>
          </a:solidFill>
          <a:latin typeface="+mn-lt"/>
          <a:ea typeface="+mn-ea"/>
          <a:cs typeface="微软雅黑" charset="0"/>
          <a:sym typeface="Times New Roman" charset="0"/>
        </a:defRPr>
      </a:lvl2pPr>
      <a:lvl3pPr marL="822325" indent="-228600" algn="l" defTabSz="0" rtl="0" eaLnBrk="0" fontAlgn="base" hangingPunct="0">
        <a:spcBef>
          <a:spcPts val="500"/>
        </a:spcBef>
        <a:spcAft>
          <a:spcPct val="0"/>
        </a:spcAft>
        <a:buClr>
          <a:srgbClr val="BCBCBC"/>
        </a:buClr>
        <a:buSzPct val="76000"/>
        <a:buFont typeface="Wingdings 3" charset="0"/>
        <a:buChar char=""/>
        <a:defRPr kumimoji="1" sz="2000">
          <a:solidFill>
            <a:schemeClr val="tx1"/>
          </a:solidFill>
          <a:latin typeface="+mn-lt"/>
          <a:ea typeface="+mn-ea"/>
          <a:cs typeface="微软雅黑" charset="0"/>
          <a:sym typeface="Times New Roman" charset="0"/>
        </a:defRPr>
      </a:lvl3pPr>
      <a:lvl4pPr marL="1096963" indent="-227013" algn="l" defTabSz="0" rtl="0" eaLnBrk="0" fontAlgn="base" hangingPunct="0">
        <a:spcBef>
          <a:spcPts val="400"/>
        </a:spcBef>
        <a:spcAft>
          <a:spcPct val="0"/>
        </a:spcAft>
        <a:buClr>
          <a:srgbClr val="8BA2B4"/>
        </a:buClr>
        <a:buSzPct val="70000"/>
        <a:buFont typeface="Wingdings" charset="0"/>
        <a:buChar char=""/>
        <a:defRPr kumimoji="1" sz="2000">
          <a:solidFill>
            <a:schemeClr val="tx1"/>
          </a:solidFill>
          <a:latin typeface="+mn-lt"/>
          <a:ea typeface="+mn-ea"/>
          <a:cs typeface="微软雅黑" charset="0"/>
          <a:sym typeface="Times New Roman" charset="0"/>
        </a:defRPr>
      </a:lvl4pPr>
      <a:lvl5pPr marL="1371600" indent="-228600" algn="l" defTabSz="0" rtl="0" eaLnBrk="0" fontAlgn="base" hangingPunct="0">
        <a:spcBef>
          <a:spcPts val="300"/>
        </a:spcBef>
        <a:spcAft>
          <a:spcPct val="0"/>
        </a:spcAft>
        <a:buClr>
          <a:schemeClr val="accent2"/>
        </a:buClr>
        <a:buSzPct val="70000"/>
        <a:buFont typeface="Wingdings" charset="0"/>
        <a:buChar char=""/>
        <a:defRPr kumimoji="1" sz="1600">
          <a:solidFill>
            <a:schemeClr val="tx1"/>
          </a:solidFill>
          <a:latin typeface="+mn-lt"/>
          <a:ea typeface="+mn-ea"/>
          <a:cs typeface="微软雅黑" charset="0"/>
          <a:sym typeface="Times New Roman" charset="0"/>
        </a:defRPr>
      </a:lvl5pPr>
      <a:lvl6pPr marL="18288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6pPr>
      <a:lvl7pPr marL="22860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7pPr>
      <a:lvl8pPr marL="27432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8pPr>
      <a:lvl9pPr marL="32004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4.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pPr eaLnBrk="1" hangingPunct="1"/>
            <a:r>
              <a:rPr lang="en-US" altLang="zh-CN" b="1" dirty="0"/>
              <a:t>2019</a:t>
            </a:r>
            <a:r>
              <a:rPr lang="zh-CN" altLang="en-US" b="1" dirty="0"/>
              <a:t>年秋</a:t>
            </a:r>
            <a:endParaRPr lang="zh-CN" altLang="en-US" dirty="0"/>
          </a:p>
        </p:txBody>
      </p:sp>
      <p:sp>
        <p:nvSpPr>
          <p:cNvPr id="5" name="标题 1"/>
          <p:cNvSpPr>
            <a:spLocks noGrp="1" noChangeArrowheads="1"/>
          </p:cNvSpPr>
          <p:nvPr>
            <p:ph type="ctrTitle"/>
          </p:nvPr>
        </p:nvSpPr>
        <p:spPr/>
        <p:txBody>
          <a:bodyPr anchor="ctr"/>
          <a:lstStyle/>
          <a:p>
            <a:pPr algn="ctr" eaLnBrk="1" hangingPunct="1"/>
            <a:r>
              <a:rPr kumimoji="0" lang="zh-CN" altLang="en-US" sz="3600" b="1">
                <a:solidFill>
                  <a:srgbClr val="0000FF"/>
                </a:solidFill>
                <a:latin typeface="微软雅黑" charset="0"/>
                <a:ea typeface="微软雅黑" charset="0"/>
              </a:rPr>
              <a:t>结构</a:t>
            </a:r>
            <a:r>
              <a:rPr kumimoji="0" lang="zh-CN" altLang="en-US" sz="3600" b="1" dirty="0">
                <a:solidFill>
                  <a:srgbClr val="0000FF"/>
                </a:solidFill>
                <a:latin typeface="微软雅黑" charset="0"/>
                <a:ea typeface="微软雅黑" charset="0"/>
              </a:rPr>
              <a:t>冲突和数据冲突</a:t>
            </a:r>
          </a:p>
        </p:txBody>
      </p:sp>
      <p:cxnSp>
        <p:nvCxnSpPr>
          <p:cNvPr id="10" name="直接连接符 20"/>
          <p:cNvCxnSpPr>
            <a:cxnSpLocks noChangeShapeType="1"/>
          </p:cNvCxnSpPr>
          <p:nvPr/>
        </p:nvCxnSpPr>
        <p:spPr bwMode="auto">
          <a:xfrm flipV="1">
            <a:off x="971600" y="5354166"/>
            <a:ext cx="7272337" cy="19050"/>
          </a:xfrm>
          <a:prstGeom prst="line">
            <a:avLst/>
          </a:prstGeom>
          <a:noFill/>
          <a:ln w="9525">
            <a:solidFill>
              <a:srgbClr val="000000"/>
            </a:solidFill>
            <a:round/>
            <a:headEnd/>
            <a:tailEnd/>
          </a:ln>
          <a:effectLst>
            <a:outerShdw blurRad="88900" dist="127000" algn="l" rotWithShape="0">
              <a:srgbClr val="000000">
                <a:alpha val="39999"/>
              </a:srgbClr>
            </a:outerShdw>
          </a:effectLst>
        </p:spPr>
      </p:cxnSp>
      <p:sp>
        <p:nvSpPr>
          <p:cNvPr id="11" name="标题 1"/>
          <p:cNvSpPr txBox="1">
            <a:spLocks noChangeArrowheads="1"/>
          </p:cNvSpPr>
          <p:nvPr/>
        </p:nvSpPr>
        <p:spPr bwMode="auto">
          <a:xfrm>
            <a:off x="5057775" y="322263"/>
            <a:ext cx="41052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Arial" charset="0"/>
                <a:ea typeface="宋体" charset="0"/>
                <a:cs typeface="宋体" charset="0"/>
              </a:defRPr>
            </a:lvl1pPr>
            <a:lvl2pPr marL="742950" indent="-285750">
              <a:defRPr kumimoji="1" sz="2400">
                <a:solidFill>
                  <a:schemeClr val="tx1"/>
                </a:solidFill>
                <a:latin typeface="Arial" charset="0"/>
                <a:ea typeface="宋体" charset="0"/>
              </a:defRPr>
            </a:lvl2pPr>
            <a:lvl3pPr marL="1143000" indent="-228600">
              <a:defRPr kumimoji="1" sz="2400">
                <a:solidFill>
                  <a:schemeClr val="tx1"/>
                </a:solidFill>
                <a:latin typeface="Arial" charset="0"/>
                <a:ea typeface="宋体" charset="0"/>
              </a:defRPr>
            </a:lvl3pPr>
            <a:lvl4pPr marL="1600200" indent="-228600">
              <a:defRPr kumimoji="1" sz="2400">
                <a:solidFill>
                  <a:schemeClr val="tx1"/>
                </a:solidFill>
                <a:latin typeface="Arial" charset="0"/>
                <a:ea typeface="宋体" charset="0"/>
              </a:defRPr>
            </a:lvl4pPr>
            <a:lvl5pPr marL="2057400" indent="-228600">
              <a:defRPr kumimoji="1" sz="2400">
                <a:solidFill>
                  <a:schemeClr val="tx1"/>
                </a:solidFill>
                <a:latin typeface="Arial" charset="0"/>
                <a:ea typeface="宋体" charset="0"/>
              </a:defRPr>
            </a:lvl5pPr>
            <a:lvl6pPr marL="2514600" indent="-228600" eaLnBrk="0" fontAlgn="base" hangingPunct="0">
              <a:spcBef>
                <a:spcPct val="0"/>
              </a:spcBef>
              <a:spcAft>
                <a:spcPct val="0"/>
              </a:spcAft>
              <a:defRPr kumimoji="1" sz="2400">
                <a:solidFill>
                  <a:schemeClr val="tx1"/>
                </a:solidFill>
                <a:latin typeface="Arial" charset="0"/>
                <a:ea typeface="宋体" charset="0"/>
              </a:defRPr>
            </a:lvl6pPr>
            <a:lvl7pPr marL="2971800" indent="-228600" eaLnBrk="0" fontAlgn="base" hangingPunct="0">
              <a:spcBef>
                <a:spcPct val="0"/>
              </a:spcBef>
              <a:spcAft>
                <a:spcPct val="0"/>
              </a:spcAft>
              <a:defRPr kumimoji="1" sz="2400">
                <a:solidFill>
                  <a:schemeClr val="tx1"/>
                </a:solidFill>
                <a:latin typeface="Arial" charset="0"/>
                <a:ea typeface="宋体" charset="0"/>
              </a:defRPr>
            </a:lvl7pPr>
            <a:lvl8pPr marL="3429000" indent="-228600" eaLnBrk="0" fontAlgn="base" hangingPunct="0">
              <a:spcBef>
                <a:spcPct val="0"/>
              </a:spcBef>
              <a:spcAft>
                <a:spcPct val="0"/>
              </a:spcAft>
              <a:defRPr kumimoji="1" sz="2400">
                <a:solidFill>
                  <a:schemeClr val="tx1"/>
                </a:solidFill>
                <a:latin typeface="Arial" charset="0"/>
                <a:ea typeface="宋体" charset="0"/>
              </a:defRPr>
            </a:lvl8pPr>
            <a:lvl9pPr marL="3886200" indent="-228600" eaLnBrk="0" fontAlgn="base" hangingPunct="0">
              <a:spcBef>
                <a:spcPct val="0"/>
              </a:spcBef>
              <a:spcAft>
                <a:spcPct val="0"/>
              </a:spcAft>
              <a:defRPr kumimoji="1" sz="2400">
                <a:solidFill>
                  <a:schemeClr val="tx1"/>
                </a:solidFill>
                <a:latin typeface="Arial" charset="0"/>
                <a:ea typeface="宋体" charset="0"/>
              </a:defRPr>
            </a:lvl9pPr>
          </a:lstStyle>
          <a:p>
            <a:pPr algn="ctr" eaLnBrk="1" hangingPunct="1"/>
            <a:r>
              <a:rPr kumimoji="0" lang="zh-CN" altLang="en-US" dirty="0">
                <a:latin typeface="微软雅黑" charset="0"/>
                <a:ea typeface="微软雅黑" charset="0"/>
                <a:cs typeface="微软雅黑" charset="0"/>
                <a:sym typeface="Arial" charset="0"/>
              </a:rPr>
              <a:t>计算机组成原理</a:t>
            </a:r>
          </a:p>
        </p:txBody>
      </p:sp>
      <p:sp>
        <p:nvSpPr>
          <p:cNvPr id="2" name="Slide Number Placeholder 1"/>
          <p:cNvSpPr>
            <a:spLocks noGrp="1"/>
          </p:cNvSpPr>
          <p:nvPr>
            <p:ph type="sldNum" sz="quarter" idx="12"/>
          </p:nvPr>
        </p:nvSpPr>
        <p:spPr/>
        <p:txBody>
          <a:bodyPr/>
          <a:lstStyle/>
          <a:p>
            <a:pPr>
              <a:defRPr/>
            </a:pPr>
            <a:fld id="{F14F7C2F-BCBD-A149-8F90-21DECE8FB1A6}" type="slidenum">
              <a:rPr lang="en-US" altLang="zh-CN" smtClean="0">
                <a:solidFill>
                  <a:srgbClr val="1F497D"/>
                </a:solidFill>
              </a:rPr>
              <a:pPr>
                <a:defRPr/>
              </a:pPr>
              <a:t>1</a:t>
            </a:fld>
            <a:endParaRPr lang="zh-CN" altLang="en-US">
              <a:solidFill>
                <a:srgbClr val="1F497D"/>
              </a:solidFill>
            </a:endParaRPr>
          </a:p>
        </p:txBody>
      </p:sp>
    </p:spTree>
    <p:extLst>
      <p:ext uri="{BB962C8B-B14F-4D97-AF65-F5344CB8AC3E}">
        <p14:creationId xmlns:p14="http://schemas.microsoft.com/office/powerpoint/2010/main" val="420627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流水线的实现原理</a:t>
            </a:r>
          </a:p>
        </p:txBody>
      </p:sp>
      <p:sp>
        <p:nvSpPr>
          <p:cNvPr id="3" name="Content Placeholder 2"/>
          <p:cNvSpPr>
            <a:spLocks noGrp="1"/>
          </p:cNvSpPr>
          <p:nvPr>
            <p:ph idx="1"/>
          </p:nvPr>
        </p:nvSpPr>
        <p:spPr/>
        <p:txBody>
          <a:bodyPr/>
          <a:lstStyle/>
          <a:p>
            <a:r>
              <a:rPr lang="zh-CN" altLang="en-US" sz="2400" dirty="0"/>
              <a:t>实际的流水线就这么简单吗？</a:t>
            </a:r>
            <a:r>
              <a:rPr lang="en-US" altLang="zh-CN" sz="2400" dirty="0"/>
              <a:t>——NO</a:t>
            </a:r>
            <a:r>
              <a:rPr lang="zh-CN" altLang="en-US" sz="2400" dirty="0"/>
              <a:t> ！</a:t>
            </a:r>
          </a:p>
          <a:p>
            <a:pPr lvl="1"/>
            <a:r>
              <a:rPr lang="zh-CN" altLang="en-US" sz="2000" dirty="0"/>
              <a:t>必须保证在指令重叠执行时不会存在任何流水线资源冲突问题，即要保证流水线的各段在同一个时钟周期内不会使用相同的数据通路资源。</a:t>
            </a:r>
          </a:p>
          <a:p>
            <a:r>
              <a:rPr lang="zh-CN" altLang="en-US" sz="2400" dirty="0"/>
              <a:t>简化的流水线数据通路</a:t>
            </a:r>
          </a:p>
          <a:p>
            <a:pPr lvl="1"/>
            <a:r>
              <a:rPr lang="zh-CN" altLang="en-US" sz="2000" dirty="0"/>
              <a:t>下图从使用流水线资源的角度描述上述流水线的流水过程，这张图显示了不同数据通路的重叠，其中周期</a:t>
            </a:r>
            <a:r>
              <a:rPr lang="en-US" altLang="zh-CN" sz="2000" dirty="0"/>
              <a:t>5</a:t>
            </a:r>
            <a:r>
              <a:rPr lang="zh-CN" altLang="en-US" sz="2000" dirty="0"/>
              <a:t>表示稳定状态。</a:t>
            </a:r>
          </a:p>
          <a:p>
            <a:pPr lvl="1"/>
            <a:r>
              <a:rPr lang="zh-CN" altLang="en-US" sz="2000" dirty="0"/>
              <a:t>在包围每个流水段的线框中，如果实线在右侧，说明是读操作；如果实线在左侧，说明是写操作；其他部分用虚线。</a:t>
            </a:r>
          </a:p>
          <a:p>
            <a:pPr lvl="1"/>
            <a:r>
              <a:rPr lang="zh-CN" altLang="en-US" sz="2000" dirty="0"/>
              <a:t>主要的功能部件都在不同的时钟周期内使用，因而多条指令重叠执行时引入的冲突</a:t>
            </a:r>
            <a:r>
              <a:rPr lang="zh-CN" altLang="en-US" sz="2000" dirty="0">
                <a:solidFill>
                  <a:srgbClr val="FF0000"/>
                </a:solidFill>
              </a:rPr>
              <a:t>很少</a:t>
            </a:r>
            <a:r>
              <a:rPr lang="zh-CN" altLang="en-US" sz="2000" dirty="0"/>
              <a:t>。</a:t>
            </a:r>
          </a:p>
          <a:p>
            <a:pPr lvl="2"/>
            <a:r>
              <a:rPr lang="zh-CN" altLang="en-US" sz="1800" dirty="0"/>
              <a:t>分开的指令存储器（</a:t>
            </a:r>
            <a:r>
              <a:rPr lang="en-US" altLang="zh-CN" sz="1800" dirty="0"/>
              <a:t>IM</a:t>
            </a:r>
            <a:r>
              <a:rPr lang="zh-CN" altLang="en-US" sz="1800" dirty="0"/>
              <a:t>）和数据存储器（</a:t>
            </a:r>
            <a:r>
              <a:rPr lang="en-US" altLang="zh-CN" sz="1800" dirty="0"/>
              <a:t>DM</a:t>
            </a:r>
            <a:r>
              <a:rPr lang="zh-CN" altLang="en-US" sz="1800" dirty="0"/>
              <a:t>）。</a:t>
            </a:r>
          </a:p>
          <a:p>
            <a:pPr lvl="2"/>
            <a:r>
              <a:rPr lang="zh-CN" altLang="en-US" sz="1800" dirty="0"/>
              <a:t>在两个流水线段都使用了寄存器：</a:t>
            </a:r>
            <a:r>
              <a:rPr lang="en-US" altLang="zh-CN" sz="1800" dirty="0"/>
              <a:t>ID</a:t>
            </a:r>
            <a:r>
              <a:rPr lang="zh-CN" altLang="en-US" sz="1800" dirty="0"/>
              <a:t>段读，</a:t>
            </a:r>
            <a:r>
              <a:rPr lang="en-US" altLang="zh-CN" sz="1800" dirty="0"/>
              <a:t>WB</a:t>
            </a:r>
            <a:r>
              <a:rPr lang="zh-CN" altLang="en-US" sz="1800" dirty="0"/>
              <a:t>段写。</a:t>
            </a:r>
          </a:p>
          <a:p>
            <a:pPr lvl="2"/>
            <a:r>
              <a:rPr lang="zh-CN" altLang="en-US" sz="1800" dirty="0"/>
              <a:t>没有考虑</a:t>
            </a:r>
            <a:r>
              <a:rPr lang="en-US" altLang="zh-CN" sz="1800" dirty="0"/>
              <a:t>PC</a:t>
            </a:r>
            <a:r>
              <a:rPr lang="zh-CN" altLang="en-US" sz="1800" dirty="0"/>
              <a:t>的问题，流水要求</a:t>
            </a:r>
            <a:r>
              <a:rPr lang="en-US" altLang="zh-CN" sz="1800" dirty="0"/>
              <a:t>IF</a:t>
            </a:r>
            <a:r>
              <a:rPr lang="zh-CN" altLang="en-US" sz="1800" dirty="0"/>
              <a:t>段要形成新的</a:t>
            </a:r>
            <a:r>
              <a:rPr lang="en-US" altLang="zh-CN" sz="1800" dirty="0"/>
              <a:t>PC</a:t>
            </a:r>
            <a:r>
              <a:rPr lang="zh-CN" altLang="en-US" sz="1800" dirty="0"/>
              <a:t>值。</a:t>
            </a:r>
          </a:p>
          <a:p>
            <a:endParaRPr kumimoji="1" lang="zh-CN" altLang="en-US" sz="24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10</a:t>
            </a:fld>
            <a:endParaRPr lang="zh-CN" altLang="en-US">
              <a:solidFill>
                <a:srgbClr val="1F497D"/>
              </a:solidFill>
            </a:endParaRPr>
          </a:p>
        </p:txBody>
      </p:sp>
    </p:spTree>
    <p:extLst>
      <p:ext uri="{BB962C8B-B14F-4D97-AF65-F5344CB8AC3E}">
        <p14:creationId xmlns:p14="http://schemas.microsoft.com/office/powerpoint/2010/main" val="228123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流水线的实现原理</a:t>
            </a:r>
          </a:p>
        </p:txBody>
      </p:sp>
      <p:pic>
        <p:nvPicPr>
          <p:cNvPr id="5" name="Picture 4"/>
          <p:cNvPicPr>
            <a:picLocks noChangeAspect="1"/>
          </p:cNvPicPr>
          <p:nvPr/>
        </p:nvPicPr>
        <p:blipFill>
          <a:blip r:embed="rId2"/>
          <a:stretch>
            <a:fillRect/>
          </a:stretch>
        </p:blipFill>
        <p:spPr>
          <a:xfrm>
            <a:off x="15775" y="1143000"/>
            <a:ext cx="8954187" cy="5022304"/>
          </a:xfrm>
          <a:prstGeom prst="rect">
            <a:avLst/>
          </a:prstGeom>
        </p:spPr>
      </p:pic>
      <p:sp>
        <p:nvSpPr>
          <p:cNvPr id="3" name="Slide Number Placeholder 2"/>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11</a:t>
            </a:fld>
            <a:endParaRPr lang="zh-CN" altLang="en-US">
              <a:solidFill>
                <a:srgbClr val="1F497D"/>
              </a:solidFill>
            </a:endParaRPr>
          </a:p>
        </p:txBody>
      </p:sp>
    </p:spTree>
    <p:extLst>
      <p:ext uri="{BB962C8B-B14F-4D97-AF65-F5344CB8AC3E}">
        <p14:creationId xmlns:p14="http://schemas.microsoft.com/office/powerpoint/2010/main" val="647669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流水线的冲突问题</a:t>
            </a:r>
          </a:p>
        </p:txBody>
      </p:sp>
      <p:sp>
        <p:nvSpPr>
          <p:cNvPr id="3" name="Content Placeholder 2"/>
          <p:cNvSpPr>
            <a:spLocks noGrp="1"/>
          </p:cNvSpPr>
          <p:nvPr>
            <p:ph idx="1"/>
          </p:nvPr>
        </p:nvSpPr>
        <p:spPr/>
        <p:txBody>
          <a:bodyPr/>
          <a:lstStyle/>
          <a:p>
            <a:r>
              <a:rPr lang="zh-CN" altLang="en-US" sz="2400" dirty="0"/>
              <a:t>什么是流水线中的“冲突”？</a:t>
            </a:r>
          </a:p>
          <a:p>
            <a:pPr lvl="1"/>
            <a:r>
              <a:rPr lang="zh-CN" altLang="en-US" sz="2000" dirty="0"/>
              <a:t>在流水线中经常有一些被称为“冲突”的情况发生，它使得指令序列中下一条指令无法按照设计的时钟周期执行，这些“冲突”可能会降低流水线可以获得的理想性能。</a:t>
            </a:r>
          </a:p>
          <a:p>
            <a:r>
              <a:rPr lang="zh-CN" altLang="en-US" sz="2400" dirty="0"/>
              <a:t>流水线中的冲突可以分为以下三种类型</a:t>
            </a:r>
          </a:p>
          <a:p>
            <a:pPr lvl="1"/>
            <a:r>
              <a:rPr lang="zh-CN" altLang="en-US" sz="2000" dirty="0"/>
              <a:t>结构冲突：指令在重叠执行的过程中，硬件资源满足不了指令重叠执行的要求，发生硬件资源冲突而产生的冲突。</a:t>
            </a:r>
          </a:p>
          <a:p>
            <a:pPr lvl="1"/>
            <a:r>
              <a:rPr lang="zh-CN" altLang="en-US" sz="2000" dirty="0"/>
              <a:t>数据冲突：是指在同时重叠执行的几条指令中，一条指令依赖于前面指令执行结果数据，但是又在指定位置得不到时发生的冲突。</a:t>
            </a:r>
          </a:p>
          <a:p>
            <a:pPr lvl="1"/>
            <a:r>
              <a:rPr lang="zh-CN" altLang="en-US" sz="2000" dirty="0"/>
              <a:t>控制冲突：是指流水线中的分支指令或者其他需要改写</a:t>
            </a:r>
            <a:r>
              <a:rPr lang="en-US" altLang="zh-CN" sz="2000" dirty="0"/>
              <a:t>PC</a:t>
            </a:r>
            <a:r>
              <a:rPr lang="zh-CN" altLang="en-US" sz="2000" dirty="0"/>
              <a:t>的指令造成的冲突。</a:t>
            </a:r>
          </a:p>
          <a:p>
            <a:r>
              <a:rPr lang="zh-CN" altLang="en-US" sz="2400" dirty="0"/>
              <a:t>流水线冲突问题是流水线执行过程中的主要障碍，会给流水线中指令序列的顺利执行带来许多不利的影响。如果不能较好地处理流水线冲突问题，就可能影响流水线的性能，甚至使程序运行产生错误的结果。</a:t>
            </a:r>
          </a:p>
          <a:p>
            <a:endParaRPr kumimoji="1" lang="zh-CN" altLang="en-US" sz="24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12</a:t>
            </a:fld>
            <a:endParaRPr lang="zh-CN" altLang="en-US">
              <a:solidFill>
                <a:srgbClr val="1F497D"/>
              </a:solidFill>
            </a:endParaRPr>
          </a:p>
        </p:txBody>
      </p:sp>
    </p:spTree>
    <p:extLst>
      <p:ext uri="{BB962C8B-B14F-4D97-AF65-F5344CB8AC3E}">
        <p14:creationId xmlns:p14="http://schemas.microsoft.com/office/powerpoint/2010/main" val="21048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85"/>
        <p:cNvGrpSpPr/>
        <p:nvPr/>
      </p:nvGrpSpPr>
      <p:grpSpPr>
        <a:xfrm>
          <a:off x="0" y="0"/>
          <a:ext cx="0" cy="0"/>
          <a:chOff x="0" y="0"/>
          <a:chExt cx="0" cy="0"/>
        </a:xfrm>
      </p:grpSpPr>
      <p:sp>
        <p:nvSpPr>
          <p:cNvPr id="1186" name="Google Shape;1186;p40"/>
          <p:cNvSpPr txBox="1">
            <a:spLocks noGrp="1"/>
          </p:cNvSpPr>
          <p:nvPr>
            <p:ph type="title"/>
          </p:nvPr>
        </p:nvSpPr>
        <p:spPr>
          <a:xfrm>
            <a:off x="222739" y="142389"/>
            <a:ext cx="8628184" cy="1053367"/>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FF0000"/>
              </a:buClr>
              <a:buSzPts val="4400"/>
              <a:buFont typeface="Calibri"/>
              <a:buNone/>
            </a:pPr>
            <a:r>
              <a:rPr lang="zh-CN" altLang="en-US" sz="4400" b="0" i="0" u="none" strike="noStrike" cap="none" dirty="0">
                <a:solidFill>
                  <a:schemeClr val="accent1"/>
                </a:solidFill>
                <a:latin typeface="Calibri"/>
                <a:ea typeface="Calibri"/>
                <a:cs typeface="Calibri"/>
                <a:sym typeface="Calibri"/>
              </a:rPr>
              <a:t>结构冲突</a:t>
            </a:r>
            <a:endParaRPr sz="4400" b="0" i="0" u="none" strike="noStrike" cap="none" dirty="0">
              <a:solidFill>
                <a:schemeClr val="accent1"/>
              </a:solidFill>
              <a:latin typeface="Calibri"/>
              <a:ea typeface="Calibri"/>
              <a:cs typeface="Calibri"/>
              <a:sym typeface="Calibri"/>
            </a:endParaRPr>
          </a:p>
        </p:txBody>
      </p:sp>
      <p:sp>
        <p:nvSpPr>
          <p:cNvPr id="1187" name="Google Shape;1187;p40"/>
          <p:cNvSpPr txBox="1">
            <a:spLocks noGrp="1"/>
          </p:cNvSpPr>
          <p:nvPr>
            <p:ph type="body" idx="1"/>
          </p:nvPr>
        </p:nvSpPr>
        <p:spPr>
          <a:xfrm>
            <a:off x="222739" y="1406769"/>
            <a:ext cx="8628184" cy="4770195"/>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ts val="2800"/>
              <a:buFont typeface="Arial"/>
              <a:buChar char="•"/>
            </a:pPr>
            <a:r>
              <a:rPr lang="zh-CN" altLang="en-US" sz="2800" b="1" dirty="0">
                <a:solidFill>
                  <a:schemeClr val="dk1"/>
                </a:solidFill>
                <a:latin typeface="Calibri"/>
                <a:ea typeface="Calibri"/>
                <a:cs typeface="Calibri"/>
                <a:sym typeface="Calibri"/>
              </a:rPr>
              <a:t>问题</a:t>
            </a:r>
            <a:r>
              <a:rPr lang="en-US" sz="2800" b="1" i="0" u="none" strike="noStrike" cap="none" dirty="0">
                <a:solidFill>
                  <a:schemeClr val="dk1"/>
                </a:solidFill>
                <a:latin typeface="Calibri"/>
                <a:ea typeface="Calibri"/>
                <a:cs typeface="Calibri"/>
                <a:sym typeface="Calibri"/>
              </a:rPr>
              <a:t>:  </a:t>
            </a:r>
            <a:r>
              <a:rPr lang="zh-CN" altLang="en-US" sz="2800" b="0" i="0" u="none" strike="noStrike" cap="none" dirty="0">
                <a:solidFill>
                  <a:schemeClr val="dk1"/>
                </a:solidFill>
                <a:latin typeface="Calibri"/>
                <a:ea typeface="Calibri"/>
                <a:cs typeface="Calibri"/>
                <a:sym typeface="Calibri"/>
              </a:rPr>
              <a:t>两条或者多条在流水线中的指令去访问相同的物理资源</a:t>
            </a:r>
            <a:endParaRPr dirty="0"/>
          </a:p>
          <a:p>
            <a:pPr marL="228600" marR="0" lvl="0" indent="-228600" algn="l" rtl="0">
              <a:lnSpc>
                <a:spcPct val="90000"/>
              </a:lnSpc>
              <a:spcBef>
                <a:spcPts val="1000"/>
              </a:spcBef>
              <a:spcAft>
                <a:spcPts val="0"/>
              </a:spcAft>
              <a:buClr>
                <a:schemeClr val="dk1"/>
              </a:buClr>
              <a:buSzPts val="2800"/>
              <a:buFont typeface="Arial"/>
              <a:buChar char="•"/>
            </a:pPr>
            <a:r>
              <a:rPr lang="zh-CN" altLang="en-US" sz="2800" b="1" dirty="0">
                <a:solidFill>
                  <a:schemeClr val="dk1"/>
                </a:solidFill>
                <a:latin typeface="Calibri"/>
                <a:ea typeface="Calibri"/>
                <a:cs typeface="Calibri"/>
                <a:sym typeface="Calibri"/>
              </a:rPr>
              <a:t>解决方法</a:t>
            </a:r>
            <a:r>
              <a:rPr lang="en-US" sz="2800" b="1" i="0" u="none" strike="noStrike" cap="none" dirty="0">
                <a:solidFill>
                  <a:schemeClr val="dk1"/>
                </a:solidFill>
                <a:latin typeface="Calibri"/>
                <a:ea typeface="Calibri"/>
                <a:cs typeface="Calibri"/>
                <a:sym typeface="Calibri"/>
              </a:rPr>
              <a:t> 1: </a:t>
            </a:r>
            <a:r>
              <a:rPr lang="zh-CN" altLang="en-US" sz="2800" b="0" i="0" u="none" strike="noStrike" cap="none" dirty="0">
                <a:solidFill>
                  <a:schemeClr val="dk1"/>
                </a:solidFill>
                <a:latin typeface="Calibri"/>
                <a:ea typeface="Calibri"/>
                <a:cs typeface="Calibri"/>
                <a:sym typeface="Calibri"/>
              </a:rPr>
              <a:t>指令依次使用资源，一些指令暂停</a:t>
            </a:r>
            <a:r>
              <a:rPr lang="en-US" sz="2800" b="0" i="0" u="none" strike="noStrike" cap="none" dirty="0">
                <a:solidFill>
                  <a:schemeClr val="dk1"/>
                </a:solidFill>
                <a:latin typeface="Calibri"/>
                <a:ea typeface="Calibri"/>
                <a:cs typeface="Calibri"/>
                <a:sym typeface="Calibri"/>
              </a:rPr>
              <a:t>stall</a:t>
            </a:r>
            <a:endParaRPr sz="2800" b="1" i="0" u="none" strike="noStrike" cap="none" dirty="0">
              <a:solidFill>
                <a:schemeClr val="dk1"/>
              </a:solidFill>
              <a:latin typeface="Calibri"/>
              <a:ea typeface="Calibri"/>
              <a:cs typeface="Calibri"/>
              <a:sym typeface="Calibri"/>
            </a:endParaRPr>
          </a:p>
          <a:p>
            <a:pPr marL="228600" marR="0" lvl="0" indent="-228600" algn="l" rtl="0">
              <a:lnSpc>
                <a:spcPct val="90000"/>
              </a:lnSpc>
              <a:spcBef>
                <a:spcPts val="1000"/>
              </a:spcBef>
              <a:spcAft>
                <a:spcPts val="0"/>
              </a:spcAft>
              <a:buClr>
                <a:schemeClr val="dk1"/>
              </a:buClr>
              <a:buSzPts val="2800"/>
              <a:buFont typeface="Arial"/>
              <a:buChar char="•"/>
            </a:pPr>
            <a:r>
              <a:rPr lang="zh-CN" altLang="en-US" sz="2800" b="1" dirty="0">
                <a:solidFill>
                  <a:schemeClr val="dk1"/>
                </a:solidFill>
                <a:latin typeface="Calibri"/>
                <a:ea typeface="Calibri"/>
                <a:cs typeface="Calibri"/>
                <a:sym typeface="Calibri"/>
              </a:rPr>
              <a:t>解决方法 </a:t>
            </a:r>
            <a:r>
              <a:rPr lang="en-US" sz="2800" b="1" i="0" u="none" strike="noStrike" cap="none" dirty="0">
                <a:solidFill>
                  <a:schemeClr val="dk1"/>
                </a:solidFill>
                <a:latin typeface="Calibri"/>
                <a:ea typeface="Calibri"/>
                <a:cs typeface="Calibri"/>
                <a:sym typeface="Calibri"/>
              </a:rPr>
              <a:t>2: </a:t>
            </a:r>
            <a:r>
              <a:rPr lang="zh-CN" altLang="en-US" sz="2800" b="0" i="0" u="none" strike="noStrike" cap="none" dirty="0">
                <a:solidFill>
                  <a:schemeClr val="dk1"/>
                </a:solidFill>
                <a:latin typeface="Calibri"/>
                <a:ea typeface="Calibri"/>
                <a:cs typeface="Calibri"/>
                <a:sym typeface="Calibri"/>
              </a:rPr>
              <a:t>增加硬件资源</a:t>
            </a:r>
            <a:endParaRPr dirty="0"/>
          </a:p>
          <a:p>
            <a:pPr marL="228600" marR="0" lvl="0" indent="-228600" algn="l" rtl="0">
              <a:lnSpc>
                <a:spcPct val="90000"/>
              </a:lnSpc>
              <a:spcBef>
                <a:spcPts val="1000"/>
              </a:spcBef>
              <a:spcAft>
                <a:spcPts val="0"/>
              </a:spcAft>
              <a:buClr>
                <a:schemeClr val="dk1"/>
              </a:buClr>
              <a:buSzPts val="2800"/>
              <a:buFont typeface="Arial"/>
              <a:buChar char="•"/>
            </a:pPr>
            <a:r>
              <a:rPr lang="zh-CN" altLang="en-US" sz="2800" dirty="0">
                <a:solidFill>
                  <a:schemeClr val="dk1"/>
                </a:solidFill>
                <a:latin typeface="Calibri"/>
                <a:ea typeface="Calibri"/>
                <a:cs typeface="Calibri"/>
                <a:sym typeface="Calibri"/>
              </a:rPr>
              <a:t>可以增加更多的硬件资源来解决结构冲突</a:t>
            </a:r>
            <a:endParaRPr sz="2800" b="0" i="0" u="none" strike="noStrike" cap="none" dirty="0">
              <a:solidFill>
                <a:schemeClr val="dk1"/>
              </a:solidFill>
              <a:latin typeface="Calibri"/>
              <a:ea typeface="Calibri"/>
              <a:cs typeface="Calibri"/>
              <a:sym typeface="Calibri"/>
            </a:endParaRPr>
          </a:p>
        </p:txBody>
      </p:sp>
      <p:sp>
        <p:nvSpPr>
          <p:cNvPr id="1190" name="Google Shape;1190;p40"/>
          <p:cNvSpPr txBox="1">
            <a:spLocks noGrp="1"/>
          </p:cNvSpPr>
          <p:nvPr>
            <p:ph type="sldNum" idx="12"/>
          </p:nvPr>
        </p:nvSpPr>
        <p:spPr>
          <a:xfrm>
            <a:off x="6793523"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13</a:t>
            </a:fld>
            <a:endParaRPr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248984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sp>
        <p:nvSpPr>
          <p:cNvPr id="1196" name="Google Shape;1196;p4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en-US" sz="4400" b="0" i="0" u="none" strike="noStrike" cap="none" dirty="0">
                <a:solidFill>
                  <a:schemeClr val="accent1"/>
                </a:solidFill>
                <a:latin typeface="Calibri"/>
                <a:ea typeface="Calibri"/>
                <a:cs typeface="Calibri"/>
                <a:sym typeface="Calibri"/>
              </a:rPr>
              <a:t>1. </a:t>
            </a:r>
            <a:r>
              <a:rPr lang="zh-CN" altLang="en-US" sz="4400" b="0" i="0" u="none" strike="noStrike" cap="none" dirty="0">
                <a:solidFill>
                  <a:schemeClr val="accent1"/>
                </a:solidFill>
                <a:latin typeface="Calibri"/>
                <a:ea typeface="Calibri"/>
                <a:cs typeface="Calibri"/>
                <a:sym typeface="Calibri"/>
              </a:rPr>
              <a:t>寄存器结构冲突</a:t>
            </a:r>
            <a:endParaRPr dirty="0"/>
          </a:p>
        </p:txBody>
      </p:sp>
      <p:sp>
        <p:nvSpPr>
          <p:cNvPr id="1197" name="Google Shape;1197;p4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14</a:t>
            </a:fld>
            <a:endParaRPr sz="1200">
              <a:solidFill>
                <a:srgbClr val="888888"/>
              </a:solidFill>
              <a:latin typeface="Calibri"/>
              <a:ea typeface="Calibri"/>
              <a:cs typeface="Calibri"/>
              <a:sym typeface="Calibri"/>
            </a:endParaRPr>
          </a:p>
        </p:txBody>
      </p:sp>
      <p:grpSp>
        <p:nvGrpSpPr>
          <p:cNvPr id="1198" name="Google Shape;1198;p41"/>
          <p:cNvGrpSpPr/>
          <p:nvPr/>
        </p:nvGrpSpPr>
        <p:grpSpPr>
          <a:xfrm>
            <a:off x="5167825" y="2450780"/>
            <a:ext cx="1090612" cy="2986087"/>
            <a:chOff x="2897" y="1099"/>
            <a:chExt cx="687" cy="1881"/>
          </a:xfrm>
        </p:grpSpPr>
        <p:sp>
          <p:nvSpPr>
            <p:cNvPr id="1199" name="Google Shape;1199;p41"/>
            <p:cNvSpPr/>
            <p:nvPr/>
          </p:nvSpPr>
          <p:spPr>
            <a:xfrm>
              <a:off x="2897" y="2481"/>
              <a:ext cx="623" cy="499"/>
            </a:xfrm>
            <a:prstGeom prst="ellipse">
              <a:avLst/>
            </a:prstGeom>
            <a:noFill/>
            <a:ln w="571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00" name="Google Shape;1200;p41"/>
            <p:cNvSpPr/>
            <p:nvPr/>
          </p:nvSpPr>
          <p:spPr>
            <a:xfrm>
              <a:off x="2961" y="1099"/>
              <a:ext cx="623" cy="566"/>
            </a:xfrm>
            <a:prstGeom prst="ellipse">
              <a:avLst/>
            </a:prstGeom>
            <a:noFill/>
            <a:ln w="571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201" name="Google Shape;1201;p41"/>
          <p:cNvGrpSpPr/>
          <p:nvPr/>
        </p:nvGrpSpPr>
        <p:grpSpPr>
          <a:xfrm>
            <a:off x="894557" y="1613373"/>
            <a:ext cx="7799388" cy="4700588"/>
            <a:chOff x="215" y="551"/>
            <a:chExt cx="4913" cy="2961"/>
          </a:xfrm>
        </p:grpSpPr>
        <p:grpSp>
          <p:nvGrpSpPr>
            <p:cNvPr id="1202" name="Google Shape;1202;p41"/>
            <p:cNvGrpSpPr/>
            <p:nvPr/>
          </p:nvGrpSpPr>
          <p:grpSpPr>
            <a:xfrm>
              <a:off x="2624" y="1200"/>
              <a:ext cx="340" cy="289"/>
              <a:chOff x="2624" y="1200"/>
              <a:chExt cx="340" cy="289"/>
            </a:xfrm>
          </p:grpSpPr>
          <p:sp>
            <p:nvSpPr>
              <p:cNvPr id="1203" name="Google Shape;1203;p41"/>
              <p:cNvSpPr/>
              <p:nvPr/>
            </p:nvSpPr>
            <p:spPr>
              <a:xfrm>
                <a:off x="2624" y="1200"/>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04" name="Google Shape;1204;p41"/>
              <p:cNvSpPr/>
              <p:nvPr/>
            </p:nvSpPr>
            <p:spPr>
              <a:xfrm>
                <a:off x="2793" y="1200"/>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nvGrpSpPr>
            <p:cNvPr id="1205" name="Google Shape;1205;p41"/>
            <p:cNvGrpSpPr/>
            <p:nvPr/>
          </p:nvGrpSpPr>
          <p:grpSpPr>
            <a:xfrm>
              <a:off x="2624" y="2592"/>
              <a:ext cx="340" cy="289"/>
              <a:chOff x="2624" y="2592"/>
              <a:chExt cx="340" cy="289"/>
            </a:xfrm>
          </p:grpSpPr>
          <p:sp>
            <p:nvSpPr>
              <p:cNvPr id="1206" name="Google Shape;1206;p41"/>
              <p:cNvSpPr/>
              <p:nvPr/>
            </p:nvSpPr>
            <p:spPr>
              <a:xfrm>
                <a:off x="2624" y="2592"/>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07" name="Google Shape;1207;p41"/>
              <p:cNvSpPr/>
              <p:nvPr/>
            </p:nvSpPr>
            <p:spPr>
              <a:xfrm>
                <a:off x="2793" y="2592"/>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208" name="Google Shape;1208;p41"/>
            <p:cNvSpPr/>
            <p:nvPr/>
          </p:nvSpPr>
          <p:spPr>
            <a:xfrm>
              <a:off x="2605" y="2594"/>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cxnSp>
          <p:nvCxnSpPr>
            <p:cNvPr id="1209" name="Google Shape;1209;p41"/>
            <p:cNvCxnSpPr/>
            <p:nvPr/>
          </p:nvCxnSpPr>
          <p:spPr>
            <a:xfrm>
              <a:off x="584" y="1224"/>
              <a:ext cx="0" cy="2032"/>
            </a:xfrm>
            <a:prstGeom prst="straightConnector1">
              <a:avLst/>
            </a:prstGeom>
            <a:noFill/>
            <a:ln w="38100" cap="flat" cmpd="sng">
              <a:solidFill>
                <a:schemeClr val="dk1"/>
              </a:solidFill>
              <a:prstDash val="solid"/>
              <a:round/>
              <a:headEnd type="none" w="sm" len="sm"/>
              <a:tailEnd type="triangle" w="med" len="med"/>
            </a:ln>
          </p:spPr>
        </p:cxnSp>
        <p:cxnSp>
          <p:nvCxnSpPr>
            <p:cNvPr id="1210" name="Google Shape;1210;p41"/>
            <p:cNvCxnSpPr/>
            <p:nvPr/>
          </p:nvCxnSpPr>
          <p:spPr>
            <a:xfrm>
              <a:off x="984" y="840"/>
              <a:ext cx="3976" cy="0"/>
            </a:xfrm>
            <a:prstGeom prst="straightConnector1">
              <a:avLst/>
            </a:prstGeom>
            <a:noFill/>
            <a:ln w="38100" cap="flat" cmpd="sng">
              <a:solidFill>
                <a:schemeClr val="dk1"/>
              </a:solidFill>
              <a:prstDash val="solid"/>
              <a:round/>
              <a:headEnd type="none" w="sm" len="sm"/>
              <a:tailEnd type="triangle" w="med" len="med"/>
            </a:ln>
          </p:spPr>
        </p:cxnSp>
        <p:sp>
          <p:nvSpPr>
            <p:cNvPr id="1211" name="Google Shape;1211;p41"/>
            <p:cNvSpPr/>
            <p:nvPr/>
          </p:nvSpPr>
          <p:spPr>
            <a:xfrm>
              <a:off x="579" y="1302"/>
              <a:ext cx="649"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Load</a:t>
              </a:r>
              <a:endParaRPr sz="1600"/>
            </a:p>
          </p:txBody>
        </p:sp>
        <p:sp>
          <p:nvSpPr>
            <p:cNvPr id="1212" name="Google Shape;1212;p41"/>
            <p:cNvSpPr/>
            <p:nvPr/>
          </p:nvSpPr>
          <p:spPr>
            <a:xfrm>
              <a:off x="563" y="1718"/>
              <a:ext cx="786"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Instr 1</a:t>
              </a:r>
              <a:endParaRPr sz="1600"/>
            </a:p>
          </p:txBody>
        </p:sp>
        <p:sp>
          <p:nvSpPr>
            <p:cNvPr id="1213" name="Google Shape;1213;p41"/>
            <p:cNvSpPr/>
            <p:nvPr/>
          </p:nvSpPr>
          <p:spPr>
            <a:xfrm>
              <a:off x="555" y="2182"/>
              <a:ext cx="786"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Instr 2</a:t>
              </a:r>
              <a:endParaRPr sz="1600"/>
            </a:p>
          </p:txBody>
        </p:sp>
        <p:sp>
          <p:nvSpPr>
            <p:cNvPr id="1214" name="Google Shape;1214;p41"/>
            <p:cNvSpPr/>
            <p:nvPr/>
          </p:nvSpPr>
          <p:spPr>
            <a:xfrm>
              <a:off x="598" y="2612"/>
              <a:ext cx="786"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Instr 3</a:t>
              </a:r>
              <a:endParaRPr sz="1600"/>
            </a:p>
          </p:txBody>
        </p:sp>
        <p:sp>
          <p:nvSpPr>
            <p:cNvPr id="1215" name="Google Shape;1215;p41"/>
            <p:cNvSpPr/>
            <p:nvPr/>
          </p:nvSpPr>
          <p:spPr>
            <a:xfrm>
              <a:off x="587" y="3067"/>
              <a:ext cx="786"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Instr 4</a:t>
              </a:r>
              <a:endParaRPr sz="1600"/>
            </a:p>
          </p:txBody>
        </p:sp>
        <p:cxnSp>
          <p:nvCxnSpPr>
            <p:cNvPr id="1216" name="Google Shape;1216;p41"/>
            <p:cNvCxnSpPr/>
            <p:nvPr/>
          </p:nvCxnSpPr>
          <p:spPr>
            <a:xfrm>
              <a:off x="1728" y="920"/>
              <a:ext cx="0" cy="2592"/>
            </a:xfrm>
            <a:prstGeom prst="straightConnector1">
              <a:avLst/>
            </a:prstGeom>
            <a:noFill/>
            <a:ln w="25400" cap="flat" cmpd="sng">
              <a:solidFill>
                <a:schemeClr val="dk1"/>
              </a:solidFill>
              <a:prstDash val="dot"/>
              <a:round/>
              <a:headEnd type="none" w="sm" len="sm"/>
              <a:tailEnd type="none" w="sm" len="sm"/>
            </a:ln>
          </p:spPr>
        </p:cxnSp>
        <p:cxnSp>
          <p:nvCxnSpPr>
            <p:cNvPr id="1217" name="Google Shape;1217;p41"/>
            <p:cNvCxnSpPr/>
            <p:nvPr/>
          </p:nvCxnSpPr>
          <p:spPr>
            <a:xfrm>
              <a:off x="2160" y="920"/>
              <a:ext cx="0" cy="2592"/>
            </a:xfrm>
            <a:prstGeom prst="straightConnector1">
              <a:avLst/>
            </a:prstGeom>
            <a:noFill/>
            <a:ln w="25400" cap="flat" cmpd="sng">
              <a:solidFill>
                <a:schemeClr val="dk1"/>
              </a:solidFill>
              <a:prstDash val="dot"/>
              <a:round/>
              <a:headEnd type="none" w="sm" len="sm"/>
              <a:tailEnd type="none" w="sm" len="sm"/>
            </a:ln>
          </p:spPr>
        </p:cxnSp>
        <p:cxnSp>
          <p:nvCxnSpPr>
            <p:cNvPr id="1218" name="Google Shape;1218;p41"/>
            <p:cNvCxnSpPr/>
            <p:nvPr/>
          </p:nvCxnSpPr>
          <p:spPr>
            <a:xfrm>
              <a:off x="2592" y="920"/>
              <a:ext cx="0" cy="2592"/>
            </a:xfrm>
            <a:prstGeom prst="straightConnector1">
              <a:avLst/>
            </a:prstGeom>
            <a:noFill/>
            <a:ln w="25400" cap="flat" cmpd="sng">
              <a:solidFill>
                <a:schemeClr val="dk1"/>
              </a:solidFill>
              <a:prstDash val="dot"/>
              <a:round/>
              <a:headEnd type="none" w="sm" len="sm"/>
              <a:tailEnd type="none" w="sm" len="sm"/>
            </a:ln>
          </p:spPr>
        </p:cxnSp>
        <p:cxnSp>
          <p:nvCxnSpPr>
            <p:cNvPr id="1219" name="Google Shape;1219;p41"/>
            <p:cNvCxnSpPr/>
            <p:nvPr/>
          </p:nvCxnSpPr>
          <p:spPr>
            <a:xfrm>
              <a:off x="3024" y="920"/>
              <a:ext cx="0" cy="2592"/>
            </a:xfrm>
            <a:prstGeom prst="straightConnector1">
              <a:avLst/>
            </a:prstGeom>
            <a:noFill/>
            <a:ln w="25400" cap="flat" cmpd="sng">
              <a:solidFill>
                <a:schemeClr val="dk1"/>
              </a:solidFill>
              <a:prstDash val="dot"/>
              <a:round/>
              <a:headEnd type="none" w="sm" len="sm"/>
              <a:tailEnd type="none" w="sm" len="sm"/>
            </a:ln>
          </p:spPr>
        </p:cxnSp>
        <p:cxnSp>
          <p:nvCxnSpPr>
            <p:cNvPr id="1220" name="Google Shape;1220;p41"/>
            <p:cNvCxnSpPr/>
            <p:nvPr/>
          </p:nvCxnSpPr>
          <p:spPr>
            <a:xfrm>
              <a:off x="3456" y="920"/>
              <a:ext cx="0" cy="2592"/>
            </a:xfrm>
            <a:prstGeom prst="straightConnector1">
              <a:avLst/>
            </a:prstGeom>
            <a:noFill/>
            <a:ln w="25400" cap="flat" cmpd="sng">
              <a:solidFill>
                <a:schemeClr val="dk1"/>
              </a:solidFill>
              <a:prstDash val="dot"/>
              <a:round/>
              <a:headEnd type="none" w="sm" len="sm"/>
              <a:tailEnd type="none" w="sm" len="sm"/>
            </a:ln>
          </p:spPr>
        </p:cxnSp>
        <p:cxnSp>
          <p:nvCxnSpPr>
            <p:cNvPr id="1221" name="Google Shape;1221;p41"/>
            <p:cNvCxnSpPr/>
            <p:nvPr/>
          </p:nvCxnSpPr>
          <p:spPr>
            <a:xfrm>
              <a:off x="3888" y="920"/>
              <a:ext cx="0" cy="2592"/>
            </a:xfrm>
            <a:prstGeom prst="straightConnector1">
              <a:avLst/>
            </a:prstGeom>
            <a:noFill/>
            <a:ln w="25400" cap="flat" cmpd="sng">
              <a:solidFill>
                <a:schemeClr val="dk1"/>
              </a:solidFill>
              <a:prstDash val="dot"/>
              <a:round/>
              <a:headEnd type="none" w="sm" len="sm"/>
              <a:tailEnd type="none" w="sm" len="sm"/>
            </a:ln>
          </p:spPr>
        </p:cxnSp>
        <p:cxnSp>
          <p:nvCxnSpPr>
            <p:cNvPr id="1222" name="Google Shape;1222;p41"/>
            <p:cNvCxnSpPr/>
            <p:nvPr/>
          </p:nvCxnSpPr>
          <p:spPr>
            <a:xfrm>
              <a:off x="4320" y="920"/>
              <a:ext cx="0" cy="2592"/>
            </a:xfrm>
            <a:prstGeom prst="straightConnector1">
              <a:avLst/>
            </a:prstGeom>
            <a:noFill/>
            <a:ln w="25400" cap="flat" cmpd="sng">
              <a:solidFill>
                <a:schemeClr val="dk1"/>
              </a:solidFill>
              <a:prstDash val="dot"/>
              <a:round/>
              <a:headEnd type="none" w="sm" len="sm"/>
              <a:tailEnd type="none" w="sm" len="sm"/>
            </a:ln>
          </p:spPr>
        </p:cxnSp>
        <p:cxnSp>
          <p:nvCxnSpPr>
            <p:cNvPr id="1223" name="Google Shape;1223;p41"/>
            <p:cNvCxnSpPr/>
            <p:nvPr/>
          </p:nvCxnSpPr>
          <p:spPr>
            <a:xfrm>
              <a:off x="4752" y="920"/>
              <a:ext cx="0" cy="2592"/>
            </a:xfrm>
            <a:prstGeom prst="straightConnector1">
              <a:avLst/>
            </a:prstGeom>
            <a:noFill/>
            <a:ln w="25400" cap="flat" cmpd="sng">
              <a:solidFill>
                <a:schemeClr val="dk1"/>
              </a:solidFill>
              <a:prstDash val="dot"/>
              <a:round/>
              <a:headEnd type="none" w="sm" len="sm"/>
              <a:tailEnd type="none" w="sm" len="sm"/>
            </a:ln>
          </p:spPr>
        </p:cxnSp>
        <p:grpSp>
          <p:nvGrpSpPr>
            <p:cNvPr id="1224" name="Google Shape;1224;p41"/>
            <p:cNvGrpSpPr/>
            <p:nvPr/>
          </p:nvGrpSpPr>
          <p:grpSpPr>
            <a:xfrm>
              <a:off x="2257" y="1152"/>
              <a:ext cx="225" cy="481"/>
              <a:chOff x="2257" y="1152"/>
              <a:chExt cx="225" cy="481"/>
            </a:xfrm>
          </p:grpSpPr>
          <p:sp>
            <p:nvSpPr>
              <p:cNvPr id="1225" name="Google Shape;1225;p41"/>
              <p:cNvSpPr/>
              <p:nvPr/>
            </p:nvSpPr>
            <p:spPr>
              <a:xfrm>
                <a:off x="2269" y="1152"/>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26" name="Google Shape;1226;p41"/>
              <p:cNvSpPr/>
              <p:nvPr/>
            </p:nvSpPr>
            <p:spPr>
              <a:xfrm rot="5400000">
                <a:off x="2170" y="1274"/>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grpSp>
          <p:nvGrpSpPr>
            <p:cNvPr id="1227" name="Google Shape;1227;p41"/>
            <p:cNvGrpSpPr/>
            <p:nvPr/>
          </p:nvGrpSpPr>
          <p:grpSpPr>
            <a:xfrm>
              <a:off x="1324" y="1248"/>
              <a:ext cx="359" cy="289"/>
              <a:chOff x="1324" y="1248"/>
              <a:chExt cx="359" cy="289"/>
            </a:xfrm>
          </p:grpSpPr>
          <p:sp>
            <p:nvSpPr>
              <p:cNvPr id="1228" name="Google Shape;1228;p41"/>
              <p:cNvSpPr/>
              <p:nvPr/>
            </p:nvSpPr>
            <p:spPr>
              <a:xfrm>
                <a:off x="1324" y="1250"/>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grpSp>
            <p:nvGrpSpPr>
              <p:cNvPr id="1229" name="Google Shape;1229;p41"/>
              <p:cNvGrpSpPr/>
              <p:nvPr/>
            </p:nvGrpSpPr>
            <p:grpSpPr>
              <a:xfrm>
                <a:off x="1343" y="1248"/>
                <a:ext cx="340" cy="289"/>
                <a:chOff x="1343" y="1248"/>
                <a:chExt cx="340" cy="289"/>
              </a:xfrm>
            </p:grpSpPr>
            <p:sp>
              <p:nvSpPr>
                <p:cNvPr id="1230" name="Google Shape;1230;p41"/>
                <p:cNvSpPr/>
                <p:nvPr/>
              </p:nvSpPr>
              <p:spPr>
                <a:xfrm>
                  <a:off x="1343" y="1248"/>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31" name="Google Shape;1231;p41"/>
                <p:cNvSpPr/>
                <p:nvPr/>
              </p:nvSpPr>
              <p:spPr>
                <a:xfrm>
                  <a:off x="1512" y="1248"/>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sp>
          <p:nvSpPr>
            <p:cNvPr id="1232" name="Google Shape;1232;p41"/>
            <p:cNvSpPr/>
            <p:nvPr/>
          </p:nvSpPr>
          <p:spPr>
            <a:xfrm>
              <a:off x="1784" y="1255"/>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233" name="Google Shape;1233;p41"/>
            <p:cNvGrpSpPr/>
            <p:nvPr/>
          </p:nvGrpSpPr>
          <p:grpSpPr>
            <a:xfrm>
              <a:off x="1803" y="1248"/>
              <a:ext cx="296" cy="289"/>
              <a:chOff x="1803" y="1248"/>
              <a:chExt cx="296" cy="289"/>
            </a:xfrm>
          </p:grpSpPr>
          <p:sp>
            <p:nvSpPr>
              <p:cNvPr id="1234" name="Google Shape;1234;p41"/>
              <p:cNvSpPr/>
              <p:nvPr/>
            </p:nvSpPr>
            <p:spPr>
              <a:xfrm>
                <a:off x="1803" y="1248"/>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35" name="Google Shape;1235;p41"/>
              <p:cNvSpPr/>
              <p:nvPr/>
            </p:nvSpPr>
            <p:spPr>
              <a:xfrm>
                <a:off x="1951" y="1248"/>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236" name="Google Shape;1236;p41"/>
            <p:cNvCxnSpPr/>
            <p:nvPr/>
          </p:nvCxnSpPr>
          <p:spPr>
            <a:xfrm>
              <a:off x="1688" y="1392"/>
              <a:ext cx="96" cy="0"/>
            </a:xfrm>
            <a:prstGeom prst="straightConnector1">
              <a:avLst/>
            </a:prstGeom>
            <a:noFill/>
            <a:ln w="25400" cap="flat" cmpd="sng">
              <a:solidFill>
                <a:schemeClr val="dk1"/>
              </a:solidFill>
              <a:prstDash val="solid"/>
              <a:round/>
              <a:headEnd type="none" w="sm" len="sm"/>
              <a:tailEnd type="none" w="sm" len="sm"/>
            </a:ln>
          </p:spPr>
        </p:cxnSp>
        <p:sp>
          <p:nvSpPr>
            <p:cNvPr id="1237" name="Google Shape;1237;p41"/>
            <p:cNvSpPr/>
            <p:nvPr/>
          </p:nvSpPr>
          <p:spPr>
            <a:xfrm>
              <a:off x="1750" y="1296"/>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238" name="Google Shape;1238;p41"/>
            <p:cNvCxnSpPr/>
            <p:nvPr/>
          </p:nvCxnSpPr>
          <p:spPr>
            <a:xfrm>
              <a:off x="2104" y="1296"/>
              <a:ext cx="157" cy="0"/>
            </a:xfrm>
            <a:prstGeom prst="straightConnector1">
              <a:avLst/>
            </a:prstGeom>
            <a:noFill/>
            <a:ln w="25400" cap="flat" cmpd="sng">
              <a:solidFill>
                <a:schemeClr val="dk1"/>
              </a:solidFill>
              <a:prstDash val="solid"/>
              <a:round/>
              <a:headEnd type="none" w="sm" len="sm"/>
              <a:tailEnd type="none" w="sm" len="sm"/>
            </a:ln>
          </p:spPr>
        </p:cxnSp>
        <p:sp>
          <p:nvSpPr>
            <p:cNvPr id="1239" name="Google Shape;1239;p41"/>
            <p:cNvSpPr/>
            <p:nvPr/>
          </p:nvSpPr>
          <p:spPr>
            <a:xfrm>
              <a:off x="2601" y="1250"/>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sp>
          <p:nvSpPr>
            <p:cNvPr id="1240" name="Google Shape;1240;p41"/>
            <p:cNvSpPr/>
            <p:nvPr/>
          </p:nvSpPr>
          <p:spPr>
            <a:xfrm>
              <a:off x="3093" y="1250"/>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241" name="Google Shape;1241;p41"/>
            <p:cNvGrpSpPr/>
            <p:nvPr/>
          </p:nvGrpSpPr>
          <p:grpSpPr>
            <a:xfrm>
              <a:off x="3120" y="1248"/>
              <a:ext cx="284" cy="289"/>
              <a:chOff x="3120" y="1248"/>
              <a:chExt cx="284" cy="289"/>
            </a:xfrm>
          </p:grpSpPr>
          <p:sp>
            <p:nvSpPr>
              <p:cNvPr id="1242" name="Google Shape;1242;p41"/>
              <p:cNvSpPr/>
              <p:nvPr/>
            </p:nvSpPr>
            <p:spPr>
              <a:xfrm>
                <a:off x="3120" y="1248"/>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43" name="Google Shape;1243;p41"/>
              <p:cNvSpPr/>
              <p:nvPr/>
            </p:nvSpPr>
            <p:spPr>
              <a:xfrm>
                <a:off x="3261" y="1248"/>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244" name="Google Shape;1244;p41"/>
            <p:cNvCxnSpPr/>
            <p:nvPr/>
          </p:nvCxnSpPr>
          <p:spPr>
            <a:xfrm>
              <a:off x="2973" y="1392"/>
              <a:ext cx="139" cy="0"/>
            </a:xfrm>
            <a:prstGeom prst="straightConnector1">
              <a:avLst/>
            </a:prstGeom>
            <a:noFill/>
            <a:ln w="25400" cap="flat" cmpd="sng">
              <a:solidFill>
                <a:schemeClr val="dk1"/>
              </a:solidFill>
              <a:prstDash val="solid"/>
              <a:round/>
              <a:headEnd type="none" w="sm" len="sm"/>
              <a:tailEnd type="none" w="sm" len="sm"/>
            </a:ln>
          </p:spPr>
        </p:cxnSp>
        <p:cxnSp>
          <p:nvCxnSpPr>
            <p:cNvPr id="1245" name="Google Shape;1245;p41"/>
            <p:cNvCxnSpPr/>
            <p:nvPr/>
          </p:nvCxnSpPr>
          <p:spPr>
            <a:xfrm>
              <a:off x="2489" y="1392"/>
              <a:ext cx="155" cy="0"/>
            </a:xfrm>
            <a:prstGeom prst="straightConnector1">
              <a:avLst/>
            </a:prstGeom>
            <a:noFill/>
            <a:ln w="25400" cap="flat" cmpd="sng">
              <a:solidFill>
                <a:schemeClr val="dk1"/>
              </a:solidFill>
              <a:prstDash val="solid"/>
              <a:round/>
              <a:headEnd type="none" w="sm" len="sm"/>
              <a:tailEnd type="none" w="sm" len="sm"/>
            </a:ln>
          </p:spPr>
        </p:cxnSp>
        <p:sp>
          <p:nvSpPr>
            <p:cNvPr id="1246" name="Google Shape;1246;p41"/>
            <p:cNvSpPr/>
            <p:nvPr/>
          </p:nvSpPr>
          <p:spPr>
            <a:xfrm>
              <a:off x="2610" y="1392"/>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247" name="Google Shape;1247;p41"/>
            <p:cNvCxnSpPr/>
            <p:nvPr/>
          </p:nvCxnSpPr>
          <p:spPr>
            <a:xfrm>
              <a:off x="2104" y="1488"/>
              <a:ext cx="157" cy="0"/>
            </a:xfrm>
            <a:prstGeom prst="straightConnector1">
              <a:avLst/>
            </a:prstGeom>
            <a:noFill/>
            <a:ln w="25400" cap="flat" cmpd="sng">
              <a:solidFill>
                <a:schemeClr val="dk1"/>
              </a:solidFill>
              <a:prstDash val="solid"/>
              <a:round/>
              <a:headEnd type="none" w="sm" len="sm"/>
              <a:tailEnd type="none" w="sm" len="sm"/>
            </a:ln>
          </p:spPr>
        </p:cxnSp>
        <p:sp>
          <p:nvSpPr>
            <p:cNvPr id="1248" name="Google Shape;1248;p41"/>
            <p:cNvSpPr/>
            <p:nvPr/>
          </p:nvSpPr>
          <p:spPr>
            <a:xfrm>
              <a:off x="2197" y="1387"/>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nvGrpSpPr>
            <p:cNvPr id="1249" name="Google Shape;1249;p41"/>
            <p:cNvGrpSpPr/>
            <p:nvPr/>
          </p:nvGrpSpPr>
          <p:grpSpPr>
            <a:xfrm>
              <a:off x="1751" y="1600"/>
              <a:ext cx="2096" cy="513"/>
              <a:chOff x="1751" y="1600"/>
              <a:chExt cx="2096" cy="513"/>
            </a:xfrm>
          </p:grpSpPr>
          <p:grpSp>
            <p:nvGrpSpPr>
              <p:cNvPr id="1250" name="Google Shape;1250;p41"/>
              <p:cNvGrpSpPr/>
              <p:nvPr/>
            </p:nvGrpSpPr>
            <p:grpSpPr>
              <a:xfrm>
                <a:off x="2684" y="1600"/>
                <a:ext cx="225" cy="481"/>
                <a:chOff x="2684" y="1600"/>
                <a:chExt cx="225" cy="481"/>
              </a:xfrm>
            </p:grpSpPr>
            <p:sp>
              <p:nvSpPr>
                <p:cNvPr id="1251" name="Google Shape;1251;p41"/>
                <p:cNvSpPr/>
                <p:nvPr/>
              </p:nvSpPr>
              <p:spPr>
                <a:xfrm>
                  <a:off x="2696" y="1600"/>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52" name="Google Shape;1252;p41"/>
                <p:cNvSpPr/>
                <p:nvPr/>
              </p:nvSpPr>
              <p:spPr>
                <a:xfrm rot="5400000">
                  <a:off x="2597" y="1722"/>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grpSp>
            <p:nvGrpSpPr>
              <p:cNvPr id="1253" name="Google Shape;1253;p41"/>
              <p:cNvGrpSpPr/>
              <p:nvPr/>
            </p:nvGrpSpPr>
            <p:grpSpPr>
              <a:xfrm>
                <a:off x="1751" y="1696"/>
                <a:ext cx="359" cy="289"/>
                <a:chOff x="1751" y="1696"/>
                <a:chExt cx="359" cy="289"/>
              </a:xfrm>
            </p:grpSpPr>
            <p:sp>
              <p:nvSpPr>
                <p:cNvPr id="1254" name="Google Shape;1254;p41"/>
                <p:cNvSpPr/>
                <p:nvPr/>
              </p:nvSpPr>
              <p:spPr>
                <a:xfrm>
                  <a:off x="1751" y="1698"/>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grpSp>
              <p:nvGrpSpPr>
                <p:cNvPr id="1255" name="Google Shape;1255;p41"/>
                <p:cNvGrpSpPr/>
                <p:nvPr/>
              </p:nvGrpSpPr>
              <p:grpSpPr>
                <a:xfrm>
                  <a:off x="1770" y="1696"/>
                  <a:ext cx="340" cy="289"/>
                  <a:chOff x="1770" y="1696"/>
                  <a:chExt cx="340" cy="289"/>
                </a:xfrm>
              </p:grpSpPr>
              <p:sp>
                <p:nvSpPr>
                  <p:cNvPr id="1256" name="Google Shape;1256;p41"/>
                  <p:cNvSpPr/>
                  <p:nvPr/>
                </p:nvSpPr>
                <p:spPr>
                  <a:xfrm>
                    <a:off x="1770" y="1696"/>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57" name="Google Shape;1257;p41"/>
                  <p:cNvSpPr/>
                  <p:nvPr/>
                </p:nvSpPr>
                <p:spPr>
                  <a:xfrm>
                    <a:off x="1939" y="1696"/>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sp>
            <p:nvSpPr>
              <p:cNvPr id="1258" name="Google Shape;1258;p41"/>
              <p:cNvSpPr/>
              <p:nvPr/>
            </p:nvSpPr>
            <p:spPr>
              <a:xfrm>
                <a:off x="2211" y="1703"/>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259" name="Google Shape;1259;p41"/>
              <p:cNvGrpSpPr/>
              <p:nvPr/>
            </p:nvGrpSpPr>
            <p:grpSpPr>
              <a:xfrm>
                <a:off x="2230" y="1696"/>
                <a:ext cx="296" cy="289"/>
                <a:chOff x="2230" y="1696"/>
                <a:chExt cx="296" cy="289"/>
              </a:xfrm>
            </p:grpSpPr>
            <p:sp>
              <p:nvSpPr>
                <p:cNvPr id="1260" name="Google Shape;1260;p41"/>
                <p:cNvSpPr/>
                <p:nvPr/>
              </p:nvSpPr>
              <p:spPr>
                <a:xfrm>
                  <a:off x="2230" y="1696"/>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61" name="Google Shape;1261;p41"/>
                <p:cNvSpPr/>
                <p:nvPr/>
              </p:nvSpPr>
              <p:spPr>
                <a:xfrm>
                  <a:off x="2378" y="1696"/>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262" name="Google Shape;1262;p41"/>
              <p:cNvCxnSpPr/>
              <p:nvPr/>
            </p:nvCxnSpPr>
            <p:spPr>
              <a:xfrm>
                <a:off x="2115" y="1840"/>
                <a:ext cx="96" cy="0"/>
              </a:xfrm>
              <a:prstGeom prst="straightConnector1">
                <a:avLst/>
              </a:prstGeom>
              <a:noFill/>
              <a:ln w="25400" cap="flat" cmpd="sng">
                <a:solidFill>
                  <a:schemeClr val="dk1"/>
                </a:solidFill>
                <a:prstDash val="solid"/>
                <a:round/>
                <a:headEnd type="none" w="sm" len="sm"/>
                <a:tailEnd type="none" w="sm" len="sm"/>
              </a:ln>
            </p:spPr>
          </p:cxnSp>
          <p:sp>
            <p:nvSpPr>
              <p:cNvPr id="1263" name="Google Shape;1263;p41"/>
              <p:cNvSpPr/>
              <p:nvPr/>
            </p:nvSpPr>
            <p:spPr>
              <a:xfrm>
                <a:off x="2177" y="1744"/>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264" name="Google Shape;1264;p41"/>
              <p:cNvCxnSpPr/>
              <p:nvPr/>
            </p:nvCxnSpPr>
            <p:spPr>
              <a:xfrm>
                <a:off x="2531" y="1744"/>
                <a:ext cx="157" cy="0"/>
              </a:xfrm>
              <a:prstGeom prst="straightConnector1">
                <a:avLst/>
              </a:prstGeom>
              <a:noFill/>
              <a:ln w="25400" cap="flat" cmpd="sng">
                <a:solidFill>
                  <a:schemeClr val="dk1"/>
                </a:solidFill>
                <a:prstDash val="solid"/>
                <a:round/>
                <a:headEnd type="none" w="sm" len="sm"/>
                <a:tailEnd type="none" w="sm" len="sm"/>
              </a:ln>
            </p:spPr>
          </p:cxnSp>
          <p:sp>
            <p:nvSpPr>
              <p:cNvPr id="1265" name="Google Shape;1265;p41"/>
              <p:cNvSpPr/>
              <p:nvPr/>
            </p:nvSpPr>
            <p:spPr>
              <a:xfrm>
                <a:off x="3028" y="1698"/>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grpSp>
            <p:nvGrpSpPr>
              <p:cNvPr id="1266" name="Google Shape;1266;p41"/>
              <p:cNvGrpSpPr/>
              <p:nvPr/>
            </p:nvGrpSpPr>
            <p:grpSpPr>
              <a:xfrm>
                <a:off x="3079" y="1696"/>
                <a:ext cx="325" cy="289"/>
                <a:chOff x="3079" y="1696"/>
                <a:chExt cx="325" cy="289"/>
              </a:xfrm>
            </p:grpSpPr>
            <p:sp>
              <p:nvSpPr>
                <p:cNvPr id="1267" name="Google Shape;1267;p41"/>
                <p:cNvSpPr/>
                <p:nvPr/>
              </p:nvSpPr>
              <p:spPr>
                <a:xfrm>
                  <a:off x="3079" y="1696"/>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68" name="Google Shape;1268;p41"/>
                <p:cNvSpPr/>
                <p:nvPr/>
              </p:nvSpPr>
              <p:spPr>
                <a:xfrm>
                  <a:off x="3240" y="1696"/>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269" name="Google Shape;1269;p41"/>
              <p:cNvSpPr/>
              <p:nvPr/>
            </p:nvSpPr>
            <p:spPr>
              <a:xfrm>
                <a:off x="3520" y="1698"/>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270" name="Google Shape;1270;p41"/>
              <p:cNvGrpSpPr/>
              <p:nvPr/>
            </p:nvGrpSpPr>
            <p:grpSpPr>
              <a:xfrm>
                <a:off x="3547" y="1696"/>
                <a:ext cx="284" cy="289"/>
                <a:chOff x="3547" y="1696"/>
                <a:chExt cx="284" cy="289"/>
              </a:xfrm>
            </p:grpSpPr>
            <p:sp>
              <p:nvSpPr>
                <p:cNvPr id="1271" name="Google Shape;1271;p41"/>
                <p:cNvSpPr/>
                <p:nvPr/>
              </p:nvSpPr>
              <p:spPr>
                <a:xfrm>
                  <a:off x="3547" y="1696"/>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72" name="Google Shape;1272;p41"/>
                <p:cNvSpPr/>
                <p:nvPr/>
              </p:nvSpPr>
              <p:spPr>
                <a:xfrm>
                  <a:off x="3688" y="1696"/>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273" name="Google Shape;1273;p41"/>
              <p:cNvCxnSpPr/>
              <p:nvPr/>
            </p:nvCxnSpPr>
            <p:spPr>
              <a:xfrm>
                <a:off x="3400" y="1840"/>
                <a:ext cx="139" cy="0"/>
              </a:xfrm>
              <a:prstGeom prst="straightConnector1">
                <a:avLst/>
              </a:prstGeom>
              <a:noFill/>
              <a:ln w="25400" cap="flat" cmpd="sng">
                <a:solidFill>
                  <a:schemeClr val="dk1"/>
                </a:solidFill>
                <a:prstDash val="solid"/>
                <a:round/>
                <a:headEnd type="none" w="sm" len="sm"/>
                <a:tailEnd type="none" w="sm" len="sm"/>
              </a:ln>
            </p:spPr>
          </p:cxnSp>
          <p:cxnSp>
            <p:nvCxnSpPr>
              <p:cNvPr id="1274" name="Google Shape;1274;p41"/>
              <p:cNvCxnSpPr/>
              <p:nvPr/>
            </p:nvCxnSpPr>
            <p:spPr>
              <a:xfrm>
                <a:off x="2916" y="1840"/>
                <a:ext cx="155" cy="0"/>
              </a:xfrm>
              <a:prstGeom prst="straightConnector1">
                <a:avLst/>
              </a:prstGeom>
              <a:noFill/>
              <a:ln w="25400" cap="flat" cmpd="sng">
                <a:solidFill>
                  <a:schemeClr val="dk1"/>
                </a:solidFill>
                <a:prstDash val="solid"/>
                <a:round/>
                <a:headEnd type="none" w="sm" len="sm"/>
                <a:tailEnd type="none" w="sm" len="sm"/>
              </a:ln>
            </p:spPr>
          </p:cxnSp>
          <p:sp>
            <p:nvSpPr>
              <p:cNvPr id="1275" name="Google Shape;1275;p41"/>
              <p:cNvSpPr/>
              <p:nvPr/>
            </p:nvSpPr>
            <p:spPr>
              <a:xfrm>
                <a:off x="3037" y="1840"/>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276" name="Google Shape;1276;p41"/>
              <p:cNvCxnSpPr/>
              <p:nvPr/>
            </p:nvCxnSpPr>
            <p:spPr>
              <a:xfrm>
                <a:off x="2531" y="1936"/>
                <a:ext cx="157" cy="0"/>
              </a:xfrm>
              <a:prstGeom prst="straightConnector1">
                <a:avLst/>
              </a:prstGeom>
              <a:noFill/>
              <a:ln w="25400" cap="flat" cmpd="sng">
                <a:solidFill>
                  <a:schemeClr val="dk1"/>
                </a:solidFill>
                <a:prstDash val="solid"/>
                <a:round/>
                <a:headEnd type="none" w="sm" len="sm"/>
                <a:tailEnd type="none" w="sm" len="sm"/>
              </a:ln>
            </p:spPr>
          </p:cxnSp>
          <p:sp>
            <p:nvSpPr>
              <p:cNvPr id="1277" name="Google Shape;1277;p41"/>
              <p:cNvSpPr/>
              <p:nvPr/>
            </p:nvSpPr>
            <p:spPr>
              <a:xfrm>
                <a:off x="2624" y="1835"/>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nvGrpSpPr>
            <p:cNvPr id="1278" name="Google Shape;1278;p41"/>
            <p:cNvGrpSpPr/>
            <p:nvPr/>
          </p:nvGrpSpPr>
          <p:grpSpPr>
            <a:xfrm>
              <a:off x="2178" y="2048"/>
              <a:ext cx="2096" cy="513"/>
              <a:chOff x="2178" y="2048"/>
              <a:chExt cx="2096" cy="513"/>
            </a:xfrm>
          </p:grpSpPr>
          <p:grpSp>
            <p:nvGrpSpPr>
              <p:cNvPr id="1279" name="Google Shape;1279;p41"/>
              <p:cNvGrpSpPr/>
              <p:nvPr/>
            </p:nvGrpSpPr>
            <p:grpSpPr>
              <a:xfrm>
                <a:off x="3111" y="2048"/>
                <a:ext cx="225" cy="481"/>
                <a:chOff x="3111" y="2048"/>
                <a:chExt cx="225" cy="481"/>
              </a:xfrm>
            </p:grpSpPr>
            <p:sp>
              <p:nvSpPr>
                <p:cNvPr id="1280" name="Google Shape;1280;p41"/>
                <p:cNvSpPr/>
                <p:nvPr/>
              </p:nvSpPr>
              <p:spPr>
                <a:xfrm>
                  <a:off x="3123" y="2048"/>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81" name="Google Shape;1281;p41"/>
                <p:cNvSpPr/>
                <p:nvPr/>
              </p:nvSpPr>
              <p:spPr>
                <a:xfrm rot="5400000">
                  <a:off x="3024" y="2170"/>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grpSp>
            <p:nvGrpSpPr>
              <p:cNvPr id="1282" name="Google Shape;1282;p41"/>
              <p:cNvGrpSpPr/>
              <p:nvPr/>
            </p:nvGrpSpPr>
            <p:grpSpPr>
              <a:xfrm>
                <a:off x="2178" y="2144"/>
                <a:ext cx="359" cy="289"/>
                <a:chOff x="2178" y="2144"/>
                <a:chExt cx="359" cy="289"/>
              </a:xfrm>
            </p:grpSpPr>
            <p:sp>
              <p:nvSpPr>
                <p:cNvPr id="1283" name="Google Shape;1283;p41"/>
                <p:cNvSpPr/>
                <p:nvPr/>
              </p:nvSpPr>
              <p:spPr>
                <a:xfrm>
                  <a:off x="2178" y="2146"/>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grpSp>
              <p:nvGrpSpPr>
                <p:cNvPr id="1284" name="Google Shape;1284;p41"/>
                <p:cNvGrpSpPr/>
                <p:nvPr/>
              </p:nvGrpSpPr>
              <p:grpSpPr>
                <a:xfrm>
                  <a:off x="2197" y="2144"/>
                  <a:ext cx="340" cy="289"/>
                  <a:chOff x="2197" y="2144"/>
                  <a:chExt cx="340" cy="289"/>
                </a:xfrm>
              </p:grpSpPr>
              <p:sp>
                <p:nvSpPr>
                  <p:cNvPr id="1285" name="Google Shape;1285;p41"/>
                  <p:cNvSpPr/>
                  <p:nvPr/>
                </p:nvSpPr>
                <p:spPr>
                  <a:xfrm>
                    <a:off x="2197" y="2144"/>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86" name="Google Shape;1286;p41"/>
                  <p:cNvSpPr/>
                  <p:nvPr/>
                </p:nvSpPr>
                <p:spPr>
                  <a:xfrm>
                    <a:off x="2366" y="2144"/>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sp>
            <p:nvSpPr>
              <p:cNvPr id="1287" name="Google Shape;1287;p41"/>
              <p:cNvSpPr/>
              <p:nvPr/>
            </p:nvSpPr>
            <p:spPr>
              <a:xfrm>
                <a:off x="2638" y="2151"/>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288" name="Google Shape;1288;p41"/>
              <p:cNvGrpSpPr/>
              <p:nvPr/>
            </p:nvGrpSpPr>
            <p:grpSpPr>
              <a:xfrm>
                <a:off x="2657" y="2144"/>
                <a:ext cx="296" cy="289"/>
                <a:chOff x="2657" y="2144"/>
                <a:chExt cx="296" cy="289"/>
              </a:xfrm>
            </p:grpSpPr>
            <p:sp>
              <p:nvSpPr>
                <p:cNvPr id="1289" name="Google Shape;1289;p41"/>
                <p:cNvSpPr/>
                <p:nvPr/>
              </p:nvSpPr>
              <p:spPr>
                <a:xfrm>
                  <a:off x="2657" y="2144"/>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90" name="Google Shape;1290;p41"/>
                <p:cNvSpPr/>
                <p:nvPr/>
              </p:nvSpPr>
              <p:spPr>
                <a:xfrm>
                  <a:off x="2805" y="2144"/>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291" name="Google Shape;1291;p41"/>
              <p:cNvCxnSpPr/>
              <p:nvPr/>
            </p:nvCxnSpPr>
            <p:spPr>
              <a:xfrm>
                <a:off x="2542" y="2288"/>
                <a:ext cx="96" cy="0"/>
              </a:xfrm>
              <a:prstGeom prst="straightConnector1">
                <a:avLst/>
              </a:prstGeom>
              <a:noFill/>
              <a:ln w="25400" cap="flat" cmpd="sng">
                <a:solidFill>
                  <a:schemeClr val="dk1"/>
                </a:solidFill>
                <a:prstDash val="solid"/>
                <a:round/>
                <a:headEnd type="none" w="sm" len="sm"/>
                <a:tailEnd type="none" w="sm" len="sm"/>
              </a:ln>
            </p:spPr>
          </p:cxnSp>
          <p:sp>
            <p:nvSpPr>
              <p:cNvPr id="1292" name="Google Shape;1292;p41"/>
              <p:cNvSpPr/>
              <p:nvPr/>
            </p:nvSpPr>
            <p:spPr>
              <a:xfrm>
                <a:off x="2604" y="2192"/>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293" name="Google Shape;1293;p41"/>
              <p:cNvCxnSpPr/>
              <p:nvPr/>
            </p:nvCxnSpPr>
            <p:spPr>
              <a:xfrm>
                <a:off x="2958" y="2192"/>
                <a:ext cx="157" cy="0"/>
              </a:xfrm>
              <a:prstGeom prst="straightConnector1">
                <a:avLst/>
              </a:prstGeom>
              <a:noFill/>
              <a:ln w="25400" cap="flat" cmpd="sng">
                <a:solidFill>
                  <a:schemeClr val="dk1"/>
                </a:solidFill>
                <a:prstDash val="solid"/>
                <a:round/>
                <a:headEnd type="none" w="sm" len="sm"/>
                <a:tailEnd type="none" w="sm" len="sm"/>
              </a:ln>
            </p:spPr>
          </p:cxnSp>
          <p:sp>
            <p:nvSpPr>
              <p:cNvPr id="1294" name="Google Shape;1294;p41"/>
              <p:cNvSpPr/>
              <p:nvPr/>
            </p:nvSpPr>
            <p:spPr>
              <a:xfrm>
                <a:off x="3455" y="2146"/>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grpSp>
            <p:nvGrpSpPr>
              <p:cNvPr id="1295" name="Google Shape;1295;p41"/>
              <p:cNvGrpSpPr/>
              <p:nvPr/>
            </p:nvGrpSpPr>
            <p:grpSpPr>
              <a:xfrm>
                <a:off x="3506" y="2144"/>
                <a:ext cx="325" cy="289"/>
                <a:chOff x="3506" y="2144"/>
                <a:chExt cx="325" cy="289"/>
              </a:xfrm>
            </p:grpSpPr>
            <p:sp>
              <p:nvSpPr>
                <p:cNvPr id="1296" name="Google Shape;1296;p41"/>
                <p:cNvSpPr/>
                <p:nvPr/>
              </p:nvSpPr>
              <p:spPr>
                <a:xfrm>
                  <a:off x="3506" y="2144"/>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297" name="Google Shape;1297;p41"/>
                <p:cNvSpPr/>
                <p:nvPr/>
              </p:nvSpPr>
              <p:spPr>
                <a:xfrm>
                  <a:off x="3667" y="2144"/>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298" name="Google Shape;1298;p41"/>
              <p:cNvSpPr/>
              <p:nvPr/>
            </p:nvSpPr>
            <p:spPr>
              <a:xfrm>
                <a:off x="3947" y="2146"/>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299" name="Google Shape;1299;p41"/>
              <p:cNvGrpSpPr/>
              <p:nvPr/>
            </p:nvGrpSpPr>
            <p:grpSpPr>
              <a:xfrm>
                <a:off x="3974" y="2144"/>
                <a:ext cx="284" cy="289"/>
                <a:chOff x="3974" y="2144"/>
                <a:chExt cx="284" cy="289"/>
              </a:xfrm>
            </p:grpSpPr>
            <p:sp>
              <p:nvSpPr>
                <p:cNvPr id="1300" name="Google Shape;1300;p41"/>
                <p:cNvSpPr/>
                <p:nvPr/>
              </p:nvSpPr>
              <p:spPr>
                <a:xfrm>
                  <a:off x="3974" y="2144"/>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01" name="Google Shape;1301;p41"/>
                <p:cNvSpPr/>
                <p:nvPr/>
              </p:nvSpPr>
              <p:spPr>
                <a:xfrm>
                  <a:off x="4115" y="2144"/>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302" name="Google Shape;1302;p41"/>
              <p:cNvCxnSpPr/>
              <p:nvPr/>
            </p:nvCxnSpPr>
            <p:spPr>
              <a:xfrm>
                <a:off x="3827" y="2288"/>
                <a:ext cx="139" cy="0"/>
              </a:xfrm>
              <a:prstGeom prst="straightConnector1">
                <a:avLst/>
              </a:prstGeom>
              <a:noFill/>
              <a:ln w="25400" cap="flat" cmpd="sng">
                <a:solidFill>
                  <a:schemeClr val="dk1"/>
                </a:solidFill>
                <a:prstDash val="solid"/>
                <a:round/>
                <a:headEnd type="none" w="sm" len="sm"/>
                <a:tailEnd type="none" w="sm" len="sm"/>
              </a:ln>
            </p:spPr>
          </p:cxnSp>
          <p:cxnSp>
            <p:nvCxnSpPr>
              <p:cNvPr id="1303" name="Google Shape;1303;p41"/>
              <p:cNvCxnSpPr/>
              <p:nvPr/>
            </p:nvCxnSpPr>
            <p:spPr>
              <a:xfrm>
                <a:off x="3343" y="2288"/>
                <a:ext cx="155" cy="0"/>
              </a:xfrm>
              <a:prstGeom prst="straightConnector1">
                <a:avLst/>
              </a:prstGeom>
              <a:noFill/>
              <a:ln w="25400" cap="flat" cmpd="sng">
                <a:solidFill>
                  <a:schemeClr val="dk1"/>
                </a:solidFill>
                <a:prstDash val="solid"/>
                <a:round/>
                <a:headEnd type="none" w="sm" len="sm"/>
                <a:tailEnd type="none" w="sm" len="sm"/>
              </a:ln>
            </p:spPr>
          </p:cxnSp>
          <p:sp>
            <p:nvSpPr>
              <p:cNvPr id="1304" name="Google Shape;1304;p41"/>
              <p:cNvSpPr/>
              <p:nvPr/>
            </p:nvSpPr>
            <p:spPr>
              <a:xfrm>
                <a:off x="3464" y="2288"/>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305" name="Google Shape;1305;p41"/>
              <p:cNvCxnSpPr/>
              <p:nvPr/>
            </p:nvCxnSpPr>
            <p:spPr>
              <a:xfrm>
                <a:off x="2958" y="2384"/>
                <a:ext cx="157" cy="0"/>
              </a:xfrm>
              <a:prstGeom prst="straightConnector1">
                <a:avLst/>
              </a:prstGeom>
              <a:noFill/>
              <a:ln w="25400" cap="flat" cmpd="sng">
                <a:solidFill>
                  <a:schemeClr val="dk1"/>
                </a:solidFill>
                <a:prstDash val="solid"/>
                <a:round/>
                <a:headEnd type="none" w="sm" len="sm"/>
                <a:tailEnd type="none" w="sm" len="sm"/>
              </a:ln>
            </p:spPr>
          </p:cxnSp>
          <p:sp>
            <p:nvSpPr>
              <p:cNvPr id="1306" name="Google Shape;1306;p41"/>
              <p:cNvSpPr/>
              <p:nvPr/>
            </p:nvSpPr>
            <p:spPr>
              <a:xfrm>
                <a:off x="3051" y="2283"/>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nvGrpSpPr>
            <p:cNvPr id="1307" name="Google Shape;1307;p41"/>
            <p:cNvGrpSpPr/>
            <p:nvPr/>
          </p:nvGrpSpPr>
          <p:grpSpPr>
            <a:xfrm>
              <a:off x="3538" y="2496"/>
              <a:ext cx="225" cy="481"/>
              <a:chOff x="3538" y="2496"/>
              <a:chExt cx="225" cy="481"/>
            </a:xfrm>
          </p:grpSpPr>
          <p:sp>
            <p:nvSpPr>
              <p:cNvPr id="1308" name="Google Shape;1308;p41"/>
              <p:cNvSpPr/>
              <p:nvPr/>
            </p:nvSpPr>
            <p:spPr>
              <a:xfrm>
                <a:off x="3550" y="2496"/>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09" name="Google Shape;1309;p41"/>
              <p:cNvSpPr/>
              <p:nvPr/>
            </p:nvSpPr>
            <p:spPr>
              <a:xfrm rot="5400000">
                <a:off x="3451" y="2618"/>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sp>
          <p:nvSpPr>
            <p:cNvPr id="1310" name="Google Shape;1310;p41"/>
            <p:cNvSpPr/>
            <p:nvPr/>
          </p:nvSpPr>
          <p:spPr>
            <a:xfrm>
              <a:off x="3065" y="2599"/>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311" name="Google Shape;1311;p41"/>
            <p:cNvGrpSpPr/>
            <p:nvPr/>
          </p:nvGrpSpPr>
          <p:grpSpPr>
            <a:xfrm>
              <a:off x="3084" y="2592"/>
              <a:ext cx="296" cy="289"/>
              <a:chOff x="3084" y="2592"/>
              <a:chExt cx="296" cy="289"/>
            </a:xfrm>
          </p:grpSpPr>
          <p:sp>
            <p:nvSpPr>
              <p:cNvPr id="1312" name="Google Shape;1312;p41"/>
              <p:cNvSpPr/>
              <p:nvPr/>
            </p:nvSpPr>
            <p:spPr>
              <a:xfrm>
                <a:off x="3084" y="2592"/>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13" name="Google Shape;1313;p41"/>
              <p:cNvSpPr/>
              <p:nvPr/>
            </p:nvSpPr>
            <p:spPr>
              <a:xfrm>
                <a:off x="3232" y="2592"/>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314" name="Google Shape;1314;p41"/>
            <p:cNvCxnSpPr/>
            <p:nvPr/>
          </p:nvCxnSpPr>
          <p:spPr>
            <a:xfrm>
              <a:off x="2969" y="2736"/>
              <a:ext cx="96" cy="0"/>
            </a:xfrm>
            <a:prstGeom prst="straightConnector1">
              <a:avLst/>
            </a:prstGeom>
            <a:noFill/>
            <a:ln w="25400" cap="flat" cmpd="sng">
              <a:solidFill>
                <a:schemeClr val="dk1"/>
              </a:solidFill>
              <a:prstDash val="solid"/>
              <a:round/>
              <a:headEnd type="none" w="sm" len="sm"/>
              <a:tailEnd type="none" w="sm" len="sm"/>
            </a:ln>
          </p:spPr>
        </p:cxnSp>
        <p:sp>
          <p:nvSpPr>
            <p:cNvPr id="1315" name="Google Shape;1315;p41"/>
            <p:cNvSpPr/>
            <p:nvPr/>
          </p:nvSpPr>
          <p:spPr>
            <a:xfrm>
              <a:off x="3031" y="2640"/>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316" name="Google Shape;1316;p41"/>
            <p:cNvCxnSpPr/>
            <p:nvPr/>
          </p:nvCxnSpPr>
          <p:spPr>
            <a:xfrm>
              <a:off x="3385" y="2640"/>
              <a:ext cx="157" cy="0"/>
            </a:xfrm>
            <a:prstGeom prst="straightConnector1">
              <a:avLst/>
            </a:prstGeom>
            <a:noFill/>
            <a:ln w="25400" cap="flat" cmpd="sng">
              <a:solidFill>
                <a:schemeClr val="dk1"/>
              </a:solidFill>
              <a:prstDash val="solid"/>
              <a:round/>
              <a:headEnd type="none" w="sm" len="sm"/>
              <a:tailEnd type="none" w="sm" len="sm"/>
            </a:ln>
          </p:spPr>
        </p:cxnSp>
        <p:sp>
          <p:nvSpPr>
            <p:cNvPr id="1317" name="Google Shape;1317;p41"/>
            <p:cNvSpPr/>
            <p:nvPr/>
          </p:nvSpPr>
          <p:spPr>
            <a:xfrm>
              <a:off x="3882" y="2594"/>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grpSp>
          <p:nvGrpSpPr>
            <p:cNvPr id="1318" name="Google Shape;1318;p41"/>
            <p:cNvGrpSpPr/>
            <p:nvPr/>
          </p:nvGrpSpPr>
          <p:grpSpPr>
            <a:xfrm>
              <a:off x="3933" y="2592"/>
              <a:ext cx="325" cy="289"/>
              <a:chOff x="3933" y="2592"/>
              <a:chExt cx="325" cy="289"/>
            </a:xfrm>
          </p:grpSpPr>
          <p:sp>
            <p:nvSpPr>
              <p:cNvPr id="1319" name="Google Shape;1319;p41"/>
              <p:cNvSpPr/>
              <p:nvPr/>
            </p:nvSpPr>
            <p:spPr>
              <a:xfrm>
                <a:off x="3933" y="2592"/>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20" name="Google Shape;1320;p41"/>
              <p:cNvSpPr/>
              <p:nvPr/>
            </p:nvSpPr>
            <p:spPr>
              <a:xfrm>
                <a:off x="4094" y="2592"/>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321" name="Google Shape;1321;p41"/>
            <p:cNvSpPr/>
            <p:nvPr/>
          </p:nvSpPr>
          <p:spPr>
            <a:xfrm>
              <a:off x="4374" y="2594"/>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322" name="Google Shape;1322;p41"/>
            <p:cNvGrpSpPr/>
            <p:nvPr/>
          </p:nvGrpSpPr>
          <p:grpSpPr>
            <a:xfrm>
              <a:off x="4401" y="2592"/>
              <a:ext cx="284" cy="289"/>
              <a:chOff x="4401" y="2592"/>
              <a:chExt cx="284" cy="289"/>
            </a:xfrm>
          </p:grpSpPr>
          <p:sp>
            <p:nvSpPr>
              <p:cNvPr id="1323" name="Google Shape;1323;p41"/>
              <p:cNvSpPr/>
              <p:nvPr/>
            </p:nvSpPr>
            <p:spPr>
              <a:xfrm>
                <a:off x="4401" y="2592"/>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24" name="Google Shape;1324;p41"/>
              <p:cNvSpPr/>
              <p:nvPr/>
            </p:nvSpPr>
            <p:spPr>
              <a:xfrm>
                <a:off x="4542" y="2592"/>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325" name="Google Shape;1325;p41"/>
            <p:cNvCxnSpPr/>
            <p:nvPr/>
          </p:nvCxnSpPr>
          <p:spPr>
            <a:xfrm>
              <a:off x="4254" y="2736"/>
              <a:ext cx="139" cy="0"/>
            </a:xfrm>
            <a:prstGeom prst="straightConnector1">
              <a:avLst/>
            </a:prstGeom>
            <a:noFill/>
            <a:ln w="25400" cap="flat" cmpd="sng">
              <a:solidFill>
                <a:schemeClr val="dk1"/>
              </a:solidFill>
              <a:prstDash val="solid"/>
              <a:round/>
              <a:headEnd type="none" w="sm" len="sm"/>
              <a:tailEnd type="none" w="sm" len="sm"/>
            </a:ln>
          </p:spPr>
        </p:cxnSp>
        <p:cxnSp>
          <p:nvCxnSpPr>
            <p:cNvPr id="1326" name="Google Shape;1326;p41"/>
            <p:cNvCxnSpPr/>
            <p:nvPr/>
          </p:nvCxnSpPr>
          <p:spPr>
            <a:xfrm>
              <a:off x="3770" y="2736"/>
              <a:ext cx="155" cy="0"/>
            </a:xfrm>
            <a:prstGeom prst="straightConnector1">
              <a:avLst/>
            </a:prstGeom>
            <a:noFill/>
            <a:ln w="25400" cap="flat" cmpd="sng">
              <a:solidFill>
                <a:schemeClr val="dk1"/>
              </a:solidFill>
              <a:prstDash val="solid"/>
              <a:round/>
              <a:headEnd type="none" w="sm" len="sm"/>
              <a:tailEnd type="none" w="sm" len="sm"/>
            </a:ln>
          </p:spPr>
        </p:cxnSp>
        <p:sp>
          <p:nvSpPr>
            <p:cNvPr id="1327" name="Google Shape;1327;p41"/>
            <p:cNvSpPr/>
            <p:nvPr/>
          </p:nvSpPr>
          <p:spPr>
            <a:xfrm>
              <a:off x="3891" y="2736"/>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328" name="Google Shape;1328;p41"/>
            <p:cNvCxnSpPr/>
            <p:nvPr/>
          </p:nvCxnSpPr>
          <p:spPr>
            <a:xfrm>
              <a:off x="3385" y="2832"/>
              <a:ext cx="157" cy="0"/>
            </a:xfrm>
            <a:prstGeom prst="straightConnector1">
              <a:avLst/>
            </a:prstGeom>
            <a:noFill/>
            <a:ln w="25400" cap="flat" cmpd="sng">
              <a:solidFill>
                <a:schemeClr val="dk1"/>
              </a:solidFill>
              <a:prstDash val="solid"/>
              <a:round/>
              <a:headEnd type="none" w="sm" len="sm"/>
              <a:tailEnd type="none" w="sm" len="sm"/>
            </a:ln>
          </p:spPr>
        </p:cxnSp>
        <p:sp>
          <p:nvSpPr>
            <p:cNvPr id="1329" name="Google Shape;1329;p41"/>
            <p:cNvSpPr/>
            <p:nvPr/>
          </p:nvSpPr>
          <p:spPr>
            <a:xfrm>
              <a:off x="3478" y="2731"/>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nvGrpSpPr>
            <p:cNvPr id="1330" name="Google Shape;1330;p41"/>
            <p:cNvGrpSpPr/>
            <p:nvPr/>
          </p:nvGrpSpPr>
          <p:grpSpPr>
            <a:xfrm>
              <a:off x="3032" y="2944"/>
              <a:ext cx="2096" cy="513"/>
              <a:chOff x="3032" y="2944"/>
              <a:chExt cx="2096" cy="513"/>
            </a:xfrm>
          </p:grpSpPr>
          <p:grpSp>
            <p:nvGrpSpPr>
              <p:cNvPr id="1331" name="Google Shape;1331;p41"/>
              <p:cNvGrpSpPr/>
              <p:nvPr/>
            </p:nvGrpSpPr>
            <p:grpSpPr>
              <a:xfrm>
                <a:off x="3965" y="2944"/>
                <a:ext cx="225" cy="481"/>
                <a:chOff x="3965" y="2944"/>
                <a:chExt cx="225" cy="481"/>
              </a:xfrm>
            </p:grpSpPr>
            <p:sp>
              <p:nvSpPr>
                <p:cNvPr id="1332" name="Google Shape;1332;p41"/>
                <p:cNvSpPr/>
                <p:nvPr/>
              </p:nvSpPr>
              <p:spPr>
                <a:xfrm>
                  <a:off x="3977" y="2944"/>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33" name="Google Shape;1333;p41"/>
                <p:cNvSpPr/>
                <p:nvPr/>
              </p:nvSpPr>
              <p:spPr>
                <a:xfrm rot="5400000">
                  <a:off x="3878" y="3066"/>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grpSp>
            <p:nvGrpSpPr>
              <p:cNvPr id="1334" name="Google Shape;1334;p41"/>
              <p:cNvGrpSpPr/>
              <p:nvPr/>
            </p:nvGrpSpPr>
            <p:grpSpPr>
              <a:xfrm>
                <a:off x="3032" y="3040"/>
                <a:ext cx="359" cy="289"/>
                <a:chOff x="3032" y="3040"/>
                <a:chExt cx="359" cy="289"/>
              </a:xfrm>
            </p:grpSpPr>
            <p:sp>
              <p:nvSpPr>
                <p:cNvPr id="1335" name="Google Shape;1335;p41"/>
                <p:cNvSpPr/>
                <p:nvPr/>
              </p:nvSpPr>
              <p:spPr>
                <a:xfrm>
                  <a:off x="3032" y="3042"/>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grpSp>
              <p:nvGrpSpPr>
                <p:cNvPr id="1336" name="Google Shape;1336;p41"/>
                <p:cNvGrpSpPr/>
                <p:nvPr/>
              </p:nvGrpSpPr>
              <p:grpSpPr>
                <a:xfrm>
                  <a:off x="3051" y="3040"/>
                  <a:ext cx="340" cy="289"/>
                  <a:chOff x="3051" y="3040"/>
                  <a:chExt cx="340" cy="289"/>
                </a:xfrm>
              </p:grpSpPr>
              <p:sp>
                <p:nvSpPr>
                  <p:cNvPr id="1337" name="Google Shape;1337;p41"/>
                  <p:cNvSpPr/>
                  <p:nvPr/>
                </p:nvSpPr>
                <p:spPr>
                  <a:xfrm>
                    <a:off x="3051" y="3040"/>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38" name="Google Shape;1338;p41"/>
                  <p:cNvSpPr/>
                  <p:nvPr/>
                </p:nvSpPr>
                <p:spPr>
                  <a:xfrm>
                    <a:off x="3220" y="3040"/>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sp>
            <p:nvSpPr>
              <p:cNvPr id="1339" name="Google Shape;1339;p41"/>
              <p:cNvSpPr/>
              <p:nvPr/>
            </p:nvSpPr>
            <p:spPr>
              <a:xfrm>
                <a:off x="3492" y="3047"/>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340" name="Google Shape;1340;p41"/>
              <p:cNvGrpSpPr/>
              <p:nvPr/>
            </p:nvGrpSpPr>
            <p:grpSpPr>
              <a:xfrm>
                <a:off x="3511" y="3040"/>
                <a:ext cx="296" cy="289"/>
                <a:chOff x="3511" y="3040"/>
                <a:chExt cx="296" cy="289"/>
              </a:xfrm>
            </p:grpSpPr>
            <p:sp>
              <p:nvSpPr>
                <p:cNvPr id="1341" name="Google Shape;1341;p41"/>
                <p:cNvSpPr/>
                <p:nvPr/>
              </p:nvSpPr>
              <p:spPr>
                <a:xfrm>
                  <a:off x="3511" y="3040"/>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42" name="Google Shape;1342;p41"/>
                <p:cNvSpPr/>
                <p:nvPr/>
              </p:nvSpPr>
              <p:spPr>
                <a:xfrm>
                  <a:off x="3659" y="3040"/>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343" name="Google Shape;1343;p41"/>
              <p:cNvCxnSpPr/>
              <p:nvPr/>
            </p:nvCxnSpPr>
            <p:spPr>
              <a:xfrm>
                <a:off x="3396" y="3184"/>
                <a:ext cx="96" cy="0"/>
              </a:xfrm>
              <a:prstGeom prst="straightConnector1">
                <a:avLst/>
              </a:prstGeom>
              <a:noFill/>
              <a:ln w="25400" cap="flat" cmpd="sng">
                <a:solidFill>
                  <a:schemeClr val="dk1"/>
                </a:solidFill>
                <a:prstDash val="solid"/>
                <a:round/>
                <a:headEnd type="none" w="sm" len="sm"/>
                <a:tailEnd type="none" w="sm" len="sm"/>
              </a:ln>
            </p:spPr>
          </p:cxnSp>
          <p:sp>
            <p:nvSpPr>
              <p:cNvPr id="1344" name="Google Shape;1344;p41"/>
              <p:cNvSpPr/>
              <p:nvPr/>
            </p:nvSpPr>
            <p:spPr>
              <a:xfrm>
                <a:off x="3458" y="3088"/>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345" name="Google Shape;1345;p41"/>
              <p:cNvCxnSpPr/>
              <p:nvPr/>
            </p:nvCxnSpPr>
            <p:spPr>
              <a:xfrm>
                <a:off x="3812" y="3088"/>
                <a:ext cx="157" cy="0"/>
              </a:xfrm>
              <a:prstGeom prst="straightConnector1">
                <a:avLst/>
              </a:prstGeom>
              <a:noFill/>
              <a:ln w="25400" cap="flat" cmpd="sng">
                <a:solidFill>
                  <a:schemeClr val="dk1"/>
                </a:solidFill>
                <a:prstDash val="solid"/>
                <a:round/>
                <a:headEnd type="none" w="sm" len="sm"/>
                <a:tailEnd type="none" w="sm" len="sm"/>
              </a:ln>
            </p:spPr>
          </p:cxnSp>
          <p:sp>
            <p:nvSpPr>
              <p:cNvPr id="1346" name="Google Shape;1346;p41"/>
              <p:cNvSpPr/>
              <p:nvPr/>
            </p:nvSpPr>
            <p:spPr>
              <a:xfrm>
                <a:off x="4309" y="3042"/>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grpSp>
            <p:nvGrpSpPr>
              <p:cNvPr id="1347" name="Google Shape;1347;p41"/>
              <p:cNvGrpSpPr/>
              <p:nvPr/>
            </p:nvGrpSpPr>
            <p:grpSpPr>
              <a:xfrm>
                <a:off x="4360" y="3040"/>
                <a:ext cx="325" cy="289"/>
                <a:chOff x="4360" y="3040"/>
                <a:chExt cx="325" cy="289"/>
              </a:xfrm>
            </p:grpSpPr>
            <p:sp>
              <p:nvSpPr>
                <p:cNvPr id="1348" name="Google Shape;1348;p41"/>
                <p:cNvSpPr/>
                <p:nvPr/>
              </p:nvSpPr>
              <p:spPr>
                <a:xfrm>
                  <a:off x="4360" y="3040"/>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49" name="Google Shape;1349;p41"/>
                <p:cNvSpPr/>
                <p:nvPr/>
              </p:nvSpPr>
              <p:spPr>
                <a:xfrm>
                  <a:off x="4521" y="3040"/>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350" name="Google Shape;1350;p41"/>
              <p:cNvSpPr/>
              <p:nvPr/>
            </p:nvSpPr>
            <p:spPr>
              <a:xfrm>
                <a:off x="4801" y="3042"/>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351" name="Google Shape;1351;p41"/>
              <p:cNvGrpSpPr/>
              <p:nvPr/>
            </p:nvGrpSpPr>
            <p:grpSpPr>
              <a:xfrm>
                <a:off x="4828" y="3040"/>
                <a:ext cx="284" cy="289"/>
                <a:chOff x="4828" y="3040"/>
                <a:chExt cx="284" cy="289"/>
              </a:xfrm>
            </p:grpSpPr>
            <p:sp>
              <p:nvSpPr>
                <p:cNvPr id="1352" name="Google Shape;1352;p41"/>
                <p:cNvSpPr/>
                <p:nvPr/>
              </p:nvSpPr>
              <p:spPr>
                <a:xfrm>
                  <a:off x="4828" y="3040"/>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53" name="Google Shape;1353;p41"/>
                <p:cNvSpPr/>
                <p:nvPr/>
              </p:nvSpPr>
              <p:spPr>
                <a:xfrm>
                  <a:off x="4969" y="3040"/>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354" name="Google Shape;1354;p41"/>
              <p:cNvCxnSpPr/>
              <p:nvPr/>
            </p:nvCxnSpPr>
            <p:spPr>
              <a:xfrm>
                <a:off x="4681" y="3184"/>
                <a:ext cx="139" cy="0"/>
              </a:xfrm>
              <a:prstGeom prst="straightConnector1">
                <a:avLst/>
              </a:prstGeom>
              <a:noFill/>
              <a:ln w="25400" cap="flat" cmpd="sng">
                <a:solidFill>
                  <a:schemeClr val="dk1"/>
                </a:solidFill>
                <a:prstDash val="solid"/>
                <a:round/>
                <a:headEnd type="none" w="sm" len="sm"/>
                <a:tailEnd type="none" w="sm" len="sm"/>
              </a:ln>
            </p:spPr>
          </p:cxnSp>
          <p:cxnSp>
            <p:nvCxnSpPr>
              <p:cNvPr id="1355" name="Google Shape;1355;p41"/>
              <p:cNvCxnSpPr/>
              <p:nvPr/>
            </p:nvCxnSpPr>
            <p:spPr>
              <a:xfrm>
                <a:off x="4197" y="3184"/>
                <a:ext cx="155" cy="0"/>
              </a:xfrm>
              <a:prstGeom prst="straightConnector1">
                <a:avLst/>
              </a:prstGeom>
              <a:noFill/>
              <a:ln w="25400" cap="flat" cmpd="sng">
                <a:solidFill>
                  <a:schemeClr val="dk1"/>
                </a:solidFill>
                <a:prstDash val="solid"/>
                <a:round/>
                <a:headEnd type="none" w="sm" len="sm"/>
                <a:tailEnd type="none" w="sm" len="sm"/>
              </a:ln>
            </p:spPr>
          </p:cxnSp>
          <p:sp>
            <p:nvSpPr>
              <p:cNvPr id="1356" name="Google Shape;1356;p41"/>
              <p:cNvSpPr/>
              <p:nvPr/>
            </p:nvSpPr>
            <p:spPr>
              <a:xfrm>
                <a:off x="4318" y="3184"/>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357" name="Google Shape;1357;p41"/>
              <p:cNvCxnSpPr/>
              <p:nvPr/>
            </p:nvCxnSpPr>
            <p:spPr>
              <a:xfrm>
                <a:off x="3812" y="3280"/>
                <a:ext cx="157" cy="0"/>
              </a:xfrm>
              <a:prstGeom prst="straightConnector1">
                <a:avLst/>
              </a:prstGeom>
              <a:noFill/>
              <a:ln w="25400" cap="flat" cmpd="sng">
                <a:solidFill>
                  <a:schemeClr val="dk1"/>
                </a:solidFill>
                <a:prstDash val="solid"/>
                <a:round/>
                <a:headEnd type="none" w="sm" len="sm"/>
                <a:tailEnd type="none" w="sm" len="sm"/>
              </a:ln>
            </p:spPr>
          </p:cxnSp>
          <p:sp>
            <p:nvSpPr>
              <p:cNvPr id="1358" name="Google Shape;1358;p41"/>
              <p:cNvSpPr/>
              <p:nvPr/>
            </p:nvSpPr>
            <p:spPr>
              <a:xfrm>
                <a:off x="3905" y="3179"/>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359" name="Google Shape;1359;p41"/>
            <p:cNvSpPr/>
            <p:nvPr/>
          </p:nvSpPr>
          <p:spPr>
            <a:xfrm>
              <a:off x="215" y="876"/>
              <a:ext cx="291" cy="2445"/>
            </a:xfrm>
            <a:prstGeom prst="rect">
              <a:avLst/>
            </a:prstGeom>
            <a:noFill/>
            <a:ln>
              <a:noFill/>
            </a:ln>
          </p:spPr>
          <p:txBody>
            <a:bodyPr spcFirstLastPara="1" wrap="square" lIns="90475" tIns="44450" rIns="90475" bIns="44450" anchor="t" anchorCtr="0">
              <a:noAutofit/>
            </a:bodyPr>
            <a:lstStyle/>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I</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n</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s</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t</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r</a:t>
              </a:r>
              <a:endParaRPr sz="2400" b="1">
                <a:solidFill>
                  <a:schemeClr val="dk1"/>
                </a:solidFill>
                <a:latin typeface="Arial"/>
                <a:ea typeface="Arial"/>
                <a:cs typeface="Arial"/>
                <a:sym typeface="Arial"/>
              </a:endParaRPr>
            </a:p>
            <a:p>
              <a:pPr marL="0" marR="0" lvl="0" indent="0" algn="ctr" rtl="0">
                <a:lnSpc>
                  <a:spcPct val="80000"/>
                </a:lnSpc>
                <a:spcBef>
                  <a:spcPts val="0"/>
                </a:spcBef>
                <a:spcAft>
                  <a:spcPts val="0"/>
                </a:spcAft>
                <a:buNone/>
              </a:pPr>
              <a:endParaRPr sz="2400" b="1">
                <a:solidFill>
                  <a:schemeClr val="dk1"/>
                </a:solidFill>
                <a:latin typeface="Arial"/>
                <a:ea typeface="Arial"/>
                <a:cs typeface="Arial"/>
                <a:sym typeface="Arial"/>
              </a:endParaRPr>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O</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r</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d</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e</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r</a:t>
              </a:r>
              <a:endParaRPr sz="1600"/>
            </a:p>
          </p:txBody>
        </p:sp>
        <p:sp>
          <p:nvSpPr>
            <p:cNvPr id="1360" name="Google Shape;1360;p41"/>
            <p:cNvSpPr/>
            <p:nvPr/>
          </p:nvSpPr>
          <p:spPr>
            <a:xfrm>
              <a:off x="1867" y="551"/>
              <a:ext cx="2168"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Time (clock cycles)</a:t>
              </a:r>
              <a:endParaRPr sz="1600"/>
            </a:p>
          </p:txBody>
        </p:sp>
      </p:grpSp>
      <p:grpSp>
        <p:nvGrpSpPr>
          <p:cNvPr id="1361" name="Google Shape;1361;p41"/>
          <p:cNvGrpSpPr/>
          <p:nvPr/>
        </p:nvGrpSpPr>
        <p:grpSpPr>
          <a:xfrm>
            <a:off x="6011999" y="2926080"/>
            <a:ext cx="3020692" cy="1834634"/>
            <a:chOff x="6011999" y="2926080"/>
            <a:chExt cx="3020692" cy="1834634"/>
          </a:xfrm>
        </p:grpSpPr>
        <p:sp>
          <p:nvSpPr>
            <p:cNvPr id="1362" name="Google Shape;1362;p41"/>
            <p:cNvSpPr txBox="1"/>
            <p:nvPr/>
          </p:nvSpPr>
          <p:spPr>
            <a:xfrm>
              <a:off x="6858000" y="2926080"/>
              <a:ext cx="2174691" cy="1107996"/>
            </a:xfrm>
            <a:prstGeom prst="rect">
              <a:avLst/>
            </a:prstGeom>
            <a:solidFill>
              <a:schemeClr val="lt1"/>
            </a:solidFill>
            <a:ln>
              <a:noFill/>
            </a:ln>
          </p:spPr>
          <p:txBody>
            <a:bodyPr spcFirstLastPara="1" wrap="square" lIns="0" tIns="0" rIns="0" bIns="0" anchor="t" anchorCtr="0">
              <a:noAutofit/>
            </a:bodyPr>
            <a:lstStyle/>
            <a:p>
              <a:pPr marL="0" marR="0" lvl="0" indent="0" algn="l" rtl="0">
                <a:spcBef>
                  <a:spcPts val="0"/>
                </a:spcBef>
                <a:spcAft>
                  <a:spcPts val="0"/>
                </a:spcAft>
                <a:buNone/>
              </a:pPr>
              <a:r>
                <a:rPr lang="zh-CN" altLang="en-US" sz="2400" dirty="0">
                  <a:solidFill>
                    <a:srgbClr val="FF0000"/>
                  </a:solidFill>
                  <a:latin typeface="Calibri"/>
                  <a:ea typeface="Calibri"/>
                  <a:cs typeface="Calibri"/>
                  <a:sym typeface="Calibri"/>
                </a:rPr>
                <a:t>是否能够同时对寄存器进行读和写？</a:t>
              </a:r>
              <a:endParaRPr sz="2400" dirty="0">
                <a:solidFill>
                  <a:srgbClr val="FF0000"/>
                </a:solidFill>
                <a:latin typeface="Calibri"/>
                <a:ea typeface="Calibri"/>
                <a:cs typeface="Calibri"/>
                <a:sym typeface="Calibri"/>
              </a:endParaRPr>
            </a:p>
          </p:txBody>
        </p:sp>
        <p:cxnSp>
          <p:nvCxnSpPr>
            <p:cNvPr id="1363" name="Google Shape;1363;p41"/>
            <p:cNvCxnSpPr/>
            <p:nvPr/>
          </p:nvCxnSpPr>
          <p:spPr>
            <a:xfrm rot="10800000">
              <a:off x="6188870" y="3056411"/>
              <a:ext cx="595314" cy="122238"/>
            </a:xfrm>
            <a:prstGeom prst="straightConnector1">
              <a:avLst/>
            </a:prstGeom>
            <a:noFill/>
            <a:ln w="38100" cap="flat" cmpd="sng">
              <a:solidFill>
                <a:srgbClr val="FF0000"/>
              </a:solidFill>
              <a:prstDash val="solid"/>
              <a:round/>
              <a:headEnd type="none" w="sm" len="sm"/>
              <a:tailEnd type="stealth" w="med" len="med"/>
            </a:ln>
          </p:spPr>
        </p:cxnSp>
        <p:cxnSp>
          <p:nvCxnSpPr>
            <p:cNvPr id="1364" name="Google Shape;1364;p41"/>
            <p:cNvCxnSpPr>
              <a:endCxn id="1199" idx="7"/>
            </p:cNvCxnSpPr>
            <p:nvPr/>
          </p:nvCxnSpPr>
          <p:spPr>
            <a:xfrm flipH="1">
              <a:off x="6011999" y="3981914"/>
              <a:ext cx="784800" cy="778800"/>
            </a:xfrm>
            <a:prstGeom prst="straightConnector1">
              <a:avLst/>
            </a:prstGeom>
            <a:noFill/>
            <a:ln w="38100" cap="flat" cmpd="sng">
              <a:solidFill>
                <a:srgbClr val="FF0000"/>
              </a:solidFill>
              <a:prstDash val="solid"/>
              <a:round/>
              <a:headEnd type="none" w="sm" len="sm"/>
              <a:tailEnd type="stealth" w="med" len="med"/>
            </a:ln>
          </p:spPr>
        </p:cxnSp>
      </p:grpSp>
    </p:spTree>
    <p:extLst>
      <p:ext uri="{BB962C8B-B14F-4D97-AF65-F5344CB8AC3E}">
        <p14:creationId xmlns:p14="http://schemas.microsoft.com/office/powerpoint/2010/main" val="2694040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98"/>
                                        </p:tgtEl>
                                        <p:attrNameLst>
                                          <p:attrName>style.visibility</p:attrName>
                                        </p:attrNameLst>
                                      </p:cBhvr>
                                      <p:to>
                                        <p:strVal val="visible"/>
                                      </p:to>
                                    </p:set>
                                    <p:animEffect transition="in" filter="fade">
                                      <p:cBhvr>
                                        <p:cTn id="7" dur="500"/>
                                        <p:tgtEl>
                                          <p:spTgt spid="119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3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sp>
        <p:nvSpPr>
          <p:cNvPr id="1372" name="Google Shape;1372;p42"/>
          <p:cNvSpPr txBox="1">
            <a:spLocks noGrp="1"/>
          </p:cNvSpPr>
          <p:nvPr>
            <p:ph type="title"/>
          </p:nvPr>
        </p:nvSpPr>
        <p:spPr>
          <a:xfrm>
            <a:off x="222739" y="142389"/>
            <a:ext cx="8628184" cy="1053367"/>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FF0000"/>
              </a:buClr>
              <a:buSzPts val="4400"/>
              <a:buFont typeface="Calibri"/>
              <a:buNone/>
            </a:pPr>
            <a:r>
              <a:rPr lang="zh-CN" altLang="en-US" sz="4400" b="0" i="0" u="none" strike="noStrike" cap="none" dirty="0">
                <a:solidFill>
                  <a:schemeClr val="accent1"/>
                </a:solidFill>
                <a:latin typeface="Calibri"/>
                <a:ea typeface="Calibri"/>
                <a:cs typeface="Calibri"/>
                <a:sym typeface="Calibri"/>
              </a:rPr>
              <a:t>寄存器文件结构冲突</a:t>
            </a:r>
            <a:endParaRPr sz="4400" b="0" i="0" u="none" strike="noStrike" cap="none" dirty="0">
              <a:solidFill>
                <a:schemeClr val="accent1"/>
              </a:solidFill>
              <a:latin typeface="Calibri"/>
              <a:ea typeface="Calibri"/>
              <a:cs typeface="Calibri"/>
              <a:sym typeface="Calibri"/>
            </a:endParaRPr>
          </a:p>
        </p:txBody>
      </p:sp>
      <p:sp>
        <p:nvSpPr>
          <p:cNvPr id="1373" name="Google Shape;1373;p42"/>
          <p:cNvSpPr txBox="1">
            <a:spLocks noGrp="1"/>
          </p:cNvSpPr>
          <p:nvPr>
            <p:ph type="body" idx="1"/>
          </p:nvPr>
        </p:nvSpPr>
        <p:spPr>
          <a:xfrm>
            <a:off x="222739" y="1406769"/>
            <a:ext cx="8628184" cy="4770195"/>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ts val="2800"/>
              <a:buFont typeface="Arial"/>
              <a:buChar char="•"/>
            </a:pPr>
            <a:r>
              <a:rPr lang="zh-CN" altLang="en-US" sz="2800" b="0" i="0" u="none" strike="noStrike" cap="none" dirty="0">
                <a:solidFill>
                  <a:schemeClr val="dk1"/>
                </a:solidFill>
                <a:latin typeface="Calibri"/>
                <a:ea typeface="Calibri"/>
                <a:cs typeface="Calibri"/>
                <a:sym typeface="Calibri"/>
              </a:rPr>
              <a:t>对于每一条指令来说</a:t>
            </a:r>
            <a:r>
              <a:rPr lang="en-US" sz="2800" b="0" i="0" u="none" strike="noStrike" cap="none" dirty="0">
                <a:solidFill>
                  <a:schemeClr val="dk1"/>
                </a:solidFill>
                <a:latin typeface="Calibri"/>
                <a:ea typeface="Calibri"/>
                <a:cs typeface="Calibri"/>
                <a:sym typeface="Calibri"/>
              </a:rPr>
              <a:t>:</a:t>
            </a:r>
            <a:endParaRPr dirty="0"/>
          </a:p>
          <a:p>
            <a:pPr marL="685800" marR="0" lvl="1" indent="-228600" algn="l" rtl="0">
              <a:lnSpc>
                <a:spcPct val="90000"/>
              </a:lnSpc>
              <a:spcBef>
                <a:spcPts val="500"/>
              </a:spcBef>
              <a:spcAft>
                <a:spcPts val="0"/>
              </a:spcAft>
              <a:buClr>
                <a:schemeClr val="dk1"/>
              </a:buClr>
              <a:buSzPts val="2400"/>
              <a:buFont typeface="Cutive"/>
              <a:buChar char="−"/>
            </a:pPr>
            <a:r>
              <a:rPr lang="zh-CN" altLang="en-US" sz="2400" b="0" i="0" u="none" strike="noStrike" cap="none" dirty="0">
                <a:solidFill>
                  <a:schemeClr val="dk1"/>
                </a:solidFill>
                <a:latin typeface="Calibri"/>
                <a:ea typeface="Calibri"/>
                <a:cs typeface="Calibri"/>
                <a:sym typeface="Calibri"/>
              </a:rPr>
              <a:t>在译码阶段最多读两个操作数</a:t>
            </a:r>
            <a:endParaRPr dirty="0"/>
          </a:p>
          <a:p>
            <a:pPr marL="685800" marR="0" lvl="1" indent="-228600" algn="l" rtl="0">
              <a:lnSpc>
                <a:spcPct val="90000"/>
              </a:lnSpc>
              <a:spcBef>
                <a:spcPts val="500"/>
              </a:spcBef>
              <a:spcAft>
                <a:spcPts val="0"/>
              </a:spcAft>
              <a:buClr>
                <a:schemeClr val="dk1"/>
              </a:buClr>
              <a:buSzPts val="2400"/>
              <a:buFont typeface="Cutive"/>
              <a:buChar char="−"/>
            </a:pPr>
            <a:r>
              <a:rPr lang="zh-CN" altLang="en-US" sz="2400" b="0" i="0" u="none" strike="noStrike" cap="none" dirty="0">
                <a:solidFill>
                  <a:schemeClr val="dk1"/>
                </a:solidFill>
                <a:latin typeface="Calibri"/>
                <a:ea typeface="Calibri"/>
                <a:cs typeface="Calibri"/>
                <a:sym typeface="Calibri"/>
              </a:rPr>
              <a:t>在写回阶段写入一个值</a:t>
            </a:r>
            <a:endParaRPr dirty="0"/>
          </a:p>
          <a:p>
            <a:pPr marL="228600" marR="0" lvl="0" indent="-228600" algn="l" rtl="0">
              <a:lnSpc>
                <a:spcPct val="90000"/>
              </a:lnSpc>
              <a:spcBef>
                <a:spcPts val="1000"/>
              </a:spcBef>
              <a:spcAft>
                <a:spcPts val="0"/>
              </a:spcAft>
              <a:buClr>
                <a:schemeClr val="dk1"/>
              </a:buClr>
              <a:buSzPts val="2800"/>
              <a:buFont typeface="Arial"/>
              <a:buChar char="•"/>
            </a:pPr>
            <a:r>
              <a:rPr lang="zh-CN" altLang="en-US" sz="2800" b="0" i="0" u="none" strike="noStrike" cap="none" dirty="0">
                <a:solidFill>
                  <a:schemeClr val="dk1"/>
                </a:solidFill>
                <a:latin typeface="Calibri"/>
                <a:ea typeface="Calibri"/>
                <a:cs typeface="Calibri"/>
                <a:sym typeface="Calibri"/>
              </a:rPr>
              <a:t>设置不同的“端口”来避免结构冲突</a:t>
            </a:r>
            <a:endParaRPr dirty="0"/>
          </a:p>
          <a:p>
            <a:pPr marL="685800" marR="0" lvl="1" indent="-228600" algn="l" rtl="0">
              <a:lnSpc>
                <a:spcPct val="90000"/>
              </a:lnSpc>
              <a:spcBef>
                <a:spcPts val="500"/>
              </a:spcBef>
              <a:spcAft>
                <a:spcPts val="0"/>
              </a:spcAft>
              <a:buClr>
                <a:schemeClr val="dk1"/>
              </a:buClr>
              <a:buSzPts val="2400"/>
              <a:buFont typeface="Cutive"/>
              <a:buChar char="−"/>
            </a:pPr>
            <a:r>
              <a:rPr lang="zh-CN" altLang="en-US" sz="2400" b="0" i="0" u="none" strike="noStrike" cap="none" dirty="0">
                <a:solidFill>
                  <a:schemeClr val="dk1"/>
                </a:solidFill>
                <a:latin typeface="Calibri"/>
                <a:ea typeface="Calibri"/>
                <a:cs typeface="Calibri"/>
                <a:sym typeface="Calibri"/>
              </a:rPr>
              <a:t>两个独立的读端口和一个独立的写端口</a:t>
            </a:r>
            <a:endParaRPr dirty="0"/>
          </a:p>
          <a:p>
            <a:pPr marL="228600" marR="0" lvl="0" indent="-228600" algn="l" rtl="0">
              <a:lnSpc>
                <a:spcPct val="90000"/>
              </a:lnSpc>
              <a:spcBef>
                <a:spcPts val="1000"/>
              </a:spcBef>
              <a:spcAft>
                <a:spcPts val="0"/>
              </a:spcAft>
              <a:buClr>
                <a:schemeClr val="dk1"/>
              </a:buClr>
              <a:buSzPts val="2800"/>
              <a:buFont typeface="Arial"/>
              <a:buChar char="•"/>
            </a:pPr>
            <a:r>
              <a:rPr lang="zh-CN" altLang="en-US" sz="2800" b="0" i="0" u="none" strike="noStrike" cap="none" dirty="0">
                <a:solidFill>
                  <a:schemeClr val="dk1"/>
                </a:solidFill>
                <a:latin typeface="Calibri"/>
                <a:ea typeface="Calibri"/>
                <a:cs typeface="Calibri"/>
                <a:sym typeface="Calibri"/>
              </a:rPr>
              <a:t>在一个时钟周期同时完成三次访问</a:t>
            </a:r>
            <a:endParaRPr dirty="0"/>
          </a:p>
        </p:txBody>
      </p:sp>
      <p:sp>
        <p:nvSpPr>
          <p:cNvPr id="1376" name="Google Shape;1376;p42"/>
          <p:cNvSpPr txBox="1">
            <a:spLocks noGrp="1"/>
          </p:cNvSpPr>
          <p:nvPr>
            <p:ph type="sldNum" idx="12"/>
          </p:nvPr>
        </p:nvSpPr>
        <p:spPr>
          <a:xfrm>
            <a:off x="6793523"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15</a:t>
            </a:fld>
            <a:endParaRPr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953156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81"/>
        <p:cNvGrpSpPr/>
        <p:nvPr/>
      </p:nvGrpSpPr>
      <p:grpSpPr>
        <a:xfrm>
          <a:off x="0" y="0"/>
          <a:ext cx="0" cy="0"/>
          <a:chOff x="0" y="0"/>
          <a:chExt cx="0" cy="0"/>
        </a:xfrm>
      </p:grpSpPr>
      <p:sp>
        <p:nvSpPr>
          <p:cNvPr id="1382" name="Google Shape;1382;p43"/>
          <p:cNvSpPr txBox="1">
            <a:spLocks noGrp="1"/>
          </p:cNvSpPr>
          <p:nvPr>
            <p:ph type="body" idx="1"/>
          </p:nvPr>
        </p:nvSpPr>
        <p:spPr>
          <a:xfrm>
            <a:off x="457200" y="914400"/>
            <a:ext cx="8229600" cy="493770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3200"/>
              <a:buFont typeface="Arial"/>
              <a:buChar char="•"/>
            </a:pPr>
            <a:r>
              <a:rPr lang="zh-CN" altLang="en-US" dirty="0"/>
              <a:t>两个可选的解决方案</a:t>
            </a:r>
            <a:r>
              <a:rPr lang="en-US" dirty="0"/>
              <a:t>:</a:t>
            </a:r>
            <a:endParaRPr sz="3200" b="0" u="none" strike="noStrike" cap="none" dirty="0">
              <a:solidFill>
                <a:schemeClr val="dk1"/>
              </a:solidFill>
              <a:latin typeface="Calibri"/>
              <a:ea typeface="Calibri"/>
              <a:cs typeface="Calibri"/>
              <a:sym typeface="Calibri"/>
            </a:endParaRPr>
          </a:p>
          <a:p>
            <a:pPr marL="971550" lvl="1" indent="-514350" algn="l" rtl="0">
              <a:spcBef>
                <a:spcPts val="560"/>
              </a:spcBef>
              <a:spcAft>
                <a:spcPts val="0"/>
              </a:spcAft>
              <a:buClr>
                <a:schemeClr val="dk1"/>
              </a:buClr>
              <a:buSzPts val="2800"/>
              <a:buFont typeface="Calibri"/>
              <a:buAutoNum type="arabicParenR"/>
            </a:pPr>
            <a:r>
              <a:rPr lang="zh-CN" altLang="en-US" dirty="0"/>
              <a:t>通过独立的读和写端口进行支持</a:t>
            </a:r>
            <a:r>
              <a:rPr lang="en-US" dirty="0"/>
              <a:t> (</a:t>
            </a:r>
            <a:r>
              <a:rPr lang="zh-CN" altLang="en-US" dirty="0"/>
              <a:t>在实验中会采用这种办法，方便单个流水级中使用</a:t>
            </a:r>
            <a:r>
              <a:rPr lang="en-US" dirty="0"/>
              <a:t>)</a:t>
            </a:r>
            <a:endParaRPr dirty="0"/>
          </a:p>
          <a:p>
            <a:pPr marL="971550" marR="0" lvl="1" indent="-514350" algn="l" rtl="0">
              <a:spcBef>
                <a:spcPts val="560"/>
              </a:spcBef>
              <a:spcAft>
                <a:spcPts val="0"/>
              </a:spcAft>
              <a:buClr>
                <a:schemeClr val="dk1"/>
              </a:buClr>
              <a:buSzPts val="2800"/>
              <a:buFont typeface="Calibri"/>
              <a:buAutoNum type="arabicParenR"/>
            </a:pPr>
            <a:r>
              <a:rPr lang="zh-CN" altLang="en-US" dirty="0"/>
              <a:t>双沿访问</a:t>
            </a:r>
            <a:r>
              <a:rPr lang="en-US" dirty="0"/>
              <a:t>Double Pumping: </a:t>
            </a:r>
            <a:r>
              <a:rPr lang="zh-CN" altLang="en-US" dirty="0"/>
              <a:t>寄存器访问分成两步，第一步在前半个时钟周期准备写入；然后在下降沿写入；第二部在后半个时钟周期读出。</a:t>
            </a:r>
            <a:endParaRPr dirty="0"/>
          </a:p>
          <a:p>
            <a:pPr marL="1371600" marR="0" lvl="2" indent="-520700" algn="l" rtl="0">
              <a:spcBef>
                <a:spcPts val="480"/>
              </a:spcBef>
              <a:spcAft>
                <a:spcPts val="0"/>
              </a:spcAft>
              <a:buClr>
                <a:schemeClr val="dk1"/>
              </a:buClr>
              <a:buSzPts val="2400"/>
              <a:buFont typeface="Arial"/>
              <a:buChar char="•"/>
            </a:pPr>
            <a:r>
              <a:rPr lang="zh-CN" altLang="en-US" dirty="0"/>
              <a:t>可以节约一个时钟周期</a:t>
            </a:r>
            <a:endParaRPr dirty="0"/>
          </a:p>
          <a:p>
            <a:pPr marL="1371600" marR="0" lvl="2" indent="-520700" algn="l" rtl="0">
              <a:spcBef>
                <a:spcPts val="480"/>
              </a:spcBef>
              <a:spcAft>
                <a:spcPts val="0"/>
              </a:spcAft>
              <a:buClr>
                <a:schemeClr val="dk1"/>
              </a:buClr>
              <a:buSzPts val="2400"/>
              <a:buFont typeface="Arial"/>
              <a:buChar char="•"/>
            </a:pPr>
            <a:r>
              <a:rPr lang="zh-CN" altLang="en-US" sz="2400" dirty="0">
                <a:solidFill>
                  <a:schemeClr val="dk1"/>
                </a:solidFill>
                <a:latin typeface="Calibri"/>
                <a:ea typeface="Calibri"/>
                <a:cs typeface="Calibri"/>
                <a:sym typeface="Calibri"/>
              </a:rPr>
              <a:t>能这么做的原因是寄存器文件的访问非常快速，比</a:t>
            </a:r>
            <a:r>
              <a:rPr lang="en-US" altLang="zh-CN" sz="2400" dirty="0">
                <a:solidFill>
                  <a:schemeClr val="dk1"/>
                </a:solidFill>
                <a:latin typeface="Calibri"/>
                <a:ea typeface="Calibri"/>
                <a:cs typeface="Calibri"/>
                <a:sym typeface="Calibri"/>
              </a:rPr>
              <a:t>ALU</a:t>
            </a:r>
            <a:r>
              <a:rPr lang="zh-CN" altLang="en-US" sz="2400" dirty="0">
                <a:solidFill>
                  <a:schemeClr val="dk1"/>
                </a:solidFill>
                <a:latin typeface="Calibri"/>
                <a:ea typeface="Calibri"/>
                <a:cs typeface="Calibri"/>
                <a:sym typeface="Calibri"/>
              </a:rPr>
              <a:t>阶段的访问时间的一半还短</a:t>
            </a:r>
            <a:endParaRPr dirty="0"/>
          </a:p>
          <a:p>
            <a:pPr marL="342900" marR="0" lvl="0" indent="-342900" algn="l" rtl="0">
              <a:spcBef>
                <a:spcPts val="0"/>
              </a:spcBef>
              <a:spcAft>
                <a:spcPts val="0"/>
              </a:spcAft>
              <a:buClr>
                <a:srgbClr val="FF0000"/>
              </a:buClr>
              <a:buSzPts val="3200"/>
              <a:buFont typeface="Arial"/>
              <a:buChar char="•"/>
            </a:pPr>
            <a:r>
              <a:rPr lang="zh-CN" altLang="en-US" sz="3200" b="1" i="0" u="none" strike="noStrike" cap="none" dirty="0">
                <a:solidFill>
                  <a:srgbClr val="FF0000"/>
                </a:solidFill>
                <a:latin typeface="Calibri"/>
                <a:ea typeface="Calibri"/>
                <a:cs typeface="Calibri"/>
                <a:sym typeface="Calibri"/>
              </a:rPr>
              <a:t>在相同的时钟内同时完成对于寄存器的读写是可以的</a:t>
            </a:r>
            <a:endParaRPr sz="3200" b="0" i="0" u="none" strike="noStrike" cap="none" dirty="0">
              <a:solidFill>
                <a:srgbClr val="FF0000"/>
              </a:solidFill>
              <a:latin typeface="Calibri"/>
              <a:ea typeface="Calibri"/>
              <a:cs typeface="Calibri"/>
              <a:sym typeface="Calibri"/>
            </a:endParaRPr>
          </a:p>
        </p:txBody>
      </p:sp>
      <p:sp>
        <p:nvSpPr>
          <p:cNvPr id="1383" name="Google Shape;1383;p43"/>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16</a:t>
            </a:fld>
            <a:endParaRPr sz="1200">
              <a:solidFill>
                <a:srgbClr val="888888"/>
              </a:solidFill>
              <a:latin typeface="Calibri"/>
              <a:ea typeface="Calibri"/>
              <a:cs typeface="Calibri"/>
              <a:sym typeface="Calibri"/>
            </a:endParaRPr>
          </a:p>
        </p:txBody>
      </p:sp>
      <p:sp>
        <p:nvSpPr>
          <p:cNvPr id="1386" name="Google Shape;1386;p43"/>
          <p:cNvSpPr txBox="1">
            <a:spLocks noGrp="1"/>
          </p:cNvSpPr>
          <p:nvPr>
            <p:ph type="title"/>
          </p:nvPr>
        </p:nvSpPr>
        <p:spPr>
          <a:xfrm>
            <a:off x="222739" y="142389"/>
            <a:ext cx="8628300" cy="10533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FF0000"/>
              </a:buClr>
              <a:buSzPts val="4400"/>
              <a:buFont typeface="Calibri"/>
              <a:buNone/>
            </a:pPr>
            <a:r>
              <a:rPr lang="zh-CN" altLang="en-US" sz="4400" b="0" i="0" u="none" strike="noStrike" cap="none" dirty="0">
                <a:solidFill>
                  <a:schemeClr val="accent1"/>
                </a:solidFill>
                <a:latin typeface="Calibri"/>
                <a:ea typeface="Calibri"/>
                <a:cs typeface="Calibri"/>
                <a:sym typeface="Calibri"/>
              </a:rPr>
              <a:t>寄存器文件结构冲突</a:t>
            </a:r>
            <a:endParaRPr sz="4400" b="0" i="0" u="none" strike="noStrike" cap="none" dirty="0">
              <a:solidFill>
                <a:schemeClr val="accent1"/>
              </a:solidFill>
              <a:latin typeface="Calibri"/>
              <a:ea typeface="Calibri"/>
              <a:cs typeface="Calibri"/>
              <a:sym typeface="Calibri"/>
            </a:endParaRPr>
          </a:p>
        </p:txBody>
      </p:sp>
    </p:spTree>
    <p:extLst>
      <p:ext uri="{BB962C8B-B14F-4D97-AF65-F5344CB8AC3E}">
        <p14:creationId xmlns:p14="http://schemas.microsoft.com/office/powerpoint/2010/main" val="27795512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91"/>
        <p:cNvGrpSpPr/>
        <p:nvPr/>
      </p:nvGrpSpPr>
      <p:grpSpPr>
        <a:xfrm>
          <a:off x="0" y="0"/>
          <a:ext cx="0" cy="0"/>
          <a:chOff x="0" y="0"/>
          <a:chExt cx="0" cy="0"/>
        </a:xfrm>
      </p:grpSpPr>
      <p:grpSp>
        <p:nvGrpSpPr>
          <p:cNvPr id="1392" name="Google Shape;1392;p44"/>
          <p:cNvGrpSpPr/>
          <p:nvPr/>
        </p:nvGrpSpPr>
        <p:grpSpPr>
          <a:xfrm>
            <a:off x="4474369" y="2380135"/>
            <a:ext cx="1019175" cy="3089275"/>
            <a:chOff x="2470" y="1034"/>
            <a:chExt cx="642" cy="1946"/>
          </a:xfrm>
        </p:grpSpPr>
        <p:sp>
          <p:nvSpPr>
            <p:cNvPr id="1393" name="Google Shape;1393;p44"/>
            <p:cNvSpPr/>
            <p:nvPr/>
          </p:nvSpPr>
          <p:spPr>
            <a:xfrm>
              <a:off x="2470" y="2481"/>
              <a:ext cx="623" cy="499"/>
            </a:xfrm>
            <a:prstGeom prst="ellipse">
              <a:avLst/>
            </a:prstGeom>
            <a:noFill/>
            <a:ln w="571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94" name="Google Shape;1394;p44"/>
            <p:cNvSpPr/>
            <p:nvPr/>
          </p:nvSpPr>
          <p:spPr>
            <a:xfrm>
              <a:off x="2489" y="1034"/>
              <a:ext cx="623" cy="566"/>
            </a:xfrm>
            <a:prstGeom prst="ellipse">
              <a:avLst/>
            </a:prstGeom>
            <a:noFill/>
            <a:ln w="571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395" name="Google Shape;1395;p44"/>
          <p:cNvGrpSpPr/>
          <p:nvPr/>
        </p:nvGrpSpPr>
        <p:grpSpPr>
          <a:xfrm>
            <a:off x="894557" y="1613373"/>
            <a:ext cx="7799388" cy="4700588"/>
            <a:chOff x="215" y="551"/>
            <a:chExt cx="4913" cy="2961"/>
          </a:xfrm>
        </p:grpSpPr>
        <p:grpSp>
          <p:nvGrpSpPr>
            <p:cNvPr id="1396" name="Google Shape;1396;p44"/>
            <p:cNvGrpSpPr/>
            <p:nvPr/>
          </p:nvGrpSpPr>
          <p:grpSpPr>
            <a:xfrm>
              <a:off x="2624" y="1200"/>
              <a:ext cx="340" cy="289"/>
              <a:chOff x="2624" y="1200"/>
              <a:chExt cx="340" cy="289"/>
            </a:xfrm>
          </p:grpSpPr>
          <p:sp>
            <p:nvSpPr>
              <p:cNvPr id="1397" name="Google Shape;1397;p44"/>
              <p:cNvSpPr/>
              <p:nvPr/>
            </p:nvSpPr>
            <p:spPr>
              <a:xfrm>
                <a:off x="2624" y="1200"/>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398" name="Google Shape;1398;p44"/>
              <p:cNvSpPr/>
              <p:nvPr/>
            </p:nvSpPr>
            <p:spPr>
              <a:xfrm>
                <a:off x="2793" y="1200"/>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nvGrpSpPr>
            <p:cNvPr id="1399" name="Google Shape;1399;p44"/>
            <p:cNvGrpSpPr/>
            <p:nvPr/>
          </p:nvGrpSpPr>
          <p:grpSpPr>
            <a:xfrm>
              <a:off x="2624" y="2592"/>
              <a:ext cx="340" cy="289"/>
              <a:chOff x="2624" y="2592"/>
              <a:chExt cx="340" cy="289"/>
            </a:xfrm>
          </p:grpSpPr>
          <p:sp>
            <p:nvSpPr>
              <p:cNvPr id="1400" name="Google Shape;1400;p44"/>
              <p:cNvSpPr/>
              <p:nvPr/>
            </p:nvSpPr>
            <p:spPr>
              <a:xfrm>
                <a:off x="2624" y="2592"/>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01" name="Google Shape;1401;p44"/>
              <p:cNvSpPr/>
              <p:nvPr/>
            </p:nvSpPr>
            <p:spPr>
              <a:xfrm>
                <a:off x="2793" y="2592"/>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402" name="Google Shape;1402;p44"/>
            <p:cNvSpPr/>
            <p:nvPr/>
          </p:nvSpPr>
          <p:spPr>
            <a:xfrm>
              <a:off x="2605" y="2594"/>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cxnSp>
          <p:nvCxnSpPr>
            <p:cNvPr id="1403" name="Google Shape;1403;p44"/>
            <p:cNvCxnSpPr/>
            <p:nvPr/>
          </p:nvCxnSpPr>
          <p:spPr>
            <a:xfrm>
              <a:off x="584" y="1224"/>
              <a:ext cx="0" cy="2032"/>
            </a:xfrm>
            <a:prstGeom prst="straightConnector1">
              <a:avLst/>
            </a:prstGeom>
            <a:noFill/>
            <a:ln w="38100" cap="flat" cmpd="sng">
              <a:solidFill>
                <a:schemeClr val="dk1"/>
              </a:solidFill>
              <a:prstDash val="solid"/>
              <a:round/>
              <a:headEnd type="none" w="sm" len="sm"/>
              <a:tailEnd type="triangle" w="med" len="med"/>
            </a:ln>
          </p:spPr>
        </p:cxnSp>
        <p:cxnSp>
          <p:nvCxnSpPr>
            <p:cNvPr id="1404" name="Google Shape;1404;p44"/>
            <p:cNvCxnSpPr/>
            <p:nvPr/>
          </p:nvCxnSpPr>
          <p:spPr>
            <a:xfrm>
              <a:off x="984" y="840"/>
              <a:ext cx="3976" cy="0"/>
            </a:xfrm>
            <a:prstGeom prst="straightConnector1">
              <a:avLst/>
            </a:prstGeom>
            <a:noFill/>
            <a:ln w="38100" cap="flat" cmpd="sng">
              <a:solidFill>
                <a:schemeClr val="dk1"/>
              </a:solidFill>
              <a:prstDash val="solid"/>
              <a:round/>
              <a:headEnd type="none" w="sm" len="sm"/>
              <a:tailEnd type="triangle" w="med" len="med"/>
            </a:ln>
          </p:spPr>
        </p:cxnSp>
        <p:sp>
          <p:nvSpPr>
            <p:cNvPr id="1405" name="Google Shape;1405;p44"/>
            <p:cNvSpPr/>
            <p:nvPr/>
          </p:nvSpPr>
          <p:spPr>
            <a:xfrm>
              <a:off x="579" y="1302"/>
              <a:ext cx="649"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dirty="0">
                  <a:solidFill>
                    <a:schemeClr val="dk1"/>
                  </a:solidFill>
                  <a:latin typeface="Arial"/>
                  <a:ea typeface="Arial"/>
                  <a:cs typeface="Arial"/>
                  <a:sym typeface="Arial"/>
                </a:rPr>
                <a:t>Load</a:t>
              </a:r>
              <a:endParaRPr sz="1600" dirty="0"/>
            </a:p>
          </p:txBody>
        </p:sp>
        <p:sp>
          <p:nvSpPr>
            <p:cNvPr id="1406" name="Google Shape;1406;p44"/>
            <p:cNvSpPr/>
            <p:nvPr/>
          </p:nvSpPr>
          <p:spPr>
            <a:xfrm>
              <a:off x="563" y="1718"/>
              <a:ext cx="786"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Instr 1</a:t>
              </a:r>
              <a:endParaRPr sz="1600"/>
            </a:p>
          </p:txBody>
        </p:sp>
        <p:sp>
          <p:nvSpPr>
            <p:cNvPr id="1407" name="Google Shape;1407;p44"/>
            <p:cNvSpPr/>
            <p:nvPr/>
          </p:nvSpPr>
          <p:spPr>
            <a:xfrm>
              <a:off x="555" y="2182"/>
              <a:ext cx="786"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Instr 2</a:t>
              </a:r>
              <a:endParaRPr sz="1600"/>
            </a:p>
          </p:txBody>
        </p:sp>
        <p:sp>
          <p:nvSpPr>
            <p:cNvPr id="1408" name="Google Shape;1408;p44"/>
            <p:cNvSpPr/>
            <p:nvPr/>
          </p:nvSpPr>
          <p:spPr>
            <a:xfrm>
              <a:off x="598" y="2612"/>
              <a:ext cx="786"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Instr 3</a:t>
              </a:r>
              <a:endParaRPr sz="1600"/>
            </a:p>
          </p:txBody>
        </p:sp>
        <p:sp>
          <p:nvSpPr>
            <p:cNvPr id="1409" name="Google Shape;1409;p44"/>
            <p:cNvSpPr/>
            <p:nvPr/>
          </p:nvSpPr>
          <p:spPr>
            <a:xfrm>
              <a:off x="587" y="3067"/>
              <a:ext cx="786"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Instr 4</a:t>
              </a:r>
              <a:endParaRPr sz="1600"/>
            </a:p>
          </p:txBody>
        </p:sp>
        <p:cxnSp>
          <p:nvCxnSpPr>
            <p:cNvPr id="1410" name="Google Shape;1410;p44"/>
            <p:cNvCxnSpPr/>
            <p:nvPr/>
          </p:nvCxnSpPr>
          <p:spPr>
            <a:xfrm>
              <a:off x="1728" y="920"/>
              <a:ext cx="0" cy="2592"/>
            </a:xfrm>
            <a:prstGeom prst="straightConnector1">
              <a:avLst/>
            </a:prstGeom>
            <a:noFill/>
            <a:ln w="25400" cap="flat" cmpd="sng">
              <a:solidFill>
                <a:schemeClr val="dk1"/>
              </a:solidFill>
              <a:prstDash val="dot"/>
              <a:round/>
              <a:headEnd type="none" w="sm" len="sm"/>
              <a:tailEnd type="none" w="sm" len="sm"/>
            </a:ln>
          </p:spPr>
        </p:cxnSp>
        <p:cxnSp>
          <p:nvCxnSpPr>
            <p:cNvPr id="1411" name="Google Shape;1411;p44"/>
            <p:cNvCxnSpPr/>
            <p:nvPr/>
          </p:nvCxnSpPr>
          <p:spPr>
            <a:xfrm>
              <a:off x="2160" y="920"/>
              <a:ext cx="0" cy="2592"/>
            </a:xfrm>
            <a:prstGeom prst="straightConnector1">
              <a:avLst/>
            </a:prstGeom>
            <a:noFill/>
            <a:ln w="25400" cap="flat" cmpd="sng">
              <a:solidFill>
                <a:schemeClr val="dk1"/>
              </a:solidFill>
              <a:prstDash val="dot"/>
              <a:round/>
              <a:headEnd type="none" w="sm" len="sm"/>
              <a:tailEnd type="none" w="sm" len="sm"/>
            </a:ln>
          </p:spPr>
        </p:cxnSp>
        <p:cxnSp>
          <p:nvCxnSpPr>
            <p:cNvPr id="1412" name="Google Shape;1412;p44"/>
            <p:cNvCxnSpPr/>
            <p:nvPr/>
          </p:nvCxnSpPr>
          <p:spPr>
            <a:xfrm>
              <a:off x="2592" y="920"/>
              <a:ext cx="0" cy="2592"/>
            </a:xfrm>
            <a:prstGeom prst="straightConnector1">
              <a:avLst/>
            </a:prstGeom>
            <a:noFill/>
            <a:ln w="25400" cap="flat" cmpd="sng">
              <a:solidFill>
                <a:schemeClr val="dk1"/>
              </a:solidFill>
              <a:prstDash val="dot"/>
              <a:round/>
              <a:headEnd type="none" w="sm" len="sm"/>
              <a:tailEnd type="none" w="sm" len="sm"/>
            </a:ln>
          </p:spPr>
        </p:cxnSp>
        <p:cxnSp>
          <p:nvCxnSpPr>
            <p:cNvPr id="1413" name="Google Shape;1413;p44"/>
            <p:cNvCxnSpPr/>
            <p:nvPr/>
          </p:nvCxnSpPr>
          <p:spPr>
            <a:xfrm>
              <a:off x="3024" y="920"/>
              <a:ext cx="0" cy="2592"/>
            </a:xfrm>
            <a:prstGeom prst="straightConnector1">
              <a:avLst/>
            </a:prstGeom>
            <a:noFill/>
            <a:ln w="25400" cap="flat" cmpd="sng">
              <a:solidFill>
                <a:schemeClr val="dk1"/>
              </a:solidFill>
              <a:prstDash val="dot"/>
              <a:round/>
              <a:headEnd type="none" w="sm" len="sm"/>
              <a:tailEnd type="none" w="sm" len="sm"/>
            </a:ln>
          </p:spPr>
        </p:cxnSp>
        <p:cxnSp>
          <p:nvCxnSpPr>
            <p:cNvPr id="1414" name="Google Shape;1414;p44"/>
            <p:cNvCxnSpPr/>
            <p:nvPr/>
          </p:nvCxnSpPr>
          <p:spPr>
            <a:xfrm>
              <a:off x="3456" y="920"/>
              <a:ext cx="0" cy="2592"/>
            </a:xfrm>
            <a:prstGeom prst="straightConnector1">
              <a:avLst/>
            </a:prstGeom>
            <a:noFill/>
            <a:ln w="25400" cap="flat" cmpd="sng">
              <a:solidFill>
                <a:schemeClr val="dk1"/>
              </a:solidFill>
              <a:prstDash val="dot"/>
              <a:round/>
              <a:headEnd type="none" w="sm" len="sm"/>
              <a:tailEnd type="none" w="sm" len="sm"/>
            </a:ln>
          </p:spPr>
        </p:cxnSp>
        <p:cxnSp>
          <p:nvCxnSpPr>
            <p:cNvPr id="1415" name="Google Shape;1415;p44"/>
            <p:cNvCxnSpPr/>
            <p:nvPr/>
          </p:nvCxnSpPr>
          <p:spPr>
            <a:xfrm>
              <a:off x="3888" y="920"/>
              <a:ext cx="0" cy="2592"/>
            </a:xfrm>
            <a:prstGeom prst="straightConnector1">
              <a:avLst/>
            </a:prstGeom>
            <a:noFill/>
            <a:ln w="25400" cap="flat" cmpd="sng">
              <a:solidFill>
                <a:schemeClr val="dk1"/>
              </a:solidFill>
              <a:prstDash val="dot"/>
              <a:round/>
              <a:headEnd type="none" w="sm" len="sm"/>
              <a:tailEnd type="none" w="sm" len="sm"/>
            </a:ln>
          </p:spPr>
        </p:cxnSp>
        <p:cxnSp>
          <p:nvCxnSpPr>
            <p:cNvPr id="1416" name="Google Shape;1416;p44"/>
            <p:cNvCxnSpPr/>
            <p:nvPr/>
          </p:nvCxnSpPr>
          <p:spPr>
            <a:xfrm>
              <a:off x="4320" y="920"/>
              <a:ext cx="0" cy="2592"/>
            </a:xfrm>
            <a:prstGeom prst="straightConnector1">
              <a:avLst/>
            </a:prstGeom>
            <a:noFill/>
            <a:ln w="25400" cap="flat" cmpd="sng">
              <a:solidFill>
                <a:schemeClr val="dk1"/>
              </a:solidFill>
              <a:prstDash val="dot"/>
              <a:round/>
              <a:headEnd type="none" w="sm" len="sm"/>
              <a:tailEnd type="none" w="sm" len="sm"/>
            </a:ln>
          </p:spPr>
        </p:cxnSp>
        <p:cxnSp>
          <p:nvCxnSpPr>
            <p:cNvPr id="1417" name="Google Shape;1417;p44"/>
            <p:cNvCxnSpPr/>
            <p:nvPr/>
          </p:nvCxnSpPr>
          <p:spPr>
            <a:xfrm>
              <a:off x="4752" y="920"/>
              <a:ext cx="0" cy="2592"/>
            </a:xfrm>
            <a:prstGeom prst="straightConnector1">
              <a:avLst/>
            </a:prstGeom>
            <a:noFill/>
            <a:ln w="25400" cap="flat" cmpd="sng">
              <a:solidFill>
                <a:schemeClr val="dk1"/>
              </a:solidFill>
              <a:prstDash val="dot"/>
              <a:round/>
              <a:headEnd type="none" w="sm" len="sm"/>
              <a:tailEnd type="none" w="sm" len="sm"/>
            </a:ln>
          </p:spPr>
        </p:cxnSp>
        <p:grpSp>
          <p:nvGrpSpPr>
            <p:cNvPr id="1418" name="Google Shape;1418;p44"/>
            <p:cNvGrpSpPr/>
            <p:nvPr/>
          </p:nvGrpSpPr>
          <p:grpSpPr>
            <a:xfrm>
              <a:off x="2257" y="1152"/>
              <a:ext cx="225" cy="481"/>
              <a:chOff x="2257" y="1152"/>
              <a:chExt cx="225" cy="481"/>
            </a:xfrm>
          </p:grpSpPr>
          <p:sp>
            <p:nvSpPr>
              <p:cNvPr id="1419" name="Google Shape;1419;p44"/>
              <p:cNvSpPr/>
              <p:nvPr/>
            </p:nvSpPr>
            <p:spPr>
              <a:xfrm>
                <a:off x="2269" y="1152"/>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20" name="Google Shape;1420;p44"/>
              <p:cNvSpPr/>
              <p:nvPr/>
            </p:nvSpPr>
            <p:spPr>
              <a:xfrm rot="5400000">
                <a:off x="2170" y="1274"/>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grpSp>
          <p:nvGrpSpPr>
            <p:cNvPr id="1421" name="Google Shape;1421;p44"/>
            <p:cNvGrpSpPr/>
            <p:nvPr/>
          </p:nvGrpSpPr>
          <p:grpSpPr>
            <a:xfrm>
              <a:off x="1324" y="1248"/>
              <a:ext cx="359" cy="289"/>
              <a:chOff x="1324" y="1248"/>
              <a:chExt cx="359" cy="289"/>
            </a:xfrm>
          </p:grpSpPr>
          <p:sp>
            <p:nvSpPr>
              <p:cNvPr id="1422" name="Google Shape;1422;p44"/>
              <p:cNvSpPr/>
              <p:nvPr/>
            </p:nvSpPr>
            <p:spPr>
              <a:xfrm>
                <a:off x="1324" y="1250"/>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grpSp>
            <p:nvGrpSpPr>
              <p:cNvPr id="1423" name="Google Shape;1423;p44"/>
              <p:cNvGrpSpPr/>
              <p:nvPr/>
            </p:nvGrpSpPr>
            <p:grpSpPr>
              <a:xfrm>
                <a:off x="1343" y="1248"/>
                <a:ext cx="340" cy="289"/>
                <a:chOff x="1343" y="1248"/>
                <a:chExt cx="340" cy="289"/>
              </a:xfrm>
            </p:grpSpPr>
            <p:sp>
              <p:nvSpPr>
                <p:cNvPr id="1424" name="Google Shape;1424;p44"/>
                <p:cNvSpPr/>
                <p:nvPr/>
              </p:nvSpPr>
              <p:spPr>
                <a:xfrm>
                  <a:off x="1343" y="1248"/>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25" name="Google Shape;1425;p44"/>
                <p:cNvSpPr/>
                <p:nvPr/>
              </p:nvSpPr>
              <p:spPr>
                <a:xfrm>
                  <a:off x="1512" y="1248"/>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sp>
          <p:nvSpPr>
            <p:cNvPr id="1426" name="Google Shape;1426;p44"/>
            <p:cNvSpPr/>
            <p:nvPr/>
          </p:nvSpPr>
          <p:spPr>
            <a:xfrm>
              <a:off x="1784" y="1255"/>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427" name="Google Shape;1427;p44"/>
            <p:cNvGrpSpPr/>
            <p:nvPr/>
          </p:nvGrpSpPr>
          <p:grpSpPr>
            <a:xfrm>
              <a:off x="1803" y="1248"/>
              <a:ext cx="296" cy="289"/>
              <a:chOff x="1803" y="1248"/>
              <a:chExt cx="296" cy="289"/>
            </a:xfrm>
          </p:grpSpPr>
          <p:sp>
            <p:nvSpPr>
              <p:cNvPr id="1428" name="Google Shape;1428;p44"/>
              <p:cNvSpPr/>
              <p:nvPr/>
            </p:nvSpPr>
            <p:spPr>
              <a:xfrm>
                <a:off x="1803" y="1248"/>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29" name="Google Shape;1429;p44"/>
              <p:cNvSpPr/>
              <p:nvPr/>
            </p:nvSpPr>
            <p:spPr>
              <a:xfrm>
                <a:off x="1951" y="1248"/>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430" name="Google Shape;1430;p44"/>
            <p:cNvCxnSpPr/>
            <p:nvPr/>
          </p:nvCxnSpPr>
          <p:spPr>
            <a:xfrm>
              <a:off x="1688" y="1392"/>
              <a:ext cx="96" cy="0"/>
            </a:xfrm>
            <a:prstGeom prst="straightConnector1">
              <a:avLst/>
            </a:prstGeom>
            <a:noFill/>
            <a:ln w="25400" cap="flat" cmpd="sng">
              <a:solidFill>
                <a:schemeClr val="dk1"/>
              </a:solidFill>
              <a:prstDash val="solid"/>
              <a:round/>
              <a:headEnd type="none" w="sm" len="sm"/>
              <a:tailEnd type="none" w="sm" len="sm"/>
            </a:ln>
          </p:spPr>
        </p:cxnSp>
        <p:sp>
          <p:nvSpPr>
            <p:cNvPr id="1431" name="Google Shape;1431;p44"/>
            <p:cNvSpPr/>
            <p:nvPr/>
          </p:nvSpPr>
          <p:spPr>
            <a:xfrm>
              <a:off x="1750" y="1296"/>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432" name="Google Shape;1432;p44"/>
            <p:cNvCxnSpPr/>
            <p:nvPr/>
          </p:nvCxnSpPr>
          <p:spPr>
            <a:xfrm>
              <a:off x="2104" y="1296"/>
              <a:ext cx="157" cy="0"/>
            </a:xfrm>
            <a:prstGeom prst="straightConnector1">
              <a:avLst/>
            </a:prstGeom>
            <a:noFill/>
            <a:ln w="25400" cap="flat" cmpd="sng">
              <a:solidFill>
                <a:schemeClr val="dk1"/>
              </a:solidFill>
              <a:prstDash val="solid"/>
              <a:round/>
              <a:headEnd type="none" w="sm" len="sm"/>
              <a:tailEnd type="none" w="sm" len="sm"/>
            </a:ln>
          </p:spPr>
        </p:cxnSp>
        <p:sp>
          <p:nvSpPr>
            <p:cNvPr id="1433" name="Google Shape;1433;p44"/>
            <p:cNvSpPr/>
            <p:nvPr/>
          </p:nvSpPr>
          <p:spPr>
            <a:xfrm>
              <a:off x="2601" y="1250"/>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sp>
          <p:nvSpPr>
            <p:cNvPr id="1434" name="Google Shape;1434;p44"/>
            <p:cNvSpPr/>
            <p:nvPr/>
          </p:nvSpPr>
          <p:spPr>
            <a:xfrm>
              <a:off x="3093" y="1250"/>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435" name="Google Shape;1435;p44"/>
            <p:cNvGrpSpPr/>
            <p:nvPr/>
          </p:nvGrpSpPr>
          <p:grpSpPr>
            <a:xfrm>
              <a:off x="3120" y="1248"/>
              <a:ext cx="284" cy="289"/>
              <a:chOff x="3120" y="1248"/>
              <a:chExt cx="284" cy="289"/>
            </a:xfrm>
          </p:grpSpPr>
          <p:sp>
            <p:nvSpPr>
              <p:cNvPr id="1436" name="Google Shape;1436;p44"/>
              <p:cNvSpPr/>
              <p:nvPr/>
            </p:nvSpPr>
            <p:spPr>
              <a:xfrm>
                <a:off x="3120" y="1248"/>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37" name="Google Shape;1437;p44"/>
              <p:cNvSpPr/>
              <p:nvPr/>
            </p:nvSpPr>
            <p:spPr>
              <a:xfrm>
                <a:off x="3261" y="1248"/>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438" name="Google Shape;1438;p44"/>
            <p:cNvCxnSpPr/>
            <p:nvPr/>
          </p:nvCxnSpPr>
          <p:spPr>
            <a:xfrm>
              <a:off x="2973" y="1392"/>
              <a:ext cx="139" cy="0"/>
            </a:xfrm>
            <a:prstGeom prst="straightConnector1">
              <a:avLst/>
            </a:prstGeom>
            <a:noFill/>
            <a:ln w="25400" cap="flat" cmpd="sng">
              <a:solidFill>
                <a:schemeClr val="dk1"/>
              </a:solidFill>
              <a:prstDash val="solid"/>
              <a:round/>
              <a:headEnd type="none" w="sm" len="sm"/>
              <a:tailEnd type="none" w="sm" len="sm"/>
            </a:ln>
          </p:spPr>
        </p:cxnSp>
        <p:cxnSp>
          <p:nvCxnSpPr>
            <p:cNvPr id="1439" name="Google Shape;1439;p44"/>
            <p:cNvCxnSpPr/>
            <p:nvPr/>
          </p:nvCxnSpPr>
          <p:spPr>
            <a:xfrm>
              <a:off x="2489" y="1392"/>
              <a:ext cx="155" cy="0"/>
            </a:xfrm>
            <a:prstGeom prst="straightConnector1">
              <a:avLst/>
            </a:prstGeom>
            <a:noFill/>
            <a:ln w="25400" cap="flat" cmpd="sng">
              <a:solidFill>
                <a:schemeClr val="dk1"/>
              </a:solidFill>
              <a:prstDash val="solid"/>
              <a:round/>
              <a:headEnd type="none" w="sm" len="sm"/>
              <a:tailEnd type="none" w="sm" len="sm"/>
            </a:ln>
          </p:spPr>
        </p:cxnSp>
        <p:sp>
          <p:nvSpPr>
            <p:cNvPr id="1440" name="Google Shape;1440;p44"/>
            <p:cNvSpPr/>
            <p:nvPr/>
          </p:nvSpPr>
          <p:spPr>
            <a:xfrm>
              <a:off x="2610" y="1392"/>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441" name="Google Shape;1441;p44"/>
            <p:cNvCxnSpPr/>
            <p:nvPr/>
          </p:nvCxnSpPr>
          <p:spPr>
            <a:xfrm>
              <a:off x="2104" y="1488"/>
              <a:ext cx="157" cy="0"/>
            </a:xfrm>
            <a:prstGeom prst="straightConnector1">
              <a:avLst/>
            </a:prstGeom>
            <a:noFill/>
            <a:ln w="25400" cap="flat" cmpd="sng">
              <a:solidFill>
                <a:schemeClr val="dk1"/>
              </a:solidFill>
              <a:prstDash val="solid"/>
              <a:round/>
              <a:headEnd type="none" w="sm" len="sm"/>
              <a:tailEnd type="none" w="sm" len="sm"/>
            </a:ln>
          </p:spPr>
        </p:cxnSp>
        <p:sp>
          <p:nvSpPr>
            <p:cNvPr id="1442" name="Google Shape;1442;p44"/>
            <p:cNvSpPr/>
            <p:nvPr/>
          </p:nvSpPr>
          <p:spPr>
            <a:xfrm>
              <a:off x="2197" y="1387"/>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nvGrpSpPr>
            <p:cNvPr id="1443" name="Google Shape;1443;p44"/>
            <p:cNvGrpSpPr/>
            <p:nvPr/>
          </p:nvGrpSpPr>
          <p:grpSpPr>
            <a:xfrm>
              <a:off x="1751" y="1600"/>
              <a:ext cx="2096" cy="513"/>
              <a:chOff x="1751" y="1600"/>
              <a:chExt cx="2096" cy="513"/>
            </a:xfrm>
          </p:grpSpPr>
          <p:grpSp>
            <p:nvGrpSpPr>
              <p:cNvPr id="1444" name="Google Shape;1444;p44"/>
              <p:cNvGrpSpPr/>
              <p:nvPr/>
            </p:nvGrpSpPr>
            <p:grpSpPr>
              <a:xfrm>
                <a:off x="2684" y="1600"/>
                <a:ext cx="225" cy="481"/>
                <a:chOff x="2684" y="1600"/>
                <a:chExt cx="225" cy="481"/>
              </a:xfrm>
            </p:grpSpPr>
            <p:sp>
              <p:nvSpPr>
                <p:cNvPr id="1445" name="Google Shape;1445;p44"/>
                <p:cNvSpPr/>
                <p:nvPr/>
              </p:nvSpPr>
              <p:spPr>
                <a:xfrm>
                  <a:off x="2696" y="1600"/>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46" name="Google Shape;1446;p44"/>
                <p:cNvSpPr/>
                <p:nvPr/>
              </p:nvSpPr>
              <p:spPr>
                <a:xfrm rot="5400000">
                  <a:off x="2597" y="1722"/>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grpSp>
            <p:nvGrpSpPr>
              <p:cNvPr id="1447" name="Google Shape;1447;p44"/>
              <p:cNvGrpSpPr/>
              <p:nvPr/>
            </p:nvGrpSpPr>
            <p:grpSpPr>
              <a:xfrm>
                <a:off x="1751" y="1696"/>
                <a:ext cx="359" cy="289"/>
                <a:chOff x="1751" y="1696"/>
                <a:chExt cx="359" cy="289"/>
              </a:xfrm>
            </p:grpSpPr>
            <p:sp>
              <p:nvSpPr>
                <p:cNvPr id="1448" name="Google Shape;1448;p44"/>
                <p:cNvSpPr/>
                <p:nvPr/>
              </p:nvSpPr>
              <p:spPr>
                <a:xfrm>
                  <a:off x="1751" y="1698"/>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grpSp>
              <p:nvGrpSpPr>
                <p:cNvPr id="1449" name="Google Shape;1449;p44"/>
                <p:cNvGrpSpPr/>
                <p:nvPr/>
              </p:nvGrpSpPr>
              <p:grpSpPr>
                <a:xfrm>
                  <a:off x="1770" y="1696"/>
                  <a:ext cx="340" cy="289"/>
                  <a:chOff x="1770" y="1696"/>
                  <a:chExt cx="340" cy="289"/>
                </a:xfrm>
              </p:grpSpPr>
              <p:sp>
                <p:nvSpPr>
                  <p:cNvPr id="1450" name="Google Shape;1450;p44"/>
                  <p:cNvSpPr/>
                  <p:nvPr/>
                </p:nvSpPr>
                <p:spPr>
                  <a:xfrm>
                    <a:off x="1770" y="1696"/>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51" name="Google Shape;1451;p44"/>
                  <p:cNvSpPr/>
                  <p:nvPr/>
                </p:nvSpPr>
                <p:spPr>
                  <a:xfrm>
                    <a:off x="1939" y="1696"/>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sp>
            <p:nvSpPr>
              <p:cNvPr id="1452" name="Google Shape;1452;p44"/>
              <p:cNvSpPr/>
              <p:nvPr/>
            </p:nvSpPr>
            <p:spPr>
              <a:xfrm>
                <a:off x="2211" y="1703"/>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453" name="Google Shape;1453;p44"/>
              <p:cNvGrpSpPr/>
              <p:nvPr/>
            </p:nvGrpSpPr>
            <p:grpSpPr>
              <a:xfrm>
                <a:off x="2230" y="1696"/>
                <a:ext cx="296" cy="289"/>
                <a:chOff x="2230" y="1696"/>
                <a:chExt cx="296" cy="289"/>
              </a:xfrm>
            </p:grpSpPr>
            <p:sp>
              <p:nvSpPr>
                <p:cNvPr id="1454" name="Google Shape;1454;p44"/>
                <p:cNvSpPr/>
                <p:nvPr/>
              </p:nvSpPr>
              <p:spPr>
                <a:xfrm>
                  <a:off x="2230" y="1696"/>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55" name="Google Shape;1455;p44"/>
                <p:cNvSpPr/>
                <p:nvPr/>
              </p:nvSpPr>
              <p:spPr>
                <a:xfrm>
                  <a:off x="2378" y="1696"/>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456" name="Google Shape;1456;p44"/>
              <p:cNvCxnSpPr/>
              <p:nvPr/>
            </p:nvCxnSpPr>
            <p:spPr>
              <a:xfrm>
                <a:off x="2115" y="1840"/>
                <a:ext cx="96" cy="0"/>
              </a:xfrm>
              <a:prstGeom prst="straightConnector1">
                <a:avLst/>
              </a:prstGeom>
              <a:noFill/>
              <a:ln w="25400" cap="flat" cmpd="sng">
                <a:solidFill>
                  <a:schemeClr val="dk1"/>
                </a:solidFill>
                <a:prstDash val="solid"/>
                <a:round/>
                <a:headEnd type="none" w="sm" len="sm"/>
                <a:tailEnd type="none" w="sm" len="sm"/>
              </a:ln>
            </p:spPr>
          </p:cxnSp>
          <p:sp>
            <p:nvSpPr>
              <p:cNvPr id="1457" name="Google Shape;1457;p44"/>
              <p:cNvSpPr/>
              <p:nvPr/>
            </p:nvSpPr>
            <p:spPr>
              <a:xfrm>
                <a:off x="2177" y="1744"/>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458" name="Google Shape;1458;p44"/>
              <p:cNvCxnSpPr/>
              <p:nvPr/>
            </p:nvCxnSpPr>
            <p:spPr>
              <a:xfrm>
                <a:off x="2531" y="1744"/>
                <a:ext cx="157" cy="0"/>
              </a:xfrm>
              <a:prstGeom prst="straightConnector1">
                <a:avLst/>
              </a:prstGeom>
              <a:noFill/>
              <a:ln w="25400" cap="flat" cmpd="sng">
                <a:solidFill>
                  <a:schemeClr val="dk1"/>
                </a:solidFill>
                <a:prstDash val="solid"/>
                <a:round/>
                <a:headEnd type="none" w="sm" len="sm"/>
                <a:tailEnd type="none" w="sm" len="sm"/>
              </a:ln>
            </p:spPr>
          </p:cxnSp>
          <p:sp>
            <p:nvSpPr>
              <p:cNvPr id="1459" name="Google Shape;1459;p44"/>
              <p:cNvSpPr/>
              <p:nvPr/>
            </p:nvSpPr>
            <p:spPr>
              <a:xfrm>
                <a:off x="3028" y="1698"/>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grpSp>
            <p:nvGrpSpPr>
              <p:cNvPr id="1460" name="Google Shape;1460;p44"/>
              <p:cNvGrpSpPr/>
              <p:nvPr/>
            </p:nvGrpSpPr>
            <p:grpSpPr>
              <a:xfrm>
                <a:off x="3079" y="1696"/>
                <a:ext cx="325" cy="289"/>
                <a:chOff x="3079" y="1696"/>
                <a:chExt cx="325" cy="289"/>
              </a:xfrm>
            </p:grpSpPr>
            <p:sp>
              <p:nvSpPr>
                <p:cNvPr id="1461" name="Google Shape;1461;p44"/>
                <p:cNvSpPr/>
                <p:nvPr/>
              </p:nvSpPr>
              <p:spPr>
                <a:xfrm>
                  <a:off x="3079" y="1696"/>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62" name="Google Shape;1462;p44"/>
                <p:cNvSpPr/>
                <p:nvPr/>
              </p:nvSpPr>
              <p:spPr>
                <a:xfrm>
                  <a:off x="3240" y="1696"/>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463" name="Google Shape;1463;p44"/>
              <p:cNvSpPr/>
              <p:nvPr/>
            </p:nvSpPr>
            <p:spPr>
              <a:xfrm>
                <a:off x="3520" y="1698"/>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464" name="Google Shape;1464;p44"/>
              <p:cNvGrpSpPr/>
              <p:nvPr/>
            </p:nvGrpSpPr>
            <p:grpSpPr>
              <a:xfrm>
                <a:off x="3547" y="1696"/>
                <a:ext cx="284" cy="289"/>
                <a:chOff x="3547" y="1696"/>
                <a:chExt cx="284" cy="289"/>
              </a:xfrm>
            </p:grpSpPr>
            <p:sp>
              <p:nvSpPr>
                <p:cNvPr id="1465" name="Google Shape;1465;p44"/>
                <p:cNvSpPr/>
                <p:nvPr/>
              </p:nvSpPr>
              <p:spPr>
                <a:xfrm>
                  <a:off x="3547" y="1696"/>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66" name="Google Shape;1466;p44"/>
                <p:cNvSpPr/>
                <p:nvPr/>
              </p:nvSpPr>
              <p:spPr>
                <a:xfrm>
                  <a:off x="3688" y="1696"/>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467" name="Google Shape;1467;p44"/>
              <p:cNvCxnSpPr/>
              <p:nvPr/>
            </p:nvCxnSpPr>
            <p:spPr>
              <a:xfrm>
                <a:off x="3400" y="1840"/>
                <a:ext cx="139" cy="0"/>
              </a:xfrm>
              <a:prstGeom prst="straightConnector1">
                <a:avLst/>
              </a:prstGeom>
              <a:noFill/>
              <a:ln w="25400" cap="flat" cmpd="sng">
                <a:solidFill>
                  <a:schemeClr val="dk1"/>
                </a:solidFill>
                <a:prstDash val="solid"/>
                <a:round/>
                <a:headEnd type="none" w="sm" len="sm"/>
                <a:tailEnd type="none" w="sm" len="sm"/>
              </a:ln>
            </p:spPr>
          </p:cxnSp>
          <p:cxnSp>
            <p:nvCxnSpPr>
              <p:cNvPr id="1468" name="Google Shape;1468;p44"/>
              <p:cNvCxnSpPr/>
              <p:nvPr/>
            </p:nvCxnSpPr>
            <p:spPr>
              <a:xfrm>
                <a:off x="2916" y="1840"/>
                <a:ext cx="155" cy="0"/>
              </a:xfrm>
              <a:prstGeom prst="straightConnector1">
                <a:avLst/>
              </a:prstGeom>
              <a:noFill/>
              <a:ln w="25400" cap="flat" cmpd="sng">
                <a:solidFill>
                  <a:schemeClr val="dk1"/>
                </a:solidFill>
                <a:prstDash val="solid"/>
                <a:round/>
                <a:headEnd type="none" w="sm" len="sm"/>
                <a:tailEnd type="none" w="sm" len="sm"/>
              </a:ln>
            </p:spPr>
          </p:cxnSp>
          <p:sp>
            <p:nvSpPr>
              <p:cNvPr id="1469" name="Google Shape;1469;p44"/>
              <p:cNvSpPr/>
              <p:nvPr/>
            </p:nvSpPr>
            <p:spPr>
              <a:xfrm>
                <a:off x="3037" y="1840"/>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470" name="Google Shape;1470;p44"/>
              <p:cNvCxnSpPr/>
              <p:nvPr/>
            </p:nvCxnSpPr>
            <p:spPr>
              <a:xfrm>
                <a:off x="2531" y="1936"/>
                <a:ext cx="157" cy="0"/>
              </a:xfrm>
              <a:prstGeom prst="straightConnector1">
                <a:avLst/>
              </a:prstGeom>
              <a:noFill/>
              <a:ln w="25400" cap="flat" cmpd="sng">
                <a:solidFill>
                  <a:schemeClr val="dk1"/>
                </a:solidFill>
                <a:prstDash val="solid"/>
                <a:round/>
                <a:headEnd type="none" w="sm" len="sm"/>
                <a:tailEnd type="none" w="sm" len="sm"/>
              </a:ln>
            </p:spPr>
          </p:cxnSp>
          <p:sp>
            <p:nvSpPr>
              <p:cNvPr id="1471" name="Google Shape;1471;p44"/>
              <p:cNvSpPr/>
              <p:nvPr/>
            </p:nvSpPr>
            <p:spPr>
              <a:xfrm>
                <a:off x="2624" y="1835"/>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nvGrpSpPr>
            <p:cNvPr id="1472" name="Google Shape;1472;p44"/>
            <p:cNvGrpSpPr/>
            <p:nvPr/>
          </p:nvGrpSpPr>
          <p:grpSpPr>
            <a:xfrm>
              <a:off x="2178" y="2048"/>
              <a:ext cx="2096" cy="513"/>
              <a:chOff x="2178" y="2048"/>
              <a:chExt cx="2096" cy="513"/>
            </a:xfrm>
          </p:grpSpPr>
          <p:grpSp>
            <p:nvGrpSpPr>
              <p:cNvPr id="1473" name="Google Shape;1473;p44"/>
              <p:cNvGrpSpPr/>
              <p:nvPr/>
            </p:nvGrpSpPr>
            <p:grpSpPr>
              <a:xfrm>
                <a:off x="3111" y="2048"/>
                <a:ext cx="225" cy="481"/>
                <a:chOff x="3111" y="2048"/>
                <a:chExt cx="225" cy="481"/>
              </a:xfrm>
            </p:grpSpPr>
            <p:sp>
              <p:nvSpPr>
                <p:cNvPr id="1474" name="Google Shape;1474;p44"/>
                <p:cNvSpPr/>
                <p:nvPr/>
              </p:nvSpPr>
              <p:spPr>
                <a:xfrm>
                  <a:off x="3123" y="2048"/>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75" name="Google Shape;1475;p44"/>
                <p:cNvSpPr/>
                <p:nvPr/>
              </p:nvSpPr>
              <p:spPr>
                <a:xfrm rot="5400000">
                  <a:off x="3024" y="2170"/>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grpSp>
            <p:nvGrpSpPr>
              <p:cNvPr id="1476" name="Google Shape;1476;p44"/>
              <p:cNvGrpSpPr/>
              <p:nvPr/>
            </p:nvGrpSpPr>
            <p:grpSpPr>
              <a:xfrm>
                <a:off x="2178" y="2144"/>
                <a:ext cx="359" cy="289"/>
                <a:chOff x="2178" y="2144"/>
                <a:chExt cx="359" cy="289"/>
              </a:xfrm>
            </p:grpSpPr>
            <p:sp>
              <p:nvSpPr>
                <p:cNvPr id="1477" name="Google Shape;1477;p44"/>
                <p:cNvSpPr/>
                <p:nvPr/>
              </p:nvSpPr>
              <p:spPr>
                <a:xfrm>
                  <a:off x="2178" y="2146"/>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grpSp>
              <p:nvGrpSpPr>
                <p:cNvPr id="1478" name="Google Shape;1478;p44"/>
                <p:cNvGrpSpPr/>
                <p:nvPr/>
              </p:nvGrpSpPr>
              <p:grpSpPr>
                <a:xfrm>
                  <a:off x="2197" y="2144"/>
                  <a:ext cx="340" cy="289"/>
                  <a:chOff x="2197" y="2144"/>
                  <a:chExt cx="340" cy="289"/>
                </a:xfrm>
              </p:grpSpPr>
              <p:sp>
                <p:nvSpPr>
                  <p:cNvPr id="1479" name="Google Shape;1479;p44"/>
                  <p:cNvSpPr/>
                  <p:nvPr/>
                </p:nvSpPr>
                <p:spPr>
                  <a:xfrm>
                    <a:off x="2197" y="2144"/>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80" name="Google Shape;1480;p44"/>
                  <p:cNvSpPr/>
                  <p:nvPr/>
                </p:nvSpPr>
                <p:spPr>
                  <a:xfrm>
                    <a:off x="2366" y="2144"/>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sp>
            <p:nvSpPr>
              <p:cNvPr id="1481" name="Google Shape;1481;p44"/>
              <p:cNvSpPr/>
              <p:nvPr/>
            </p:nvSpPr>
            <p:spPr>
              <a:xfrm>
                <a:off x="2638" y="2151"/>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482" name="Google Shape;1482;p44"/>
              <p:cNvGrpSpPr/>
              <p:nvPr/>
            </p:nvGrpSpPr>
            <p:grpSpPr>
              <a:xfrm>
                <a:off x="2657" y="2144"/>
                <a:ext cx="296" cy="289"/>
                <a:chOff x="2657" y="2144"/>
                <a:chExt cx="296" cy="289"/>
              </a:xfrm>
            </p:grpSpPr>
            <p:sp>
              <p:nvSpPr>
                <p:cNvPr id="1483" name="Google Shape;1483;p44"/>
                <p:cNvSpPr/>
                <p:nvPr/>
              </p:nvSpPr>
              <p:spPr>
                <a:xfrm>
                  <a:off x="2657" y="2144"/>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84" name="Google Shape;1484;p44"/>
                <p:cNvSpPr/>
                <p:nvPr/>
              </p:nvSpPr>
              <p:spPr>
                <a:xfrm>
                  <a:off x="2805" y="2144"/>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485" name="Google Shape;1485;p44"/>
              <p:cNvCxnSpPr/>
              <p:nvPr/>
            </p:nvCxnSpPr>
            <p:spPr>
              <a:xfrm>
                <a:off x="2542" y="2288"/>
                <a:ext cx="96" cy="0"/>
              </a:xfrm>
              <a:prstGeom prst="straightConnector1">
                <a:avLst/>
              </a:prstGeom>
              <a:noFill/>
              <a:ln w="25400" cap="flat" cmpd="sng">
                <a:solidFill>
                  <a:schemeClr val="dk1"/>
                </a:solidFill>
                <a:prstDash val="solid"/>
                <a:round/>
                <a:headEnd type="none" w="sm" len="sm"/>
                <a:tailEnd type="none" w="sm" len="sm"/>
              </a:ln>
            </p:spPr>
          </p:cxnSp>
          <p:sp>
            <p:nvSpPr>
              <p:cNvPr id="1486" name="Google Shape;1486;p44"/>
              <p:cNvSpPr/>
              <p:nvPr/>
            </p:nvSpPr>
            <p:spPr>
              <a:xfrm>
                <a:off x="2604" y="2192"/>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487" name="Google Shape;1487;p44"/>
              <p:cNvCxnSpPr/>
              <p:nvPr/>
            </p:nvCxnSpPr>
            <p:spPr>
              <a:xfrm>
                <a:off x="2958" y="2192"/>
                <a:ext cx="157" cy="0"/>
              </a:xfrm>
              <a:prstGeom prst="straightConnector1">
                <a:avLst/>
              </a:prstGeom>
              <a:noFill/>
              <a:ln w="25400" cap="flat" cmpd="sng">
                <a:solidFill>
                  <a:schemeClr val="dk1"/>
                </a:solidFill>
                <a:prstDash val="solid"/>
                <a:round/>
                <a:headEnd type="none" w="sm" len="sm"/>
                <a:tailEnd type="none" w="sm" len="sm"/>
              </a:ln>
            </p:spPr>
          </p:cxnSp>
          <p:sp>
            <p:nvSpPr>
              <p:cNvPr id="1488" name="Google Shape;1488;p44"/>
              <p:cNvSpPr/>
              <p:nvPr/>
            </p:nvSpPr>
            <p:spPr>
              <a:xfrm>
                <a:off x="3455" y="2146"/>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grpSp>
            <p:nvGrpSpPr>
              <p:cNvPr id="1489" name="Google Shape;1489;p44"/>
              <p:cNvGrpSpPr/>
              <p:nvPr/>
            </p:nvGrpSpPr>
            <p:grpSpPr>
              <a:xfrm>
                <a:off x="3506" y="2144"/>
                <a:ext cx="325" cy="289"/>
                <a:chOff x="3506" y="2144"/>
                <a:chExt cx="325" cy="289"/>
              </a:xfrm>
            </p:grpSpPr>
            <p:sp>
              <p:nvSpPr>
                <p:cNvPr id="1490" name="Google Shape;1490;p44"/>
                <p:cNvSpPr/>
                <p:nvPr/>
              </p:nvSpPr>
              <p:spPr>
                <a:xfrm>
                  <a:off x="3506" y="2144"/>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91" name="Google Shape;1491;p44"/>
                <p:cNvSpPr/>
                <p:nvPr/>
              </p:nvSpPr>
              <p:spPr>
                <a:xfrm>
                  <a:off x="3667" y="2144"/>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492" name="Google Shape;1492;p44"/>
              <p:cNvSpPr/>
              <p:nvPr/>
            </p:nvSpPr>
            <p:spPr>
              <a:xfrm>
                <a:off x="3947" y="2146"/>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493" name="Google Shape;1493;p44"/>
              <p:cNvGrpSpPr/>
              <p:nvPr/>
            </p:nvGrpSpPr>
            <p:grpSpPr>
              <a:xfrm>
                <a:off x="3974" y="2144"/>
                <a:ext cx="284" cy="289"/>
                <a:chOff x="3974" y="2144"/>
                <a:chExt cx="284" cy="289"/>
              </a:xfrm>
            </p:grpSpPr>
            <p:sp>
              <p:nvSpPr>
                <p:cNvPr id="1494" name="Google Shape;1494;p44"/>
                <p:cNvSpPr/>
                <p:nvPr/>
              </p:nvSpPr>
              <p:spPr>
                <a:xfrm>
                  <a:off x="3974" y="2144"/>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495" name="Google Shape;1495;p44"/>
                <p:cNvSpPr/>
                <p:nvPr/>
              </p:nvSpPr>
              <p:spPr>
                <a:xfrm>
                  <a:off x="4115" y="2144"/>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496" name="Google Shape;1496;p44"/>
              <p:cNvCxnSpPr/>
              <p:nvPr/>
            </p:nvCxnSpPr>
            <p:spPr>
              <a:xfrm>
                <a:off x="3827" y="2288"/>
                <a:ext cx="139" cy="0"/>
              </a:xfrm>
              <a:prstGeom prst="straightConnector1">
                <a:avLst/>
              </a:prstGeom>
              <a:noFill/>
              <a:ln w="25400" cap="flat" cmpd="sng">
                <a:solidFill>
                  <a:schemeClr val="dk1"/>
                </a:solidFill>
                <a:prstDash val="solid"/>
                <a:round/>
                <a:headEnd type="none" w="sm" len="sm"/>
                <a:tailEnd type="none" w="sm" len="sm"/>
              </a:ln>
            </p:spPr>
          </p:cxnSp>
          <p:cxnSp>
            <p:nvCxnSpPr>
              <p:cNvPr id="1497" name="Google Shape;1497;p44"/>
              <p:cNvCxnSpPr/>
              <p:nvPr/>
            </p:nvCxnSpPr>
            <p:spPr>
              <a:xfrm>
                <a:off x="3343" y="2288"/>
                <a:ext cx="155" cy="0"/>
              </a:xfrm>
              <a:prstGeom prst="straightConnector1">
                <a:avLst/>
              </a:prstGeom>
              <a:noFill/>
              <a:ln w="25400" cap="flat" cmpd="sng">
                <a:solidFill>
                  <a:schemeClr val="dk1"/>
                </a:solidFill>
                <a:prstDash val="solid"/>
                <a:round/>
                <a:headEnd type="none" w="sm" len="sm"/>
                <a:tailEnd type="none" w="sm" len="sm"/>
              </a:ln>
            </p:spPr>
          </p:cxnSp>
          <p:sp>
            <p:nvSpPr>
              <p:cNvPr id="1498" name="Google Shape;1498;p44"/>
              <p:cNvSpPr/>
              <p:nvPr/>
            </p:nvSpPr>
            <p:spPr>
              <a:xfrm>
                <a:off x="3464" y="2288"/>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499" name="Google Shape;1499;p44"/>
              <p:cNvCxnSpPr/>
              <p:nvPr/>
            </p:nvCxnSpPr>
            <p:spPr>
              <a:xfrm>
                <a:off x="2958" y="2384"/>
                <a:ext cx="157" cy="0"/>
              </a:xfrm>
              <a:prstGeom prst="straightConnector1">
                <a:avLst/>
              </a:prstGeom>
              <a:noFill/>
              <a:ln w="25400" cap="flat" cmpd="sng">
                <a:solidFill>
                  <a:schemeClr val="dk1"/>
                </a:solidFill>
                <a:prstDash val="solid"/>
                <a:round/>
                <a:headEnd type="none" w="sm" len="sm"/>
                <a:tailEnd type="none" w="sm" len="sm"/>
              </a:ln>
            </p:spPr>
          </p:cxnSp>
          <p:sp>
            <p:nvSpPr>
              <p:cNvPr id="1500" name="Google Shape;1500;p44"/>
              <p:cNvSpPr/>
              <p:nvPr/>
            </p:nvSpPr>
            <p:spPr>
              <a:xfrm>
                <a:off x="3051" y="2283"/>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nvGrpSpPr>
            <p:cNvPr id="1501" name="Google Shape;1501;p44"/>
            <p:cNvGrpSpPr/>
            <p:nvPr/>
          </p:nvGrpSpPr>
          <p:grpSpPr>
            <a:xfrm>
              <a:off x="3538" y="2496"/>
              <a:ext cx="225" cy="481"/>
              <a:chOff x="3538" y="2496"/>
              <a:chExt cx="225" cy="481"/>
            </a:xfrm>
          </p:grpSpPr>
          <p:sp>
            <p:nvSpPr>
              <p:cNvPr id="1502" name="Google Shape;1502;p44"/>
              <p:cNvSpPr/>
              <p:nvPr/>
            </p:nvSpPr>
            <p:spPr>
              <a:xfrm>
                <a:off x="3550" y="2496"/>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503" name="Google Shape;1503;p44"/>
              <p:cNvSpPr/>
              <p:nvPr/>
            </p:nvSpPr>
            <p:spPr>
              <a:xfrm rot="5400000">
                <a:off x="3451" y="2618"/>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sp>
          <p:nvSpPr>
            <p:cNvPr id="1504" name="Google Shape;1504;p44"/>
            <p:cNvSpPr/>
            <p:nvPr/>
          </p:nvSpPr>
          <p:spPr>
            <a:xfrm>
              <a:off x="3065" y="2599"/>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505" name="Google Shape;1505;p44"/>
            <p:cNvGrpSpPr/>
            <p:nvPr/>
          </p:nvGrpSpPr>
          <p:grpSpPr>
            <a:xfrm>
              <a:off x="3084" y="2592"/>
              <a:ext cx="296" cy="289"/>
              <a:chOff x="3084" y="2592"/>
              <a:chExt cx="296" cy="289"/>
            </a:xfrm>
          </p:grpSpPr>
          <p:sp>
            <p:nvSpPr>
              <p:cNvPr id="1506" name="Google Shape;1506;p44"/>
              <p:cNvSpPr/>
              <p:nvPr/>
            </p:nvSpPr>
            <p:spPr>
              <a:xfrm>
                <a:off x="3084" y="2592"/>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507" name="Google Shape;1507;p44"/>
              <p:cNvSpPr/>
              <p:nvPr/>
            </p:nvSpPr>
            <p:spPr>
              <a:xfrm>
                <a:off x="3232" y="2592"/>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508" name="Google Shape;1508;p44"/>
            <p:cNvCxnSpPr/>
            <p:nvPr/>
          </p:nvCxnSpPr>
          <p:spPr>
            <a:xfrm>
              <a:off x="2969" y="2736"/>
              <a:ext cx="96" cy="0"/>
            </a:xfrm>
            <a:prstGeom prst="straightConnector1">
              <a:avLst/>
            </a:prstGeom>
            <a:noFill/>
            <a:ln w="25400" cap="flat" cmpd="sng">
              <a:solidFill>
                <a:schemeClr val="dk1"/>
              </a:solidFill>
              <a:prstDash val="solid"/>
              <a:round/>
              <a:headEnd type="none" w="sm" len="sm"/>
              <a:tailEnd type="none" w="sm" len="sm"/>
            </a:ln>
          </p:spPr>
        </p:cxnSp>
        <p:sp>
          <p:nvSpPr>
            <p:cNvPr id="1509" name="Google Shape;1509;p44"/>
            <p:cNvSpPr/>
            <p:nvPr/>
          </p:nvSpPr>
          <p:spPr>
            <a:xfrm>
              <a:off x="3031" y="2640"/>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510" name="Google Shape;1510;p44"/>
            <p:cNvCxnSpPr/>
            <p:nvPr/>
          </p:nvCxnSpPr>
          <p:spPr>
            <a:xfrm>
              <a:off x="3385" y="2640"/>
              <a:ext cx="157" cy="0"/>
            </a:xfrm>
            <a:prstGeom prst="straightConnector1">
              <a:avLst/>
            </a:prstGeom>
            <a:noFill/>
            <a:ln w="25400" cap="flat" cmpd="sng">
              <a:solidFill>
                <a:schemeClr val="dk1"/>
              </a:solidFill>
              <a:prstDash val="solid"/>
              <a:round/>
              <a:headEnd type="none" w="sm" len="sm"/>
              <a:tailEnd type="none" w="sm" len="sm"/>
            </a:ln>
          </p:spPr>
        </p:cxnSp>
        <p:sp>
          <p:nvSpPr>
            <p:cNvPr id="1511" name="Google Shape;1511;p44"/>
            <p:cNvSpPr/>
            <p:nvPr/>
          </p:nvSpPr>
          <p:spPr>
            <a:xfrm>
              <a:off x="3882" y="2594"/>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grpSp>
          <p:nvGrpSpPr>
            <p:cNvPr id="1512" name="Google Shape;1512;p44"/>
            <p:cNvGrpSpPr/>
            <p:nvPr/>
          </p:nvGrpSpPr>
          <p:grpSpPr>
            <a:xfrm>
              <a:off x="3933" y="2592"/>
              <a:ext cx="325" cy="289"/>
              <a:chOff x="3933" y="2592"/>
              <a:chExt cx="325" cy="289"/>
            </a:xfrm>
          </p:grpSpPr>
          <p:sp>
            <p:nvSpPr>
              <p:cNvPr id="1513" name="Google Shape;1513;p44"/>
              <p:cNvSpPr/>
              <p:nvPr/>
            </p:nvSpPr>
            <p:spPr>
              <a:xfrm>
                <a:off x="3933" y="2592"/>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514" name="Google Shape;1514;p44"/>
              <p:cNvSpPr/>
              <p:nvPr/>
            </p:nvSpPr>
            <p:spPr>
              <a:xfrm>
                <a:off x="4094" y="2592"/>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515" name="Google Shape;1515;p44"/>
            <p:cNvSpPr/>
            <p:nvPr/>
          </p:nvSpPr>
          <p:spPr>
            <a:xfrm>
              <a:off x="4374" y="2594"/>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516" name="Google Shape;1516;p44"/>
            <p:cNvGrpSpPr/>
            <p:nvPr/>
          </p:nvGrpSpPr>
          <p:grpSpPr>
            <a:xfrm>
              <a:off x="4401" y="2592"/>
              <a:ext cx="284" cy="289"/>
              <a:chOff x="4401" y="2592"/>
              <a:chExt cx="284" cy="289"/>
            </a:xfrm>
          </p:grpSpPr>
          <p:sp>
            <p:nvSpPr>
              <p:cNvPr id="1517" name="Google Shape;1517;p44"/>
              <p:cNvSpPr/>
              <p:nvPr/>
            </p:nvSpPr>
            <p:spPr>
              <a:xfrm>
                <a:off x="4401" y="2592"/>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518" name="Google Shape;1518;p44"/>
              <p:cNvSpPr/>
              <p:nvPr/>
            </p:nvSpPr>
            <p:spPr>
              <a:xfrm>
                <a:off x="4542" y="2592"/>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519" name="Google Shape;1519;p44"/>
            <p:cNvCxnSpPr/>
            <p:nvPr/>
          </p:nvCxnSpPr>
          <p:spPr>
            <a:xfrm>
              <a:off x="4254" y="2736"/>
              <a:ext cx="139" cy="0"/>
            </a:xfrm>
            <a:prstGeom prst="straightConnector1">
              <a:avLst/>
            </a:prstGeom>
            <a:noFill/>
            <a:ln w="25400" cap="flat" cmpd="sng">
              <a:solidFill>
                <a:schemeClr val="dk1"/>
              </a:solidFill>
              <a:prstDash val="solid"/>
              <a:round/>
              <a:headEnd type="none" w="sm" len="sm"/>
              <a:tailEnd type="none" w="sm" len="sm"/>
            </a:ln>
          </p:spPr>
        </p:cxnSp>
        <p:cxnSp>
          <p:nvCxnSpPr>
            <p:cNvPr id="1520" name="Google Shape;1520;p44"/>
            <p:cNvCxnSpPr/>
            <p:nvPr/>
          </p:nvCxnSpPr>
          <p:spPr>
            <a:xfrm>
              <a:off x="3770" y="2736"/>
              <a:ext cx="155" cy="0"/>
            </a:xfrm>
            <a:prstGeom prst="straightConnector1">
              <a:avLst/>
            </a:prstGeom>
            <a:noFill/>
            <a:ln w="25400" cap="flat" cmpd="sng">
              <a:solidFill>
                <a:schemeClr val="dk1"/>
              </a:solidFill>
              <a:prstDash val="solid"/>
              <a:round/>
              <a:headEnd type="none" w="sm" len="sm"/>
              <a:tailEnd type="none" w="sm" len="sm"/>
            </a:ln>
          </p:spPr>
        </p:cxnSp>
        <p:sp>
          <p:nvSpPr>
            <p:cNvPr id="1521" name="Google Shape;1521;p44"/>
            <p:cNvSpPr/>
            <p:nvPr/>
          </p:nvSpPr>
          <p:spPr>
            <a:xfrm>
              <a:off x="3891" y="2736"/>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522" name="Google Shape;1522;p44"/>
            <p:cNvCxnSpPr/>
            <p:nvPr/>
          </p:nvCxnSpPr>
          <p:spPr>
            <a:xfrm>
              <a:off x="3385" y="2832"/>
              <a:ext cx="157" cy="0"/>
            </a:xfrm>
            <a:prstGeom prst="straightConnector1">
              <a:avLst/>
            </a:prstGeom>
            <a:noFill/>
            <a:ln w="25400" cap="flat" cmpd="sng">
              <a:solidFill>
                <a:schemeClr val="dk1"/>
              </a:solidFill>
              <a:prstDash val="solid"/>
              <a:round/>
              <a:headEnd type="none" w="sm" len="sm"/>
              <a:tailEnd type="none" w="sm" len="sm"/>
            </a:ln>
          </p:spPr>
        </p:cxnSp>
        <p:sp>
          <p:nvSpPr>
            <p:cNvPr id="1523" name="Google Shape;1523;p44"/>
            <p:cNvSpPr/>
            <p:nvPr/>
          </p:nvSpPr>
          <p:spPr>
            <a:xfrm>
              <a:off x="3478" y="2731"/>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nvGrpSpPr>
            <p:cNvPr id="1524" name="Google Shape;1524;p44"/>
            <p:cNvGrpSpPr/>
            <p:nvPr/>
          </p:nvGrpSpPr>
          <p:grpSpPr>
            <a:xfrm>
              <a:off x="3032" y="2944"/>
              <a:ext cx="2096" cy="513"/>
              <a:chOff x="3032" y="2944"/>
              <a:chExt cx="2096" cy="513"/>
            </a:xfrm>
          </p:grpSpPr>
          <p:grpSp>
            <p:nvGrpSpPr>
              <p:cNvPr id="1525" name="Google Shape;1525;p44"/>
              <p:cNvGrpSpPr/>
              <p:nvPr/>
            </p:nvGrpSpPr>
            <p:grpSpPr>
              <a:xfrm>
                <a:off x="3965" y="2944"/>
                <a:ext cx="225" cy="481"/>
                <a:chOff x="3965" y="2944"/>
                <a:chExt cx="225" cy="481"/>
              </a:xfrm>
            </p:grpSpPr>
            <p:sp>
              <p:nvSpPr>
                <p:cNvPr id="1526" name="Google Shape;1526;p44"/>
                <p:cNvSpPr/>
                <p:nvPr/>
              </p:nvSpPr>
              <p:spPr>
                <a:xfrm>
                  <a:off x="3977" y="2944"/>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527" name="Google Shape;1527;p44"/>
                <p:cNvSpPr/>
                <p:nvPr/>
              </p:nvSpPr>
              <p:spPr>
                <a:xfrm rot="5400000">
                  <a:off x="3878" y="3066"/>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grpSp>
          <p:grpSp>
            <p:nvGrpSpPr>
              <p:cNvPr id="1528" name="Google Shape;1528;p44"/>
              <p:cNvGrpSpPr/>
              <p:nvPr/>
            </p:nvGrpSpPr>
            <p:grpSpPr>
              <a:xfrm>
                <a:off x="3032" y="3040"/>
                <a:ext cx="359" cy="289"/>
                <a:chOff x="3032" y="3040"/>
                <a:chExt cx="359" cy="289"/>
              </a:xfrm>
            </p:grpSpPr>
            <p:sp>
              <p:nvSpPr>
                <p:cNvPr id="1529" name="Google Shape;1529;p44"/>
                <p:cNvSpPr/>
                <p:nvPr/>
              </p:nvSpPr>
              <p:spPr>
                <a:xfrm>
                  <a:off x="3032" y="3042"/>
                  <a:ext cx="29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I$</a:t>
                  </a:r>
                  <a:endParaRPr sz="1600"/>
                </a:p>
              </p:txBody>
            </p:sp>
            <p:grpSp>
              <p:nvGrpSpPr>
                <p:cNvPr id="1530" name="Google Shape;1530;p44"/>
                <p:cNvGrpSpPr/>
                <p:nvPr/>
              </p:nvGrpSpPr>
              <p:grpSpPr>
                <a:xfrm>
                  <a:off x="3051" y="3040"/>
                  <a:ext cx="340" cy="289"/>
                  <a:chOff x="3051" y="3040"/>
                  <a:chExt cx="340" cy="289"/>
                </a:xfrm>
              </p:grpSpPr>
              <p:sp>
                <p:nvSpPr>
                  <p:cNvPr id="1531" name="Google Shape;1531;p44"/>
                  <p:cNvSpPr/>
                  <p:nvPr/>
                </p:nvSpPr>
                <p:spPr>
                  <a:xfrm>
                    <a:off x="3051" y="3040"/>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532" name="Google Shape;1532;p44"/>
                  <p:cNvSpPr/>
                  <p:nvPr/>
                </p:nvSpPr>
                <p:spPr>
                  <a:xfrm>
                    <a:off x="3220" y="3040"/>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sp>
            <p:nvSpPr>
              <p:cNvPr id="1533" name="Google Shape;1533;p44"/>
              <p:cNvSpPr/>
              <p:nvPr/>
            </p:nvSpPr>
            <p:spPr>
              <a:xfrm>
                <a:off x="3492" y="3047"/>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534" name="Google Shape;1534;p44"/>
              <p:cNvGrpSpPr/>
              <p:nvPr/>
            </p:nvGrpSpPr>
            <p:grpSpPr>
              <a:xfrm>
                <a:off x="3511" y="3040"/>
                <a:ext cx="296" cy="289"/>
                <a:chOff x="3511" y="3040"/>
                <a:chExt cx="296" cy="289"/>
              </a:xfrm>
            </p:grpSpPr>
            <p:sp>
              <p:nvSpPr>
                <p:cNvPr id="1535" name="Google Shape;1535;p44"/>
                <p:cNvSpPr/>
                <p:nvPr/>
              </p:nvSpPr>
              <p:spPr>
                <a:xfrm>
                  <a:off x="3511" y="3040"/>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536" name="Google Shape;1536;p44"/>
                <p:cNvSpPr/>
                <p:nvPr/>
              </p:nvSpPr>
              <p:spPr>
                <a:xfrm>
                  <a:off x="3659" y="3040"/>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537" name="Google Shape;1537;p44"/>
              <p:cNvCxnSpPr/>
              <p:nvPr/>
            </p:nvCxnSpPr>
            <p:spPr>
              <a:xfrm>
                <a:off x="3396" y="3184"/>
                <a:ext cx="96" cy="0"/>
              </a:xfrm>
              <a:prstGeom prst="straightConnector1">
                <a:avLst/>
              </a:prstGeom>
              <a:noFill/>
              <a:ln w="25400" cap="flat" cmpd="sng">
                <a:solidFill>
                  <a:schemeClr val="dk1"/>
                </a:solidFill>
                <a:prstDash val="solid"/>
                <a:round/>
                <a:headEnd type="none" w="sm" len="sm"/>
                <a:tailEnd type="none" w="sm" len="sm"/>
              </a:ln>
            </p:spPr>
          </p:cxnSp>
          <p:sp>
            <p:nvSpPr>
              <p:cNvPr id="1538" name="Google Shape;1538;p44"/>
              <p:cNvSpPr/>
              <p:nvPr/>
            </p:nvSpPr>
            <p:spPr>
              <a:xfrm>
                <a:off x="3458" y="3088"/>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539" name="Google Shape;1539;p44"/>
              <p:cNvCxnSpPr/>
              <p:nvPr/>
            </p:nvCxnSpPr>
            <p:spPr>
              <a:xfrm>
                <a:off x="3812" y="3088"/>
                <a:ext cx="157" cy="0"/>
              </a:xfrm>
              <a:prstGeom prst="straightConnector1">
                <a:avLst/>
              </a:prstGeom>
              <a:noFill/>
              <a:ln w="25400" cap="flat" cmpd="sng">
                <a:solidFill>
                  <a:schemeClr val="dk1"/>
                </a:solidFill>
                <a:prstDash val="solid"/>
                <a:round/>
                <a:headEnd type="none" w="sm" len="sm"/>
                <a:tailEnd type="none" w="sm" len="sm"/>
              </a:ln>
            </p:spPr>
          </p:cxnSp>
          <p:sp>
            <p:nvSpPr>
              <p:cNvPr id="1540" name="Google Shape;1540;p44"/>
              <p:cNvSpPr/>
              <p:nvPr/>
            </p:nvSpPr>
            <p:spPr>
              <a:xfrm>
                <a:off x="4309" y="3042"/>
                <a:ext cx="33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grpSp>
            <p:nvGrpSpPr>
              <p:cNvPr id="1541" name="Google Shape;1541;p44"/>
              <p:cNvGrpSpPr/>
              <p:nvPr/>
            </p:nvGrpSpPr>
            <p:grpSpPr>
              <a:xfrm>
                <a:off x="4360" y="3040"/>
                <a:ext cx="325" cy="289"/>
                <a:chOff x="4360" y="3040"/>
                <a:chExt cx="325" cy="289"/>
              </a:xfrm>
            </p:grpSpPr>
            <p:sp>
              <p:nvSpPr>
                <p:cNvPr id="1542" name="Google Shape;1542;p44"/>
                <p:cNvSpPr/>
                <p:nvPr/>
              </p:nvSpPr>
              <p:spPr>
                <a:xfrm>
                  <a:off x="4360" y="3040"/>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543" name="Google Shape;1543;p44"/>
                <p:cNvSpPr/>
                <p:nvPr/>
              </p:nvSpPr>
              <p:spPr>
                <a:xfrm>
                  <a:off x="4521" y="3040"/>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544" name="Google Shape;1544;p44"/>
              <p:cNvSpPr/>
              <p:nvPr/>
            </p:nvSpPr>
            <p:spPr>
              <a:xfrm>
                <a:off x="4801" y="3042"/>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grpSp>
            <p:nvGrpSpPr>
              <p:cNvPr id="1545" name="Google Shape;1545;p44"/>
              <p:cNvGrpSpPr/>
              <p:nvPr/>
            </p:nvGrpSpPr>
            <p:grpSpPr>
              <a:xfrm>
                <a:off x="4828" y="3040"/>
                <a:ext cx="284" cy="289"/>
                <a:chOff x="4828" y="3040"/>
                <a:chExt cx="284" cy="289"/>
              </a:xfrm>
            </p:grpSpPr>
            <p:sp>
              <p:nvSpPr>
                <p:cNvPr id="1546" name="Google Shape;1546;p44"/>
                <p:cNvSpPr/>
                <p:nvPr/>
              </p:nvSpPr>
              <p:spPr>
                <a:xfrm>
                  <a:off x="4828" y="3040"/>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547" name="Google Shape;1547;p44"/>
                <p:cNvSpPr/>
                <p:nvPr/>
              </p:nvSpPr>
              <p:spPr>
                <a:xfrm>
                  <a:off x="4969" y="3040"/>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cxnSp>
            <p:nvCxnSpPr>
              <p:cNvPr id="1548" name="Google Shape;1548;p44"/>
              <p:cNvCxnSpPr/>
              <p:nvPr/>
            </p:nvCxnSpPr>
            <p:spPr>
              <a:xfrm>
                <a:off x="4681" y="3184"/>
                <a:ext cx="139" cy="0"/>
              </a:xfrm>
              <a:prstGeom prst="straightConnector1">
                <a:avLst/>
              </a:prstGeom>
              <a:noFill/>
              <a:ln w="25400" cap="flat" cmpd="sng">
                <a:solidFill>
                  <a:schemeClr val="dk1"/>
                </a:solidFill>
                <a:prstDash val="solid"/>
                <a:round/>
                <a:headEnd type="none" w="sm" len="sm"/>
                <a:tailEnd type="none" w="sm" len="sm"/>
              </a:ln>
            </p:spPr>
          </p:cxnSp>
          <p:cxnSp>
            <p:nvCxnSpPr>
              <p:cNvPr id="1549" name="Google Shape;1549;p44"/>
              <p:cNvCxnSpPr/>
              <p:nvPr/>
            </p:nvCxnSpPr>
            <p:spPr>
              <a:xfrm>
                <a:off x="4197" y="3184"/>
                <a:ext cx="155" cy="0"/>
              </a:xfrm>
              <a:prstGeom prst="straightConnector1">
                <a:avLst/>
              </a:prstGeom>
              <a:noFill/>
              <a:ln w="25400" cap="flat" cmpd="sng">
                <a:solidFill>
                  <a:schemeClr val="dk1"/>
                </a:solidFill>
                <a:prstDash val="solid"/>
                <a:round/>
                <a:headEnd type="none" w="sm" len="sm"/>
                <a:tailEnd type="none" w="sm" len="sm"/>
              </a:ln>
            </p:spPr>
          </p:cxnSp>
          <p:sp>
            <p:nvSpPr>
              <p:cNvPr id="1550" name="Google Shape;1550;p44"/>
              <p:cNvSpPr/>
              <p:nvPr/>
            </p:nvSpPr>
            <p:spPr>
              <a:xfrm>
                <a:off x="4318" y="3184"/>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551" name="Google Shape;1551;p44"/>
              <p:cNvCxnSpPr/>
              <p:nvPr/>
            </p:nvCxnSpPr>
            <p:spPr>
              <a:xfrm>
                <a:off x="3812" y="3280"/>
                <a:ext cx="157" cy="0"/>
              </a:xfrm>
              <a:prstGeom prst="straightConnector1">
                <a:avLst/>
              </a:prstGeom>
              <a:noFill/>
              <a:ln w="25400" cap="flat" cmpd="sng">
                <a:solidFill>
                  <a:schemeClr val="dk1"/>
                </a:solidFill>
                <a:prstDash val="solid"/>
                <a:round/>
                <a:headEnd type="none" w="sm" len="sm"/>
                <a:tailEnd type="none" w="sm" len="sm"/>
              </a:ln>
            </p:spPr>
          </p:cxnSp>
          <p:sp>
            <p:nvSpPr>
              <p:cNvPr id="1552" name="Google Shape;1552;p44"/>
              <p:cNvSpPr/>
              <p:nvPr/>
            </p:nvSpPr>
            <p:spPr>
              <a:xfrm>
                <a:off x="3905" y="3179"/>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553" name="Google Shape;1553;p44"/>
            <p:cNvSpPr/>
            <p:nvPr/>
          </p:nvSpPr>
          <p:spPr>
            <a:xfrm>
              <a:off x="215" y="876"/>
              <a:ext cx="291" cy="2445"/>
            </a:xfrm>
            <a:prstGeom prst="rect">
              <a:avLst/>
            </a:prstGeom>
            <a:noFill/>
            <a:ln>
              <a:noFill/>
            </a:ln>
          </p:spPr>
          <p:txBody>
            <a:bodyPr spcFirstLastPara="1" wrap="square" lIns="90475" tIns="44450" rIns="90475" bIns="44450" anchor="t" anchorCtr="0">
              <a:noAutofit/>
            </a:bodyPr>
            <a:lstStyle/>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I</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n</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s</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t</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r</a:t>
              </a:r>
              <a:endParaRPr sz="2400" b="1">
                <a:solidFill>
                  <a:schemeClr val="dk1"/>
                </a:solidFill>
                <a:latin typeface="Arial"/>
                <a:ea typeface="Arial"/>
                <a:cs typeface="Arial"/>
                <a:sym typeface="Arial"/>
              </a:endParaRPr>
            </a:p>
            <a:p>
              <a:pPr marL="0" marR="0" lvl="0" indent="0" algn="ctr" rtl="0">
                <a:lnSpc>
                  <a:spcPct val="80000"/>
                </a:lnSpc>
                <a:spcBef>
                  <a:spcPts val="0"/>
                </a:spcBef>
                <a:spcAft>
                  <a:spcPts val="0"/>
                </a:spcAft>
                <a:buNone/>
              </a:pPr>
              <a:endParaRPr sz="2400" b="1">
                <a:solidFill>
                  <a:schemeClr val="dk1"/>
                </a:solidFill>
                <a:latin typeface="Arial"/>
                <a:ea typeface="Arial"/>
                <a:cs typeface="Arial"/>
                <a:sym typeface="Arial"/>
              </a:endParaRPr>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O</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r</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d</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e</a:t>
              </a:r>
              <a:endParaRPr sz="1600"/>
            </a:p>
            <a:p>
              <a:pPr marL="0" marR="0" lvl="0" indent="0" algn="ctr" rtl="0">
                <a:lnSpc>
                  <a:spcPct val="80000"/>
                </a:lnSpc>
                <a:spcBef>
                  <a:spcPts val="0"/>
                </a:spcBef>
                <a:spcAft>
                  <a:spcPts val="0"/>
                </a:spcAft>
                <a:buNone/>
              </a:pPr>
              <a:r>
                <a:rPr lang="en-US" sz="2400" b="1">
                  <a:solidFill>
                    <a:schemeClr val="dk1"/>
                  </a:solidFill>
                  <a:latin typeface="Arial"/>
                  <a:ea typeface="Arial"/>
                  <a:cs typeface="Arial"/>
                  <a:sym typeface="Arial"/>
                </a:rPr>
                <a:t>r</a:t>
              </a:r>
              <a:endParaRPr sz="1600"/>
            </a:p>
          </p:txBody>
        </p:sp>
        <p:sp>
          <p:nvSpPr>
            <p:cNvPr id="1554" name="Google Shape;1554;p44"/>
            <p:cNvSpPr/>
            <p:nvPr/>
          </p:nvSpPr>
          <p:spPr>
            <a:xfrm>
              <a:off x="1867" y="551"/>
              <a:ext cx="2168" cy="32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dirty="0">
                  <a:solidFill>
                    <a:schemeClr val="dk1"/>
                  </a:solidFill>
                  <a:latin typeface="Arial"/>
                  <a:ea typeface="Arial"/>
                  <a:cs typeface="Arial"/>
                  <a:sym typeface="Arial"/>
                </a:rPr>
                <a:t>Time (clock cycles)</a:t>
              </a:r>
              <a:endParaRPr sz="1600" dirty="0"/>
            </a:p>
          </p:txBody>
        </p:sp>
      </p:grpSp>
      <p:sp>
        <p:nvSpPr>
          <p:cNvPr id="1555" name="Google Shape;1555;p4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zh-CN" altLang="en-US" dirty="0"/>
              <a:t>内存结构冲突</a:t>
            </a:r>
            <a:endParaRPr dirty="0"/>
          </a:p>
        </p:txBody>
      </p:sp>
      <p:sp>
        <p:nvSpPr>
          <p:cNvPr id="1556" name="Google Shape;1556;p4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17</a:t>
            </a:fld>
            <a:endParaRPr sz="1200">
              <a:solidFill>
                <a:srgbClr val="888888"/>
              </a:solidFill>
              <a:latin typeface="Calibri"/>
              <a:ea typeface="Calibri"/>
              <a:cs typeface="Calibri"/>
              <a:sym typeface="Calibri"/>
            </a:endParaRPr>
          </a:p>
        </p:txBody>
      </p:sp>
      <p:grpSp>
        <p:nvGrpSpPr>
          <p:cNvPr id="1557" name="Google Shape;1557;p44"/>
          <p:cNvGrpSpPr/>
          <p:nvPr/>
        </p:nvGrpSpPr>
        <p:grpSpPr>
          <a:xfrm>
            <a:off x="5364957" y="2188200"/>
            <a:ext cx="3779143" cy="2665261"/>
            <a:chOff x="5364957" y="2188200"/>
            <a:chExt cx="3779143" cy="2665261"/>
          </a:xfrm>
        </p:grpSpPr>
        <p:sp>
          <p:nvSpPr>
            <p:cNvPr id="1558" name="Google Shape;1558;p44"/>
            <p:cNvSpPr txBox="1"/>
            <p:nvPr/>
          </p:nvSpPr>
          <p:spPr>
            <a:xfrm>
              <a:off x="7085800" y="2188200"/>
              <a:ext cx="2058300" cy="1669200"/>
            </a:xfrm>
            <a:prstGeom prst="rect">
              <a:avLst/>
            </a:prstGeom>
            <a:solidFill>
              <a:schemeClr val="lt1"/>
            </a:solidFill>
            <a:ln>
              <a:noFill/>
            </a:ln>
          </p:spPr>
          <p:txBody>
            <a:bodyPr spcFirstLastPara="1" wrap="square" lIns="0" tIns="0" rIns="0" bIns="0" anchor="t" anchorCtr="0">
              <a:noAutofit/>
            </a:bodyPr>
            <a:lstStyle/>
            <a:p>
              <a:pPr marL="0" marR="0" lvl="0" indent="0" algn="l" rtl="0">
                <a:spcBef>
                  <a:spcPts val="0"/>
                </a:spcBef>
                <a:spcAft>
                  <a:spcPts val="0"/>
                </a:spcAft>
                <a:buNone/>
              </a:pPr>
              <a:r>
                <a:rPr lang="zh-CN" altLang="en-US" sz="2400" dirty="0">
                  <a:solidFill>
                    <a:srgbClr val="FF0000"/>
                  </a:solidFill>
                  <a:latin typeface="Calibri"/>
                  <a:ea typeface="Calibri"/>
                  <a:cs typeface="Calibri"/>
                  <a:sym typeface="Calibri"/>
                </a:rPr>
                <a:t>在同一个时钟周期内读取</a:t>
              </a:r>
              <a:r>
                <a:rPr lang="en-US" altLang="zh-CN" sz="2400" dirty="0">
                  <a:solidFill>
                    <a:srgbClr val="FF0000"/>
                  </a:solidFill>
                  <a:latin typeface="Calibri"/>
                  <a:ea typeface="Calibri"/>
                  <a:cs typeface="Calibri"/>
                  <a:sym typeface="Calibri"/>
                </a:rPr>
                <a:t>/</a:t>
              </a:r>
              <a:r>
                <a:rPr lang="zh-CN" altLang="en-US" sz="2400" dirty="0">
                  <a:solidFill>
                    <a:srgbClr val="FF0000"/>
                  </a:solidFill>
                  <a:latin typeface="Calibri"/>
                  <a:ea typeface="Calibri"/>
                  <a:cs typeface="Calibri"/>
                  <a:sym typeface="Calibri"/>
                </a:rPr>
                <a:t>写入访问内存两次</a:t>
              </a:r>
              <a:endParaRPr sz="2400" dirty="0">
                <a:solidFill>
                  <a:srgbClr val="FF0000"/>
                </a:solidFill>
                <a:latin typeface="Calibri"/>
                <a:ea typeface="Calibri"/>
                <a:cs typeface="Calibri"/>
                <a:sym typeface="Calibri"/>
              </a:endParaRPr>
            </a:p>
          </p:txBody>
        </p:sp>
        <p:cxnSp>
          <p:nvCxnSpPr>
            <p:cNvPr id="1559" name="Google Shape;1559;p44"/>
            <p:cNvCxnSpPr/>
            <p:nvPr/>
          </p:nvCxnSpPr>
          <p:spPr>
            <a:xfrm rot="10800000">
              <a:off x="5511008" y="2873055"/>
              <a:ext cx="1574800" cy="0"/>
            </a:xfrm>
            <a:prstGeom prst="straightConnector1">
              <a:avLst/>
            </a:prstGeom>
            <a:noFill/>
            <a:ln w="25400" cap="flat" cmpd="sng">
              <a:solidFill>
                <a:srgbClr val="FF0000"/>
              </a:solidFill>
              <a:prstDash val="solid"/>
              <a:round/>
              <a:headEnd type="none" w="sm" len="sm"/>
              <a:tailEnd type="stealth" w="med" len="med"/>
            </a:ln>
          </p:spPr>
        </p:cxnSp>
        <p:cxnSp>
          <p:nvCxnSpPr>
            <p:cNvPr id="1560" name="Google Shape;1560;p44"/>
            <p:cNvCxnSpPr/>
            <p:nvPr/>
          </p:nvCxnSpPr>
          <p:spPr>
            <a:xfrm flipH="1">
              <a:off x="5364957" y="3661249"/>
              <a:ext cx="1722438" cy="1192212"/>
            </a:xfrm>
            <a:prstGeom prst="straightConnector1">
              <a:avLst/>
            </a:prstGeom>
            <a:noFill/>
            <a:ln w="25400" cap="flat" cmpd="sng">
              <a:solidFill>
                <a:srgbClr val="FF0000"/>
              </a:solidFill>
              <a:prstDash val="solid"/>
              <a:round/>
              <a:headEnd type="none" w="sm" len="sm"/>
              <a:tailEnd type="stealth" w="med" len="med"/>
            </a:ln>
          </p:spPr>
        </p:cxnSp>
      </p:grpSp>
    </p:spTree>
    <p:extLst>
      <p:ext uri="{BB962C8B-B14F-4D97-AF65-F5344CB8AC3E}">
        <p14:creationId xmlns:p14="http://schemas.microsoft.com/office/powerpoint/2010/main" val="447494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92"/>
                                        </p:tgtEl>
                                        <p:attrNameLst>
                                          <p:attrName>style.visibility</p:attrName>
                                        </p:attrNameLst>
                                      </p:cBhvr>
                                      <p:to>
                                        <p:strVal val="visible"/>
                                      </p:to>
                                    </p:set>
                                    <p:animEffect transition="in" filter="fade">
                                      <p:cBhvr>
                                        <p:cTn id="7" dur="500"/>
                                        <p:tgtEl>
                                          <p:spTgt spid="139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5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D26BD-52D9-E345-BE0F-9F62D28DCA06}"/>
              </a:ext>
            </a:extLst>
          </p:cNvPr>
          <p:cNvSpPr>
            <a:spLocks noGrp="1"/>
          </p:cNvSpPr>
          <p:nvPr>
            <p:ph type="title"/>
          </p:nvPr>
        </p:nvSpPr>
        <p:spPr/>
        <p:txBody>
          <a:bodyPr/>
          <a:lstStyle/>
          <a:p>
            <a:r>
              <a:rPr lang="zh-CN" altLang="en-US" dirty="0"/>
              <a:t>内存结构冲突</a:t>
            </a:r>
            <a:endParaRPr lang="en-US" dirty="0"/>
          </a:p>
        </p:txBody>
      </p:sp>
      <p:sp>
        <p:nvSpPr>
          <p:cNvPr id="3" name="Content Placeholder 2">
            <a:extLst>
              <a:ext uri="{FF2B5EF4-FFF2-40B4-BE49-F238E27FC236}">
                <a16:creationId xmlns:a16="http://schemas.microsoft.com/office/drawing/2014/main" id="{3AEF321B-BD4D-0145-8BD0-D25B12512204}"/>
              </a:ext>
            </a:extLst>
          </p:cNvPr>
          <p:cNvSpPr>
            <a:spLocks noGrp="1"/>
          </p:cNvSpPr>
          <p:nvPr>
            <p:ph idx="1"/>
          </p:nvPr>
        </p:nvSpPr>
        <p:spPr/>
        <p:txBody>
          <a:bodyPr/>
          <a:lstStyle/>
          <a:p>
            <a:r>
              <a:rPr lang="zh-CN" altLang="en-US" dirty="0"/>
              <a:t>内存物理结构的限制</a:t>
            </a:r>
            <a:endParaRPr lang="en-US" altLang="zh-CN" dirty="0"/>
          </a:p>
          <a:p>
            <a:pPr lvl="1"/>
            <a:r>
              <a:rPr lang="zh-CN" altLang="en-US" dirty="0"/>
              <a:t>在同一个时钟周期内无法完成两次读或者一次读一次写</a:t>
            </a:r>
            <a:endParaRPr lang="en-US" altLang="zh-CN" dirty="0"/>
          </a:p>
          <a:p>
            <a:pPr lvl="1"/>
            <a:r>
              <a:rPr lang="en-US" altLang="zh-CN" dirty="0"/>
              <a:t>load/store</a:t>
            </a:r>
            <a:r>
              <a:rPr lang="zh-CN" altLang="en-US" dirty="0"/>
              <a:t>指令需要使用访问内存中的数据，所有的代码需要从访问内存中的指令</a:t>
            </a:r>
            <a:endParaRPr lang="en-US" altLang="zh-CN" dirty="0"/>
          </a:p>
          <a:p>
            <a:pPr lvl="1"/>
            <a:r>
              <a:rPr lang="zh-CN" altLang="en-US" dirty="0"/>
              <a:t>哪怕是对于单周期的处理器也是结构冲突的</a:t>
            </a:r>
            <a:endParaRPr lang="en-US" altLang="zh-CN" dirty="0"/>
          </a:p>
          <a:p>
            <a:r>
              <a:rPr lang="zh-CN" altLang="en-US" dirty="0"/>
              <a:t>流水线处理器可以通过暂停流水线的办法来解决，对于每一次取指在出现内存结构冲突的时候需要等待一个时钟周期（流水线中的气泡）</a:t>
            </a:r>
            <a:endParaRPr lang="en-US" altLang="zh-CN" dirty="0"/>
          </a:p>
          <a:p>
            <a:r>
              <a:rPr lang="zh-CN" altLang="en-US" dirty="0"/>
              <a:t>另外的解决办法：将指令内存和数据内存分开，这样取指和数据内存访问不会发生结构冲突</a:t>
            </a:r>
            <a:endParaRPr lang="en-US" dirty="0"/>
          </a:p>
        </p:txBody>
      </p:sp>
      <p:sp>
        <p:nvSpPr>
          <p:cNvPr id="4" name="Slide Number Placeholder 3">
            <a:extLst>
              <a:ext uri="{FF2B5EF4-FFF2-40B4-BE49-F238E27FC236}">
                <a16:creationId xmlns:a16="http://schemas.microsoft.com/office/drawing/2014/main" id="{AA53C127-BD88-D940-A392-D96BADA27D74}"/>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18</a:t>
            </a:fld>
            <a:endParaRPr lang="zh-CN" altLang="en-US">
              <a:solidFill>
                <a:srgbClr val="1F497D"/>
              </a:solidFill>
            </a:endParaRPr>
          </a:p>
        </p:txBody>
      </p:sp>
    </p:spTree>
    <p:extLst>
      <p:ext uri="{BB962C8B-B14F-4D97-AF65-F5344CB8AC3E}">
        <p14:creationId xmlns:p14="http://schemas.microsoft.com/office/powerpoint/2010/main" val="36040427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67"/>
        <p:cNvGrpSpPr/>
        <p:nvPr/>
      </p:nvGrpSpPr>
      <p:grpSpPr>
        <a:xfrm>
          <a:off x="0" y="0"/>
          <a:ext cx="0" cy="0"/>
          <a:chOff x="0" y="0"/>
          <a:chExt cx="0" cy="0"/>
        </a:xfrm>
      </p:grpSpPr>
      <p:sp>
        <p:nvSpPr>
          <p:cNvPr id="1568" name="Google Shape;1568;p45"/>
          <p:cNvSpPr txBox="1">
            <a:spLocks noGrp="1"/>
          </p:cNvSpPr>
          <p:nvPr>
            <p:ph type="title"/>
          </p:nvPr>
        </p:nvSpPr>
        <p:spPr>
          <a:xfrm>
            <a:off x="222739" y="142389"/>
            <a:ext cx="8628184" cy="1053367"/>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FF0000"/>
              </a:buClr>
              <a:buSzPts val="4400"/>
              <a:buFont typeface="Calibri"/>
              <a:buNone/>
            </a:pPr>
            <a:r>
              <a:rPr lang="en-US" sz="4400" b="0" i="0" u="none" strike="noStrike" cap="none">
                <a:solidFill>
                  <a:schemeClr val="accent1"/>
                </a:solidFill>
                <a:latin typeface="Calibri"/>
                <a:ea typeface="Calibri"/>
                <a:cs typeface="Calibri"/>
                <a:sym typeface="Calibri"/>
              </a:rPr>
              <a:t>Instruction and Data Caches</a:t>
            </a:r>
            <a:endParaRPr sz="4400" b="0" i="0" u="none" strike="noStrike" cap="none">
              <a:solidFill>
                <a:schemeClr val="accent1"/>
              </a:solidFill>
              <a:latin typeface="Calibri"/>
              <a:ea typeface="Calibri"/>
              <a:cs typeface="Calibri"/>
              <a:sym typeface="Calibri"/>
            </a:endParaRPr>
          </a:p>
        </p:txBody>
      </p:sp>
      <p:sp>
        <p:nvSpPr>
          <p:cNvPr id="1569" name="Google Shape;1569;p45"/>
          <p:cNvSpPr txBox="1">
            <a:spLocks noGrp="1"/>
          </p:cNvSpPr>
          <p:nvPr>
            <p:ph type="sldNum" idx="12"/>
          </p:nvPr>
        </p:nvSpPr>
        <p:spPr>
          <a:xfrm>
            <a:off x="6793523"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19</a:t>
            </a:fld>
            <a:endParaRPr sz="1200">
              <a:solidFill>
                <a:srgbClr val="888888"/>
              </a:solidFill>
              <a:latin typeface="Calibri"/>
              <a:ea typeface="Calibri"/>
              <a:cs typeface="Calibri"/>
              <a:sym typeface="Calibri"/>
            </a:endParaRPr>
          </a:p>
        </p:txBody>
      </p:sp>
      <p:grpSp>
        <p:nvGrpSpPr>
          <p:cNvPr id="1572" name="Google Shape;1572;p45"/>
          <p:cNvGrpSpPr/>
          <p:nvPr/>
        </p:nvGrpSpPr>
        <p:grpSpPr>
          <a:xfrm>
            <a:off x="691898" y="1398292"/>
            <a:ext cx="3048000" cy="4103077"/>
            <a:chOff x="609600" y="1676400"/>
            <a:chExt cx="3048000" cy="3962400"/>
          </a:xfrm>
        </p:grpSpPr>
        <p:sp>
          <p:nvSpPr>
            <p:cNvPr id="1573" name="Google Shape;1573;p45"/>
            <p:cNvSpPr/>
            <p:nvPr/>
          </p:nvSpPr>
          <p:spPr>
            <a:xfrm>
              <a:off x="609600" y="1676400"/>
              <a:ext cx="3048000" cy="3962400"/>
            </a:xfrm>
            <a:prstGeom prst="rect">
              <a:avLst/>
            </a:prstGeom>
            <a:solidFill>
              <a:srgbClr val="D8D8D8"/>
            </a:solidFill>
            <a:ln w="12700"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Processor</a:t>
              </a:r>
              <a:endParaRPr/>
            </a:p>
          </p:txBody>
        </p:sp>
        <p:sp>
          <p:nvSpPr>
            <p:cNvPr id="1574" name="Google Shape;1574;p45"/>
            <p:cNvSpPr/>
            <p:nvPr/>
          </p:nvSpPr>
          <p:spPr>
            <a:xfrm>
              <a:off x="838200" y="2164197"/>
              <a:ext cx="2590800" cy="533400"/>
            </a:xfrm>
            <a:prstGeom prst="rect">
              <a:avLst/>
            </a:prstGeom>
            <a:solidFill>
              <a:srgbClr val="95B3D7"/>
            </a:solidFill>
            <a:ln w="12700"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Control</a:t>
              </a:r>
              <a:endParaRPr sz="1800" b="1">
                <a:solidFill>
                  <a:schemeClr val="dk1"/>
                </a:solidFill>
                <a:latin typeface="Calibri"/>
                <a:ea typeface="Calibri"/>
                <a:cs typeface="Calibri"/>
                <a:sym typeface="Calibri"/>
              </a:endParaRPr>
            </a:p>
          </p:txBody>
        </p:sp>
        <p:sp>
          <p:nvSpPr>
            <p:cNvPr id="1575" name="Google Shape;1575;p45"/>
            <p:cNvSpPr/>
            <p:nvPr/>
          </p:nvSpPr>
          <p:spPr>
            <a:xfrm>
              <a:off x="838200" y="3048000"/>
              <a:ext cx="2590800" cy="2362200"/>
            </a:xfrm>
            <a:prstGeom prst="rect">
              <a:avLst/>
            </a:prstGeom>
            <a:solidFill>
              <a:srgbClr val="9CC2E5"/>
            </a:solidFill>
            <a:ln w="12700"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Datapath</a:t>
              </a:r>
              <a:endParaRPr sz="1800" b="1">
                <a:solidFill>
                  <a:schemeClr val="dk1"/>
                </a:solidFill>
                <a:latin typeface="Calibri"/>
                <a:ea typeface="Calibri"/>
                <a:cs typeface="Calibri"/>
                <a:sym typeface="Calibri"/>
              </a:endParaRPr>
            </a:p>
          </p:txBody>
        </p:sp>
        <p:cxnSp>
          <p:nvCxnSpPr>
            <p:cNvPr id="1576" name="Google Shape;1576;p45"/>
            <p:cNvCxnSpPr/>
            <p:nvPr/>
          </p:nvCxnSpPr>
          <p:spPr>
            <a:xfrm>
              <a:off x="1523206" y="2725783"/>
              <a:ext cx="0" cy="323011"/>
            </a:xfrm>
            <a:prstGeom prst="straightConnector1">
              <a:avLst/>
            </a:prstGeom>
            <a:noFill/>
            <a:ln w="12700" cap="flat" cmpd="sng">
              <a:solidFill>
                <a:srgbClr val="000000"/>
              </a:solidFill>
              <a:prstDash val="solid"/>
              <a:round/>
              <a:headEnd type="none" w="sm" len="sm"/>
              <a:tailEnd type="triangle" w="lg" len="lg"/>
            </a:ln>
          </p:spPr>
        </p:cxnSp>
        <p:cxnSp>
          <p:nvCxnSpPr>
            <p:cNvPr id="1577" name="Google Shape;1577;p45"/>
            <p:cNvCxnSpPr/>
            <p:nvPr/>
          </p:nvCxnSpPr>
          <p:spPr>
            <a:xfrm rot="10800000">
              <a:off x="2668588" y="2717104"/>
              <a:ext cx="0" cy="330896"/>
            </a:xfrm>
            <a:prstGeom prst="straightConnector1">
              <a:avLst/>
            </a:prstGeom>
            <a:noFill/>
            <a:ln w="12700" cap="flat" cmpd="sng">
              <a:solidFill>
                <a:srgbClr val="000000"/>
              </a:solidFill>
              <a:prstDash val="solid"/>
              <a:round/>
              <a:headEnd type="none" w="sm" len="sm"/>
              <a:tailEnd type="triangle" w="lg" len="lg"/>
            </a:ln>
          </p:spPr>
        </p:cxnSp>
      </p:grpSp>
      <p:grpSp>
        <p:nvGrpSpPr>
          <p:cNvPr id="1578" name="Google Shape;1578;p45"/>
          <p:cNvGrpSpPr/>
          <p:nvPr/>
        </p:nvGrpSpPr>
        <p:grpSpPr>
          <a:xfrm>
            <a:off x="1030226" y="3316428"/>
            <a:ext cx="2367431" cy="1897054"/>
            <a:chOff x="914399" y="3505200"/>
            <a:chExt cx="2367431" cy="1897054"/>
          </a:xfrm>
        </p:grpSpPr>
        <p:sp>
          <p:nvSpPr>
            <p:cNvPr id="1579" name="Google Shape;1579;p45"/>
            <p:cNvSpPr/>
            <p:nvPr/>
          </p:nvSpPr>
          <p:spPr>
            <a:xfrm>
              <a:off x="914400" y="3505200"/>
              <a:ext cx="2362200" cy="2286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PC</a:t>
              </a:r>
              <a:endParaRPr sz="1800">
                <a:solidFill>
                  <a:schemeClr val="dk1"/>
                </a:solidFill>
                <a:latin typeface="Calibri"/>
                <a:ea typeface="Calibri"/>
                <a:cs typeface="Calibri"/>
                <a:sym typeface="Calibri"/>
              </a:endParaRPr>
            </a:p>
          </p:txBody>
        </p:sp>
        <p:grpSp>
          <p:nvGrpSpPr>
            <p:cNvPr id="1580" name="Google Shape;1580;p45"/>
            <p:cNvGrpSpPr/>
            <p:nvPr/>
          </p:nvGrpSpPr>
          <p:grpSpPr>
            <a:xfrm>
              <a:off x="914399" y="3886200"/>
              <a:ext cx="2362202" cy="767953"/>
              <a:chOff x="1600199" y="3962400"/>
              <a:chExt cx="1600201" cy="767953"/>
            </a:xfrm>
          </p:grpSpPr>
          <p:sp>
            <p:nvSpPr>
              <p:cNvPr id="1581" name="Google Shape;1581;p45"/>
              <p:cNvSpPr/>
              <p:nvPr/>
            </p:nvSpPr>
            <p:spPr>
              <a:xfrm>
                <a:off x="1600200" y="3962400"/>
                <a:ext cx="1600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82" name="Google Shape;1582;p45"/>
              <p:cNvSpPr/>
              <p:nvPr/>
            </p:nvSpPr>
            <p:spPr>
              <a:xfrm>
                <a:off x="1600200" y="4038600"/>
                <a:ext cx="1600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83" name="Google Shape;1583;p45"/>
              <p:cNvSpPr/>
              <p:nvPr/>
            </p:nvSpPr>
            <p:spPr>
              <a:xfrm>
                <a:off x="1600200" y="4114800"/>
                <a:ext cx="1600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84" name="Google Shape;1584;p45"/>
              <p:cNvSpPr/>
              <p:nvPr/>
            </p:nvSpPr>
            <p:spPr>
              <a:xfrm>
                <a:off x="1600200" y="4191000"/>
                <a:ext cx="1600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85" name="Google Shape;1585;p45"/>
              <p:cNvSpPr/>
              <p:nvPr/>
            </p:nvSpPr>
            <p:spPr>
              <a:xfrm>
                <a:off x="1600200" y="4267200"/>
                <a:ext cx="1600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86" name="Google Shape;1586;p45"/>
              <p:cNvSpPr/>
              <p:nvPr/>
            </p:nvSpPr>
            <p:spPr>
              <a:xfrm>
                <a:off x="1600200" y="4343400"/>
                <a:ext cx="1600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87" name="Google Shape;1587;p45"/>
              <p:cNvSpPr/>
              <p:nvPr/>
            </p:nvSpPr>
            <p:spPr>
              <a:xfrm>
                <a:off x="1600200" y="4419600"/>
                <a:ext cx="1600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88" name="Google Shape;1588;p45"/>
              <p:cNvSpPr/>
              <p:nvPr/>
            </p:nvSpPr>
            <p:spPr>
              <a:xfrm>
                <a:off x="1600199" y="4495800"/>
                <a:ext cx="1600199"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89" name="Google Shape;1589;p45"/>
              <p:cNvSpPr/>
              <p:nvPr/>
            </p:nvSpPr>
            <p:spPr>
              <a:xfrm>
                <a:off x="1600200" y="4572000"/>
                <a:ext cx="1600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90" name="Google Shape;1590;p45"/>
              <p:cNvSpPr txBox="1"/>
              <p:nvPr/>
            </p:nvSpPr>
            <p:spPr>
              <a:xfrm>
                <a:off x="1905000" y="4114800"/>
                <a:ext cx="1031051" cy="61555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alibri"/>
                    <a:ea typeface="Calibri"/>
                    <a:cs typeface="Calibri"/>
                    <a:sym typeface="Calibri"/>
                  </a:rPr>
                  <a:t>Registers</a:t>
                </a:r>
                <a:endParaRPr sz="2400">
                  <a:solidFill>
                    <a:schemeClr val="dk1"/>
                  </a:solidFill>
                  <a:latin typeface="Calibri"/>
                  <a:ea typeface="Calibri"/>
                  <a:cs typeface="Calibri"/>
                  <a:sym typeface="Calibri"/>
                </a:endParaRPr>
              </a:p>
            </p:txBody>
          </p:sp>
        </p:grpSp>
        <p:grpSp>
          <p:nvGrpSpPr>
            <p:cNvPr id="1591" name="Google Shape;1591;p45"/>
            <p:cNvGrpSpPr/>
            <p:nvPr/>
          </p:nvGrpSpPr>
          <p:grpSpPr>
            <a:xfrm>
              <a:off x="914400" y="4540479"/>
              <a:ext cx="2367430" cy="861775"/>
              <a:chOff x="4572000" y="3245079"/>
              <a:chExt cx="2367430" cy="861775"/>
            </a:xfrm>
          </p:grpSpPr>
          <p:sp>
            <p:nvSpPr>
              <p:cNvPr id="1592" name="Google Shape;1592;p45"/>
              <p:cNvSpPr/>
              <p:nvPr/>
            </p:nvSpPr>
            <p:spPr>
              <a:xfrm rot="10800000" flipH="1">
                <a:off x="4572000" y="3429000"/>
                <a:ext cx="2362200" cy="609600"/>
              </a:xfrm>
              <a:prstGeom prst="trapezoid">
                <a:avLst>
                  <a:gd name="adj" fmla="val 25000"/>
                </a:avLst>
              </a:prstGeom>
              <a:solidFill>
                <a:srgbClr val="C0504D"/>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93" name="Google Shape;1593;p45"/>
              <p:cNvSpPr txBox="1"/>
              <p:nvPr/>
            </p:nvSpPr>
            <p:spPr>
              <a:xfrm>
                <a:off x="4572000" y="3245079"/>
                <a:ext cx="2367430" cy="86177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Arithmetic &amp; Logic Unit</a:t>
                </a:r>
                <a:endParaRPr/>
              </a:p>
              <a:p>
                <a:pPr marL="0" marR="0" lvl="0" indent="0" algn="ctr" rtl="0">
                  <a:spcBef>
                    <a:spcPts val="0"/>
                  </a:spcBef>
                  <a:spcAft>
                    <a:spcPts val="0"/>
                  </a:spcAft>
                  <a:buNone/>
                </a:pPr>
                <a:r>
                  <a:rPr lang="en-US" sz="1800">
                    <a:solidFill>
                      <a:schemeClr val="dk1"/>
                    </a:solidFill>
                    <a:latin typeface="Calibri"/>
                    <a:ea typeface="Calibri"/>
                    <a:cs typeface="Calibri"/>
                    <a:sym typeface="Calibri"/>
                  </a:rPr>
                  <a:t>(ALU)</a:t>
                </a:r>
                <a:endParaRPr sz="1800">
                  <a:solidFill>
                    <a:schemeClr val="dk1"/>
                  </a:solidFill>
                  <a:latin typeface="Calibri"/>
                  <a:ea typeface="Calibri"/>
                  <a:cs typeface="Calibri"/>
                  <a:sym typeface="Calibri"/>
                </a:endParaRPr>
              </a:p>
            </p:txBody>
          </p:sp>
        </p:grpSp>
      </p:grpSp>
      <p:grpSp>
        <p:nvGrpSpPr>
          <p:cNvPr id="1594" name="Google Shape;1594;p45"/>
          <p:cNvGrpSpPr/>
          <p:nvPr/>
        </p:nvGrpSpPr>
        <p:grpSpPr>
          <a:xfrm>
            <a:off x="6332253" y="1398291"/>
            <a:ext cx="1905000" cy="4114800"/>
            <a:chOff x="6064623" y="1469509"/>
            <a:chExt cx="1905000" cy="4114800"/>
          </a:xfrm>
        </p:grpSpPr>
        <p:sp>
          <p:nvSpPr>
            <p:cNvPr id="1595" name="Google Shape;1595;p45"/>
            <p:cNvSpPr/>
            <p:nvPr/>
          </p:nvSpPr>
          <p:spPr>
            <a:xfrm>
              <a:off x="6064623" y="1469509"/>
              <a:ext cx="1905000" cy="4114800"/>
            </a:xfrm>
            <a:prstGeom prst="rect">
              <a:avLst/>
            </a:prstGeom>
            <a:solidFill>
              <a:srgbClr val="95B3D7"/>
            </a:solidFill>
            <a:ln w="12700"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Memory (DRAM)</a:t>
              </a:r>
              <a:endParaRPr/>
            </a:p>
          </p:txBody>
        </p:sp>
        <p:grpSp>
          <p:nvGrpSpPr>
            <p:cNvPr id="1596" name="Google Shape;1596;p45"/>
            <p:cNvGrpSpPr/>
            <p:nvPr/>
          </p:nvGrpSpPr>
          <p:grpSpPr>
            <a:xfrm>
              <a:off x="6217023" y="1926709"/>
              <a:ext cx="1524000" cy="3429000"/>
              <a:chOff x="4953000" y="1981200"/>
              <a:chExt cx="1524000" cy="3429000"/>
            </a:xfrm>
          </p:grpSpPr>
          <p:grpSp>
            <p:nvGrpSpPr>
              <p:cNvPr id="1597" name="Google Shape;1597;p45"/>
              <p:cNvGrpSpPr/>
              <p:nvPr/>
            </p:nvGrpSpPr>
            <p:grpSpPr>
              <a:xfrm>
                <a:off x="4953000" y="4038600"/>
                <a:ext cx="381000" cy="685800"/>
                <a:chOff x="7543800" y="3581400"/>
                <a:chExt cx="2362200" cy="685800"/>
              </a:xfrm>
            </p:grpSpPr>
            <p:sp>
              <p:nvSpPr>
                <p:cNvPr id="1598" name="Google Shape;159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99" name="Google Shape;159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00" name="Google Shape;160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01" name="Google Shape;160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02" name="Google Shape;160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03" name="Google Shape;160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04" name="Google Shape;160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05" name="Google Shape;160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06" name="Google Shape;160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07" name="Google Shape;1607;p45"/>
              <p:cNvGrpSpPr/>
              <p:nvPr/>
            </p:nvGrpSpPr>
            <p:grpSpPr>
              <a:xfrm>
                <a:off x="5334000" y="4038600"/>
                <a:ext cx="381000" cy="685800"/>
                <a:chOff x="7543800" y="3581400"/>
                <a:chExt cx="2362200" cy="685800"/>
              </a:xfrm>
            </p:grpSpPr>
            <p:sp>
              <p:nvSpPr>
                <p:cNvPr id="1608" name="Google Shape;160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09" name="Google Shape;160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10" name="Google Shape;161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11" name="Google Shape;161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12" name="Google Shape;161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13" name="Google Shape;161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14" name="Google Shape;161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15" name="Google Shape;161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16" name="Google Shape;161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17" name="Google Shape;1617;p45"/>
              <p:cNvGrpSpPr/>
              <p:nvPr/>
            </p:nvGrpSpPr>
            <p:grpSpPr>
              <a:xfrm>
                <a:off x="5715000" y="4038600"/>
                <a:ext cx="381000" cy="685800"/>
                <a:chOff x="7543800" y="3581400"/>
                <a:chExt cx="2362200" cy="685800"/>
              </a:xfrm>
            </p:grpSpPr>
            <p:sp>
              <p:nvSpPr>
                <p:cNvPr id="1618" name="Google Shape;161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19" name="Google Shape;161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20" name="Google Shape;162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21" name="Google Shape;162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22" name="Google Shape;162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23" name="Google Shape;162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24" name="Google Shape;162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25" name="Google Shape;162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26" name="Google Shape;162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27" name="Google Shape;1627;p45"/>
              <p:cNvGrpSpPr/>
              <p:nvPr/>
            </p:nvGrpSpPr>
            <p:grpSpPr>
              <a:xfrm>
                <a:off x="6096000" y="4038600"/>
                <a:ext cx="381000" cy="685800"/>
                <a:chOff x="7543800" y="3581400"/>
                <a:chExt cx="2362200" cy="685800"/>
              </a:xfrm>
            </p:grpSpPr>
            <p:sp>
              <p:nvSpPr>
                <p:cNvPr id="1628" name="Google Shape;162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29" name="Google Shape;162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30" name="Google Shape;163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31" name="Google Shape;163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32" name="Google Shape;163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33" name="Google Shape;163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34" name="Google Shape;163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35" name="Google Shape;163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36" name="Google Shape;163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37" name="Google Shape;1637;p45"/>
              <p:cNvGrpSpPr/>
              <p:nvPr/>
            </p:nvGrpSpPr>
            <p:grpSpPr>
              <a:xfrm>
                <a:off x="4953000" y="4724400"/>
                <a:ext cx="381000" cy="685800"/>
                <a:chOff x="7543800" y="3581400"/>
                <a:chExt cx="2362200" cy="685800"/>
              </a:xfrm>
            </p:grpSpPr>
            <p:sp>
              <p:nvSpPr>
                <p:cNvPr id="1638" name="Google Shape;163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39" name="Google Shape;163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40" name="Google Shape;164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41" name="Google Shape;164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42" name="Google Shape;164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43" name="Google Shape;164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44" name="Google Shape;164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45" name="Google Shape;164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46" name="Google Shape;164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47" name="Google Shape;1647;p45"/>
              <p:cNvGrpSpPr/>
              <p:nvPr/>
            </p:nvGrpSpPr>
            <p:grpSpPr>
              <a:xfrm>
                <a:off x="5334000" y="4724400"/>
                <a:ext cx="381000" cy="685800"/>
                <a:chOff x="7543800" y="3581400"/>
                <a:chExt cx="2362200" cy="685800"/>
              </a:xfrm>
            </p:grpSpPr>
            <p:sp>
              <p:nvSpPr>
                <p:cNvPr id="1648" name="Google Shape;164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49" name="Google Shape;164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50" name="Google Shape;165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51" name="Google Shape;165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52" name="Google Shape;165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53" name="Google Shape;165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54" name="Google Shape;165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55" name="Google Shape;165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56" name="Google Shape;165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57" name="Google Shape;1657;p45"/>
              <p:cNvGrpSpPr/>
              <p:nvPr/>
            </p:nvGrpSpPr>
            <p:grpSpPr>
              <a:xfrm>
                <a:off x="5715000" y="4724400"/>
                <a:ext cx="381000" cy="685800"/>
                <a:chOff x="7543800" y="3581400"/>
                <a:chExt cx="2362200" cy="685800"/>
              </a:xfrm>
            </p:grpSpPr>
            <p:sp>
              <p:nvSpPr>
                <p:cNvPr id="1658" name="Google Shape;165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59" name="Google Shape;165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60" name="Google Shape;166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61" name="Google Shape;166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62" name="Google Shape;166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63" name="Google Shape;166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64" name="Google Shape;166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65" name="Google Shape;166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66" name="Google Shape;166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67" name="Google Shape;1667;p45"/>
              <p:cNvGrpSpPr/>
              <p:nvPr/>
            </p:nvGrpSpPr>
            <p:grpSpPr>
              <a:xfrm>
                <a:off x="6096000" y="4724400"/>
                <a:ext cx="381000" cy="685800"/>
                <a:chOff x="7543800" y="3581400"/>
                <a:chExt cx="2362200" cy="685800"/>
              </a:xfrm>
            </p:grpSpPr>
            <p:sp>
              <p:nvSpPr>
                <p:cNvPr id="1668" name="Google Shape;166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69" name="Google Shape;166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70" name="Google Shape;167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71" name="Google Shape;167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72" name="Google Shape;167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73" name="Google Shape;167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74" name="Google Shape;167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75" name="Google Shape;167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76" name="Google Shape;167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77" name="Google Shape;1677;p45"/>
              <p:cNvGrpSpPr/>
              <p:nvPr/>
            </p:nvGrpSpPr>
            <p:grpSpPr>
              <a:xfrm>
                <a:off x="4953000" y="3352800"/>
                <a:ext cx="381000" cy="685800"/>
                <a:chOff x="7543800" y="3581400"/>
                <a:chExt cx="2362200" cy="685800"/>
              </a:xfrm>
            </p:grpSpPr>
            <p:sp>
              <p:nvSpPr>
                <p:cNvPr id="1678" name="Google Shape;1678;p45"/>
                <p:cNvSpPr/>
                <p:nvPr/>
              </p:nvSpPr>
              <p:spPr>
                <a:xfrm>
                  <a:off x="7543800" y="3581400"/>
                  <a:ext cx="2362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79" name="Google Shape;1679;p45"/>
                <p:cNvSpPr/>
                <p:nvPr/>
              </p:nvSpPr>
              <p:spPr>
                <a:xfrm>
                  <a:off x="7543800" y="3657600"/>
                  <a:ext cx="2362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80" name="Google Shape;1680;p45"/>
                <p:cNvSpPr/>
                <p:nvPr/>
              </p:nvSpPr>
              <p:spPr>
                <a:xfrm>
                  <a:off x="7543800" y="3733800"/>
                  <a:ext cx="2362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81" name="Google Shape;1681;p45"/>
                <p:cNvSpPr/>
                <p:nvPr/>
              </p:nvSpPr>
              <p:spPr>
                <a:xfrm>
                  <a:off x="7543800" y="3810000"/>
                  <a:ext cx="2362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82" name="Google Shape;1682;p45"/>
                <p:cNvSpPr/>
                <p:nvPr/>
              </p:nvSpPr>
              <p:spPr>
                <a:xfrm>
                  <a:off x="7543800" y="3886200"/>
                  <a:ext cx="2362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83" name="Google Shape;1683;p45"/>
                <p:cNvSpPr/>
                <p:nvPr/>
              </p:nvSpPr>
              <p:spPr>
                <a:xfrm>
                  <a:off x="7543800" y="3962400"/>
                  <a:ext cx="2362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84" name="Google Shape;1684;p45"/>
                <p:cNvSpPr/>
                <p:nvPr/>
              </p:nvSpPr>
              <p:spPr>
                <a:xfrm>
                  <a:off x="7543800" y="4038600"/>
                  <a:ext cx="2362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85" name="Google Shape;1685;p45"/>
                <p:cNvSpPr/>
                <p:nvPr/>
              </p:nvSpPr>
              <p:spPr>
                <a:xfrm>
                  <a:off x="7543800" y="4114800"/>
                  <a:ext cx="2362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86" name="Google Shape;1686;p45"/>
                <p:cNvSpPr/>
                <p:nvPr/>
              </p:nvSpPr>
              <p:spPr>
                <a:xfrm>
                  <a:off x="7543800" y="4191000"/>
                  <a:ext cx="2362200" cy="76200"/>
                </a:xfrm>
                <a:prstGeom prst="rect">
                  <a:avLst/>
                </a:prstGeom>
                <a:solidFill>
                  <a:srgbClr val="9BBB59"/>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87" name="Google Shape;1687;p45"/>
              <p:cNvGrpSpPr/>
              <p:nvPr/>
            </p:nvGrpSpPr>
            <p:grpSpPr>
              <a:xfrm>
                <a:off x="5334000" y="3352800"/>
                <a:ext cx="381000" cy="685800"/>
                <a:chOff x="7543800" y="3581400"/>
                <a:chExt cx="2362200" cy="685800"/>
              </a:xfrm>
            </p:grpSpPr>
            <p:sp>
              <p:nvSpPr>
                <p:cNvPr id="1688" name="Google Shape;168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89" name="Google Shape;168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90" name="Google Shape;169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91" name="Google Shape;169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92" name="Google Shape;169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93" name="Google Shape;169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94" name="Google Shape;169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95" name="Google Shape;169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96" name="Google Shape;169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97" name="Google Shape;1697;p45"/>
              <p:cNvGrpSpPr/>
              <p:nvPr/>
            </p:nvGrpSpPr>
            <p:grpSpPr>
              <a:xfrm>
                <a:off x="5715000" y="3352800"/>
                <a:ext cx="381000" cy="685800"/>
                <a:chOff x="7543800" y="3581400"/>
                <a:chExt cx="2362200" cy="685800"/>
              </a:xfrm>
            </p:grpSpPr>
            <p:sp>
              <p:nvSpPr>
                <p:cNvPr id="1698" name="Google Shape;169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99" name="Google Shape;169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00" name="Google Shape;170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01" name="Google Shape;170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02" name="Google Shape;170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03" name="Google Shape;170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04" name="Google Shape;170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05" name="Google Shape;170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06" name="Google Shape;170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07" name="Google Shape;1707;p45"/>
              <p:cNvGrpSpPr/>
              <p:nvPr/>
            </p:nvGrpSpPr>
            <p:grpSpPr>
              <a:xfrm>
                <a:off x="6096000" y="3352800"/>
                <a:ext cx="381000" cy="685800"/>
                <a:chOff x="7543800" y="3581400"/>
                <a:chExt cx="2362200" cy="685800"/>
              </a:xfrm>
            </p:grpSpPr>
            <p:sp>
              <p:nvSpPr>
                <p:cNvPr id="1708" name="Google Shape;170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09" name="Google Shape;170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10" name="Google Shape;171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11" name="Google Shape;171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12" name="Google Shape;171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13" name="Google Shape;171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14" name="Google Shape;171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15" name="Google Shape;171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16" name="Google Shape;171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17" name="Google Shape;1717;p45"/>
              <p:cNvGrpSpPr/>
              <p:nvPr/>
            </p:nvGrpSpPr>
            <p:grpSpPr>
              <a:xfrm>
                <a:off x="4953000" y="2667000"/>
                <a:ext cx="381000" cy="685800"/>
                <a:chOff x="7543800" y="3581400"/>
                <a:chExt cx="2362200" cy="685800"/>
              </a:xfrm>
            </p:grpSpPr>
            <p:sp>
              <p:nvSpPr>
                <p:cNvPr id="1718" name="Google Shape;171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19" name="Google Shape;171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20" name="Google Shape;172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21" name="Google Shape;172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22" name="Google Shape;172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23" name="Google Shape;172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24" name="Google Shape;172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25" name="Google Shape;172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26" name="Google Shape;172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27" name="Google Shape;1727;p45"/>
              <p:cNvGrpSpPr/>
              <p:nvPr/>
            </p:nvGrpSpPr>
            <p:grpSpPr>
              <a:xfrm>
                <a:off x="5334000" y="2667000"/>
                <a:ext cx="381000" cy="685800"/>
                <a:chOff x="7543800" y="3581400"/>
                <a:chExt cx="2362200" cy="685800"/>
              </a:xfrm>
            </p:grpSpPr>
            <p:sp>
              <p:nvSpPr>
                <p:cNvPr id="1728" name="Google Shape;172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29" name="Google Shape;172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30" name="Google Shape;173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31" name="Google Shape;173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32" name="Google Shape;173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33" name="Google Shape;173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34" name="Google Shape;173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35" name="Google Shape;173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36" name="Google Shape;173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37" name="Google Shape;1737;p45"/>
              <p:cNvGrpSpPr/>
              <p:nvPr/>
            </p:nvGrpSpPr>
            <p:grpSpPr>
              <a:xfrm>
                <a:off x="5715000" y="2667000"/>
                <a:ext cx="381000" cy="685800"/>
                <a:chOff x="7543800" y="3581400"/>
                <a:chExt cx="2362200" cy="685800"/>
              </a:xfrm>
            </p:grpSpPr>
            <p:sp>
              <p:nvSpPr>
                <p:cNvPr id="1738" name="Google Shape;173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39" name="Google Shape;173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40" name="Google Shape;174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41" name="Google Shape;174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42" name="Google Shape;174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43" name="Google Shape;174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44" name="Google Shape;174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45" name="Google Shape;174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46" name="Google Shape;174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47" name="Google Shape;1747;p45"/>
              <p:cNvGrpSpPr/>
              <p:nvPr/>
            </p:nvGrpSpPr>
            <p:grpSpPr>
              <a:xfrm>
                <a:off x="6096000" y="2667000"/>
                <a:ext cx="381000" cy="685800"/>
                <a:chOff x="7543800" y="3581400"/>
                <a:chExt cx="2362200" cy="685800"/>
              </a:xfrm>
            </p:grpSpPr>
            <p:sp>
              <p:nvSpPr>
                <p:cNvPr id="1748" name="Google Shape;174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49" name="Google Shape;174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50" name="Google Shape;175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51" name="Google Shape;175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52" name="Google Shape;175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53" name="Google Shape;175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54" name="Google Shape;175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55" name="Google Shape;175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56" name="Google Shape;175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57" name="Google Shape;1757;p45"/>
              <p:cNvGrpSpPr/>
              <p:nvPr/>
            </p:nvGrpSpPr>
            <p:grpSpPr>
              <a:xfrm>
                <a:off x="4953000" y="1981200"/>
                <a:ext cx="381000" cy="685800"/>
                <a:chOff x="7543800" y="3581400"/>
                <a:chExt cx="2362200" cy="685800"/>
              </a:xfrm>
            </p:grpSpPr>
            <p:sp>
              <p:nvSpPr>
                <p:cNvPr id="1758" name="Google Shape;175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59" name="Google Shape;175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60" name="Google Shape;176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61" name="Google Shape;176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62" name="Google Shape;176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63" name="Google Shape;176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64" name="Google Shape;176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65" name="Google Shape;176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66" name="Google Shape;176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67" name="Google Shape;1767;p45"/>
              <p:cNvGrpSpPr/>
              <p:nvPr/>
            </p:nvGrpSpPr>
            <p:grpSpPr>
              <a:xfrm>
                <a:off x="5334000" y="1981200"/>
                <a:ext cx="381000" cy="685800"/>
                <a:chOff x="7543800" y="3581400"/>
                <a:chExt cx="2362200" cy="685800"/>
              </a:xfrm>
            </p:grpSpPr>
            <p:sp>
              <p:nvSpPr>
                <p:cNvPr id="1768" name="Google Shape;176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69" name="Google Shape;176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70" name="Google Shape;177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71" name="Google Shape;177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72" name="Google Shape;177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73" name="Google Shape;177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74" name="Google Shape;177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75" name="Google Shape;177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76" name="Google Shape;177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77" name="Google Shape;1777;p45"/>
              <p:cNvGrpSpPr/>
              <p:nvPr/>
            </p:nvGrpSpPr>
            <p:grpSpPr>
              <a:xfrm>
                <a:off x="5715000" y="1981200"/>
                <a:ext cx="381000" cy="685800"/>
                <a:chOff x="7543800" y="3581400"/>
                <a:chExt cx="2362200" cy="685800"/>
              </a:xfrm>
            </p:grpSpPr>
            <p:sp>
              <p:nvSpPr>
                <p:cNvPr id="1778" name="Google Shape;177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79" name="Google Shape;177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80" name="Google Shape;178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81" name="Google Shape;178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82" name="Google Shape;178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83" name="Google Shape;178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84" name="Google Shape;178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85" name="Google Shape;178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86" name="Google Shape;178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87" name="Google Shape;1787;p45"/>
              <p:cNvGrpSpPr/>
              <p:nvPr/>
            </p:nvGrpSpPr>
            <p:grpSpPr>
              <a:xfrm>
                <a:off x="6096000" y="1981200"/>
                <a:ext cx="381000" cy="685800"/>
                <a:chOff x="7543800" y="3581400"/>
                <a:chExt cx="2362200" cy="685800"/>
              </a:xfrm>
            </p:grpSpPr>
            <p:sp>
              <p:nvSpPr>
                <p:cNvPr id="1788" name="Google Shape;1788;p45"/>
                <p:cNvSpPr/>
                <p:nvPr/>
              </p:nvSpPr>
              <p:spPr>
                <a:xfrm>
                  <a:off x="7543800" y="3581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89" name="Google Shape;1789;p45"/>
                <p:cNvSpPr/>
                <p:nvPr/>
              </p:nvSpPr>
              <p:spPr>
                <a:xfrm>
                  <a:off x="7543800" y="3657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90" name="Google Shape;1790;p45"/>
                <p:cNvSpPr/>
                <p:nvPr/>
              </p:nvSpPr>
              <p:spPr>
                <a:xfrm>
                  <a:off x="7543800" y="3733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91" name="Google Shape;1791;p45"/>
                <p:cNvSpPr/>
                <p:nvPr/>
              </p:nvSpPr>
              <p:spPr>
                <a:xfrm>
                  <a:off x="7543800" y="3810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92" name="Google Shape;1792;p45"/>
                <p:cNvSpPr/>
                <p:nvPr/>
              </p:nvSpPr>
              <p:spPr>
                <a:xfrm>
                  <a:off x="7543800" y="38862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93" name="Google Shape;1793;p45"/>
                <p:cNvSpPr/>
                <p:nvPr/>
              </p:nvSpPr>
              <p:spPr>
                <a:xfrm>
                  <a:off x="7543800" y="39624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94" name="Google Shape;1794;p45"/>
                <p:cNvSpPr/>
                <p:nvPr/>
              </p:nvSpPr>
              <p:spPr>
                <a:xfrm>
                  <a:off x="7543800" y="40386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95" name="Google Shape;1795;p45"/>
                <p:cNvSpPr/>
                <p:nvPr/>
              </p:nvSpPr>
              <p:spPr>
                <a:xfrm>
                  <a:off x="7543800" y="41148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96" name="Google Shape;1796;p45"/>
                <p:cNvSpPr/>
                <p:nvPr/>
              </p:nvSpPr>
              <p:spPr>
                <a:xfrm>
                  <a:off x="7543800" y="4191000"/>
                  <a:ext cx="2362200" cy="76200"/>
                </a:xfrm>
                <a:prstGeom prst="rect">
                  <a:avLst/>
                </a:prstGeom>
                <a:solidFill>
                  <a:schemeClr val="accent3"/>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1797" name="Google Shape;1797;p45"/>
              <p:cNvSpPr txBox="1"/>
              <p:nvPr/>
            </p:nvSpPr>
            <p:spPr>
              <a:xfrm>
                <a:off x="5181600" y="3352800"/>
                <a:ext cx="1066800" cy="61555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alibri"/>
                    <a:ea typeface="Calibri"/>
                    <a:cs typeface="Calibri"/>
                    <a:sym typeface="Calibri"/>
                  </a:rPr>
                  <a:t>Bytes</a:t>
                </a:r>
                <a:endParaRPr sz="2400">
                  <a:solidFill>
                    <a:schemeClr val="dk1"/>
                  </a:solidFill>
                  <a:latin typeface="Calibri"/>
                  <a:ea typeface="Calibri"/>
                  <a:cs typeface="Calibri"/>
                  <a:sym typeface="Calibri"/>
                </a:endParaRPr>
              </a:p>
            </p:txBody>
          </p:sp>
        </p:grpSp>
        <p:sp>
          <p:nvSpPr>
            <p:cNvPr id="1798" name="Google Shape;1798;p45"/>
            <p:cNvSpPr/>
            <p:nvPr/>
          </p:nvSpPr>
          <p:spPr>
            <a:xfrm>
              <a:off x="6229610" y="2547161"/>
              <a:ext cx="1517017" cy="758448"/>
            </a:xfrm>
            <a:prstGeom prst="rect">
              <a:avLst/>
            </a:prstGeom>
            <a:solidFill>
              <a:srgbClr val="FFFFFF"/>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Program</a:t>
              </a:r>
              <a:endParaRPr sz="1800">
                <a:solidFill>
                  <a:schemeClr val="dk1"/>
                </a:solidFill>
                <a:latin typeface="Calibri"/>
                <a:ea typeface="Calibri"/>
                <a:cs typeface="Calibri"/>
                <a:sym typeface="Calibri"/>
              </a:endParaRPr>
            </a:p>
          </p:txBody>
        </p:sp>
        <p:sp>
          <p:nvSpPr>
            <p:cNvPr id="1799" name="Google Shape;1799;p45"/>
            <p:cNvSpPr/>
            <p:nvPr/>
          </p:nvSpPr>
          <p:spPr>
            <a:xfrm>
              <a:off x="6205612" y="4366383"/>
              <a:ext cx="1517017" cy="758448"/>
            </a:xfrm>
            <a:prstGeom prst="rect">
              <a:avLst/>
            </a:prstGeom>
            <a:solidFill>
              <a:srgbClr val="FFFFFF"/>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Data</a:t>
              </a:r>
              <a:endParaRPr sz="1800">
                <a:solidFill>
                  <a:schemeClr val="dk1"/>
                </a:solidFill>
                <a:latin typeface="Calibri"/>
                <a:ea typeface="Calibri"/>
                <a:cs typeface="Calibri"/>
                <a:sym typeface="Calibri"/>
              </a:endParaRPr>
            </a:p>
          </p:txBody>
        </p:sp>
      </p:grpSp>
      <p:sp>
        <p:nvSpPr>
          <p:cNvPr id="1800" name="Google Shape;1800;p45"/>
          <p:cNvSpPr/>
          <p:nvPr/>
        </p:nvSpPr>
        <p:spPr>
          <a:xfrm>
            <a:off x="4367003" y="2170952"/>
            <a:ext cx="1326995" cy="876300"/>
          </a:xfrm>
          <a:prstGeom prst="rect">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Instruction Cache</a:t>
            </a:r>
            <a:endParaRPr sz="1800">
              <a:solidFill>
                <a:schemeClr val="lt1"/>
              </a:solidFill>
              <a:latin typeface="Calibri"/>
              <a:ea typeface="Calibri"/>
              <a:cs typeface="Calibri"/>
              <a:sym typeface="Calibri"/>
            </a:endParaRPr>
          </a:p>
        </p:txBody>
      </p:sp>
      <p:sp>
        <p:nvSpPr>
          <p:cNvPr id="1801" name="Google Shape;1801;p45"/>
          <p:cNvSpPr/>
          <p:nvPr/>
        </p:nvSpPr>
        <p:spPr>
          <a:xfrm>
            <a:off x="4367003" y="3678377"/>
            <a:ext cx="1326995" cy="876300"/>
          </a:xfrm>
          <a:prstGeom prst="rect">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Data</a:t>
            </a:r>
            <a:endParaRPr/>
          </a:p>
          <a:p>
            <a:pPr marL="0" marR="0" lvl="0" indent="0" algn="ctr" rtl="0">
              <a:spcBef>
                <a:spcPts val="0"/>
              </a:spcBef>
              <a:spcAft>
                <a:spcPts val="0"/>
              </a:spcAft>
              <a:buNone/>
            </a:pPr>
            <a:r>
              <a:rPr lang="en-US" sz="1800">
                <a:solidFill>
                  <a:schemeClr val="lt1"/>
                </a:solidFill>
                <a:latin typeface="Calibri"/>
                <a:ea typeface="Calibri"/>
                <a:cs typeface="Calibri"/>
                <a:sym typeface="Calibri"/>
              </a:rPr>
              <a:t>Cache</a:t>
            </a:r>
            <a:endParaRPr sz="1800">
              <a:solidFill>
                <a:schemeClr val="lt1"/>
              </a:solidFill>
              <a:latin typeface="Calibri"/>
              <a:ea typeface="Calibri"/>
              <a:cs typeface="Calibri"/>
              <a:sym typeface="Calibri"/>
            </a:endParaRPr>
          </a:p>
        </p:txBody>
      </p:sp>
      <p:sp>
        <p:nvSpPr>
          <p:cNvPr id="1802" name="Google Shape;1802;p45"/>
          <p:cNvSpPr txBox="1"/>
          <p:nvPr/>
        </p:nvSpPr>
        <p:spPr>
          <a:xfrm>
            <a:off x="2133600" y="5765800"/>
            <a:ext cx="5362015" cy="61555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dirty="0">
                <a:solidFill>
                  <a:srgbClr val="FF0000"/>
                </a:solidFill>
                <a:latin typeface="Calibri"/>
                <a:ea typeface="Calibri"/>
                <a:cs typeface="Calibri"/>
                <a:sym typeface="Calibri"/>
              </a:rPr>
              <a:t>Caches: small and fast “buffer” memories</a:t>
            </a:r>
          </a:p>
          <a:p>
            <a:pPr marL="0" marR="0" lvl="0" indent="0" algn="ctr" rtl="0">
              <a:spcBef>
                <a:spcPts val="0"/>
              </a:spcBef>
              <a:spcAft>
                <a:spcPts val="0"/>
              </a:spcAft>
              <a:buNone/>
            </a:pPr>
            <a:r>
              <a:rPr lang="en-US" sz="2400" dirty="0" err="1">
                <a:solidFill>
                  <a:srgbClr val="FF0000"/>
                </a:solidFill>
                <a:latin typeface="Calibri"/>
                <a:ea typeface="Calibri"/>
                <a:cs typeface="Calibri"/>
                <a:sym typeface="Calibri"/>
              </a:rPr>
              <a:t>哈佛结构</a:t>
            </a:r>
            <a:r>
              <a:rPr lang="zh-CN" altLang="en-US" sz="2400" dirty="0">
                <a:solidFill>
                  <a:srgbClr val="FF0000"/>
                </a:solidFill>
                <a:latin typeface="Calibri"/>
                <a:ea typeface="Calibri"/>
                <a:cs typeface="Calibri"/>
                <a:sym typeface="Calibri"/>
              </a:rPr>
              <a:t>，通常使用在</a:t>
            </a:r>
            <a:r>
              <a:rPr lang="en-US" altLang="zh-CN" sz="2400" dirty="0">
                <a:solidFill>
                  <a:srgbClr val="FF0000"/>
                </a:solidFill>
                <a:latin typeface="Calibri"/>
                <a:ea typeface="Calibri"/>
                <a:cs typeface="Calibri"/>
                <a:sym typeface="Calibri"/>
              </a:rPr>
              <a:t>L1</a:t>
            </a:r>
            <a:r>
              <a:rPr lang="zh-CN" altLang="en-US" sz="2400" dirty="0">
                <a:solidFill>
                  <a:srgbClr val="FF0000"/>
                </a:solidFill>
                <a:latin typeface="Calibri"/>
                <a:ea typeface="Calibri"/>
                <a:cs typeface="Calibri"/>
                <a:sym typeface="Calibri"/>
              </a:rPr>
              <a:t>缓存中</a:t>
            </a:r>
            <a:endParaRPr sz="2400" dirty="0">
              <a:solidFill>
                <a:srgbClr val="FF0000"/>
              </a:solidFill>
              <a:latin typeface="Calibri"/>
              <a:ea typeface="Calibri"/>
              <a:cs typeface="Calibri"/>
              <a:sym typeface="Calibri"/>
            </a:endParaRPr>
          </a:p>
        </p:txBody>
      </p:sp>
      <p:sp>
        <p:nvSpPr>
          <p:cNvPr id="1803" name="Google Shape;1803;p45"/>
          <p:cNvSpPr/>
          <p:nvPr/>
        </p:nvSpPr>
        <p:spPr>
          <a:xfrm>
            <a:off x="3739898" y="2527667"/>
            <a:ext cx="627104" cy="179648"/>
          </a:xfrm>
          <a:prstGeom prst="leftRigh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04" name="Google Shape;1804;p45"/>
          <p:cNvSpPr/>
          <p:nvPr/>
        </p:nvSpPr>
        <p:spPr>
          <a:xfrm>
            <a:off x="5700095" y="2523448"/>
            <a:ext cx="627104" cy="179648"/>
          </a:xfrm>
          <a:prstGeom prst="leftRigh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05" name="Google Shape;1805;p45"/>
          <p:cNvSpPr/>
          <p:nvPr/>
        </p:nvSpPr>
        <p:spPr>
          <a:xfrm>
            <a:off x="3739898" y="4036220"/>
            <a:ext cx="627104" cy="179648"/>
          </a:xfrm>
          <a:prstGeom prst="leftRigh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06" name="Google Shape;1806;p45"/>
          <p:cNvSpPr/>
          <p:nvPr/>
        </p:nvSpPr>
        <p:spPr>
          <a:xfrm>
            <a:off x="5700095" y="4032001"/>
            <a:ext cx="627104" cy="179648"/>
          </a:xfrm>
          <a:prstGeom prst="leftRightArrow">
            <a:avLst>
              <a:gd name="adj1" fmla="val 50000"/>
              <a:gd name="adj2" fmla="val 5000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327437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9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0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0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0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0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0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80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本讲概要</a:t>
            </a:r>
          </a:p>
        </p:txBody>
      </p:sp>
      <p:sp>
        <p:nvSpPr>
          <p:cNvPr id="3" name="Content Placeholder 2"/>
          <p:cNvSpPr>
            <a:spLocks noGrp="1"/>
          </p:cNvSpPr>
          <p:nvPr>
            <p:ph idx="1"/>
          </p:nvPr>
        </p:nvSpPr>
        <p:spPr/>
        <p:txBody>
          <a:bodyPr/>
          <a:lstStyle/>
          <a:p>
            <a:r>
              <a:rPr lang="zh-CN" altLang="en-US" dirty="0"/>
              <a:t>指令流水实现原理</a:t>
            </a:r>
          </a:p>
          <a:p>
            <a:r>
              <a:rPr lang="zh-CN" altLang="en-US" dirty="0"/>
              <a:t>结构冲突</a:t>
            </a:r>
          </a:p>
          <a:p>
            <a:pPr lvl="1"/>
            <a:r>
              <a:rPr lang="zh-CN" altLang="en-US" dirty="0"/>
              <a:t>检测</a:t>
            </a:r>
          </a:p>
          <a:p>
            <a:pPr lvl="1"/>
            <a:r>
              <a:rPr lang="zh-CN" altLang="en-US" dirty="0"/>
              <a:t>避免</a:t>
            </a:r>
          </a:p>
          <a:p>
            <a:r>
              <a:rPr lang="zh-CN" altLang="en-US" dirty="0"/>
              <a:t>数据冲突</a:t>
            </a:r>
          </a:p>
          <a:p>
            <a:pPr lvl="1"/>
            <a:r>
              <a:rPr lang="zh-CN" altLang="en-US" dirty="0"/>
              <a:t>检测</a:t>
            </a:r>
          </a:p>
          <a:p>
            <a:pPr lvl="1"/>
            <a:r>
              <a:rPr lang="zh-CN" altLang="en-US" dirty="0"/>
              <a:t>避免</a:t>
            </a:r>
          </a:p>
          <a:p>
            <a:r>
              <a:rPr lang="zh-CN" altLang="en-US" dirty="0"/>
              <a:t>小结</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a:t>
            </a:fld>
            <a:endParaRPr lang="zh-CN" altLang="en-US">
              <a:solidFill>
                <a:srgbClr val="1F497D"/>
              </a:solidFill>
            </a:endParaRPr>
          </a:p>
        </p:txBody>
      </p:sp>
    </p:spTree>
    <p:extLst>
      <p:ext uri="{BB962C8B-B14F-4D97-AF65-F5344CB8AC3E}">
        <p14:creationId xmlns:p14="http://schemas.microsoft.com/office/powerpoint/2010/main" val="24567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结构冲突和相应解决方法</a:t>
            </a:r>
          </a:p>
        </p:txBody>
      </p:sp>
      <p:sp>
        <p:nvSpPr>
          <p:cNvPr id="3" name="Content Placeholder 2"/>
          <p:cNvSpPr>
            <a:spLocks noGrp="1"/>
          </p:cNvSpPr>
          <p:nvPr>
            <p:ph idx="1"/>
          </p:nvPr>
        </p:nvSpPr>
        <p:spPr>
          <a:xfrm>
            <a:off x="457200" y="1219200"/>
            <a:ext cx="8229600" cy="1633736"/>
          </a:xfrm>
        </p:spPr>
        <p:txBody>
          <a:bodyPr/>
          <a:lstStyle/>
          <a:p>
            <a:r>
              <a:rPr lang="zh-CN" altLang="en-US" sz="2400" dirty="0"/>
              <a:t>如果因资源冲突而无法使用某种指令组合，那么就称流水线产生了结构冲突。</a:t>
            </a:r>
          </a:p>
          <a:p>
            <a:pPr lvl="1"/>
            <a:r>
              <a:rPr lang="zh-CN" altLang="en-US" sz="2000" dirty="0"/>
              <a:t>暂停流水线执行，插入等待周期</a:t>
            </a:r>
          </a:p>
          <a:p>
            <a:pPr lvl="1"/>
            <a:r>
              <a:rPr lang="zh-CN" altLang="en-US" sz="2000" dirty="0"/>
              <a:t>增加资源，解决资源冲突</a:t>
            </a:r>
          </a:p>
          <a:p>
            <a:endParaRPr kumimoji="1" lang="zh-CN" altLang="en-US" sz="2400" dirty="0"/>
          </a:p>
        </p:txBody>
      </p:sp>
      <p:pic>
        <p:nvPicPr>
          <p:cNvPr id="5" name="Picture 4"/>
          <p:cNvPicPr>
            <a:picLocks noChangeAspect="1"/>
          </p:cNvPicPr>
          <p:nvPr/>
        </p:nvPicPr>
        <p:blipFill>
          <a:blip r:embed="rId2"/>
          <a:stretch>
            <a:fillRect/>
          </a:stretch>
        </p:blipFill>
        <p:spPr>
          <a:xfrm>
            <a:off x="683568" y="2852935"/>
            <a:ext cx="8003232" cy="3856655"/>
          </a:xfrm>
          <a:prstGeom prst="rect">
            <a:avLst/>
          </a:prstGeom>
        </p:spPr>
      </p:pic>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20</a:t>
            </a:fld>
            <a:endParaRPr lang="zh-CN" altLang="en-US">
              <a:solidFill>
                <a:srgbClr val="1F497D"/>
              </a:solidFill>
            </a:endParaRPr>
          </a:p>
        </p:txBody>
      </p:sp>
    </p:spTree>
    <p:extLst>
      <p:ext uri="{BB962C8B-B14F-4D97-AF65-F5344CB8AC3E}">
        <p14:creationId xmlns:p14="http://schemas.microsoft.com/office/powerpoint/2010/main" val="11292782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结构冲突和相应的解决方法</a:t>
            </a:r>
          </a:p>
        </p:txBody>
      </p:sp>
      <p:sp>
        <p:nvSpPr>
          <p:cNvPr id="3" name="Content Placeholder 2"/>
          <p:cNvSpPr>
            <a:spLocks noGrp="1"/>
          </p:cNvSpPr>
          <p:nvPr>
            <p:ph idx="1"/>
          </p:nvPr>
        </p:nvSpPr>
        <p:spPr>
          <a:xfrm>
            <a:off x="457200" y="1219200"/>
            <a:ext cx="8229600" cy="841648"/>
          </a:xfrm>
        </p:spPr>
        <p:txBody>
          <a:bodyPr/>
          <a:lstStyle/>
          <a:p>
            <a:r>
              <a:rPr lang="zh-CN" altLang="en-US" sz="2400"/>
              <a:t>消除结构冲突的最简单方法就是引入暂停周期，这必然要降低流水线的性能。</a:t>
            </a:r>
          </a:p>
        </p:txBody>
      </p:sp>
      <p:graphicFrame>
        <p:nvGraphicFramePr>
          <p:cNvPr id="5" name="Object 6"/>
          <p:cNvGraphicFramePr>
            <a:graphicFrameLocks noChangeAspect="1"/>
          </p:cNvGraphicFramePr>
          <p:nvPr>
            <p:extLst>
              <p:ext uri="{D42A27DB-BD31-4B8C-83A1-F6EECF244321}">
                <p14:modId xmlns:p14="http://schemas.microsoft.com/office/powerpoint/2010/main" val="435441977"/>
              </p:ext>
            </p:extLst>
          </p:nvPr>
        </p:nvGraphicFramePr>
        <p:xfrm>
          <a:off x="287337" y="2001106"/>
          <a:ext cx="8399463" cy="4438650"/>
        </p:xfrm>
        <a:graphic>
          <a:graphicData uri="http://schemas.openxmlformats.org/presentationml/2006/ole">
            <mc:AlternateContent xmlns:mc="http://schemas.openxmlformats.org/markup-compatibility/2006">
              <mc:Choice xmlns:v="urn:schemas-microsoft-com:vml" Requires="v">
                <p:oleObj spid="_x0000_s1205" name="Visio" r:id="rId3" imgW="9778722" imgH="5611535" progId="">
                  <p:embed/>
                </p:oleObj>
              </mc:Choice>
              <mc:Fallback>
                <p:oleObj name="Visio" r:id="rId3" imgW="9778722" imgH="5611535" progId="">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7337" y="2001106"/>
                        <a:ext cx="8399463" cy="44386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21</a:t>
            </a:fld>
            <a:endParaRPr lang="zh-CN" altLang="en-US">
              <a:solidFill>
                <a:srgbClr val="1F497D"/>
              </a:solidFill>
            </a:endParaRPr>
          </a:p>
        </p:txBody>
      </p:sp>
    </p:spTree>
    <p:extLst>
      <p:ext uri="{BB962C8B-B14F-4D97-AF65-F5344CB8AC3E}">
        <p14:creationId xmlns:p14="http://schemas.microsoft.com/office/powerpoint/2010/main" val="15788530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结构冲突和相应解决方法</a:t>
            </a:r>
          </a:p>
        </p:txBody>
      </p:sp>
      <p:sp>
        <p:nvSpPr>
          <p:cNvPr id="3" name="Content Placeholder 2"/>
          <p:cNvSpPr>
            <a:spLocks noGrp="1"/>
          </p:cNvSpPr>
          <p:nvPr>
            <p:ph idx="1"/>
          </p:nvPr>
        </p:nvSpPr>
        <p:spPr/>
        <p:txBody>
          <a:bodyPr/>
          <a:lstStyle/>
          <a:p>
            <a:r>
              <a:rPr lang="zh-CN" altLang="en-US" dirty="0"/>
              <a:t>解决结构冲突的基本方法</a:t>
            </a:r>
          </a:p>
          <a:p>
            <a:pPr lvl="1"/>
            <a:r>
              <a:rPr lang="zh-CN" altLang="en-US" dirty="0"/>
              <a:t>结构冲突的起因是资源争用，那么可以考虑采用资源充分重复设置的方法来避免结构冲突。</a:t>
            </a:r>
          </a:p>
          <a:p>
            <a:r>
              <a:rPr lang="zh-CN" altLang="en-US" dirty="0"/>
              <a:t>解决存储器争用冲突的办法</a:t>
            </a:r>
          </a:p>
          <a:p>
            <a:pPr lvl="1"/>
            <a:r>
              <a:rPr lang="zh-CN" altLang="en-US" dirty="0"/>
              <a:t>如果指令和数据放在同一个存储器，可使用双端口存储器，其中一个端口存取数据，另一个端口取指令。</a:t>
            </a:r>
          </a:p>
          <a:p>
            <a:pPr lvl="1"/>
            <a:r>
              <a:rPr lang="zh-CN" altLang="en-US" dirty="0"/>
              <a:t>设置两个存储器，其中一个作为数据存储器，另一个作为指令存储器。</a:t>
            </a:r>
          </a:p>
          <a:p>
            <a:pPr lvl="1"/>
            <a:r>
              <a:rPr lang="zh-CN" altLang="en-US" dirty="0"/>
              <a:t>上述两种方案中，取指令和访问数据可以并行进行，不会发生结构冲突。</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22</a:t>
            </a:fld>
            <a:endParaRPr lang="zh-CN" altLang="en-US">
              <a:solidFill>
                <a:srgbClr val="1F497D"/>
              </a:solidFill>
            </a:endParaRPr>
          </a:p>
        </p:txBody>
      </p:sp>
    </p:spTree>
    <p:extLst>
      <p:ext uri="{BB962C8B-B14F-4D97-AF65-F5344CB8AC3E}">
        <p14:creationId xmlns:p14="http://schemas.microsoft.com/office/powerpoint/2010/main" val="1996522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数据冲突和相应解决方法</a:t>
            </a:r>
          </a:p>
        </p:txBody>
      </p:sp>
      <p:sp>
        <p:nvSpPr>
          <p:cNvPr id="3" name="Content Placeholder 2"/>
          <p:cNvSpPr>
            <a:spLocks noGrp="1"/>
          </p:cNvSpPr>
          <p:nvPr>
            <p:ph idx="1"/>
          </p:nvPr>
        </p:nvSpPr>
        <p:spPr>
          <a:xfrm>
            <a:off x="457200" y="1219200"/>
            <a:ext cx="8229600" cy="1129680"/>
          </a:xfrm>
        </p:spPr>
        <p:txBody>
          <a:bodyPr/>
          <a:lstStyle/>
          <a:p>
            <a:r>
              <a:rPr lang="zh-CN" altLang="en-US" sz="2000"/>
              <a:t>流水线技术可以通过指令的重叠执行来改变指令的相对执行时间，这就可能导致流水线中的指令序列读写操作数的顺序发生改变，而不同于非流水线时的指令序列读写操作数的顺序。</a:t>
            </a:r>
          </a:p>
        </p:txBody>
      </p:sp>
      <p:pic>
        <p:nvPicPr>
          <p:cNvPr id="5" name="Picture 4"/>
          <p:cNvPicPr>
            <a:picLocks noChangeAspect="1"/>
          </p:cNvPicPr>
          <p:nvPr/>
        </p:nvPicPr>
        <p:blipFill>
          <a:blip r:embed="rId2"/>
          <a:stretch>
            <a:fillRect/>
          </a:stretch>
        </p:blipFill>
        <p:spPr>
          <a:xfrm>
            <a:off x="826356" y="2275361"/>
            <a:ext cx="7491288" cy="4582639"/>
          </a:xfrm>
          <a:prstGeom prst="rect">
            <a:avLst/>
          </a:prstGeom>
        </p:spPr>
      </p:pic>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23</a:t>
            </a:fld>
            <a:endParaRPr lang="zh-CN" altLang="en-US">
              <a:solidFill>
                <a:srgbClr val="1F497D"/>
              </a:solidFill>
            </a:endParaRPr>
          </a:p>
        </p:txBody>
      </p:sp>
    </p:spTree>
    <p:extLst>
      <p:ext uri="{BB962C8B-B14F-4D97-AF65-F5344CB8AC3E}">
        <p14:creationId xmlns:p14="http://schemas.microsoft.com/office/powerpoint/2010/main" val="15729020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数据冲突的分类</a:t>
            </a:r>
          </a:p>
        </p:txBody>
      </p:sp>
      <p:sp>
        <p:nvSpPr>
          <p:cNvPr id="3" name="Content Placeholder 2"/>
          <p:cNvSpPr>
            <a:spLocks noGrp="1"/>
          </p:cNvSpPr>
          <p:nvPr>
            <p:ph idx="1"/>
          </p:nvPr>
        </p:nvSpPr>
        <p:spPr/>
        <p:txBody>
          <a:bodyPr/>
          <a:lstStyle/>
          <a:p>
            <a:r>
              <a:rPr lang="zh-CN" altLang="en-US" dirty="0"/>
              <a:t>按照指令读写寄存器顺序对数据冲突分类</a:t>
            </a:r>
          </a:p>
          <a:p>
            <a:pPr lvl="1"/>
            <a:r>
              <a:rPr lang="zh-CN" altLang="en-US" dirty="0"/>
              <a:t>对于两条指令</a:t>
            </a:r>
            <a:r>
              <a:rPr lang="en-US" altLang="zh-CN" dirty="0" err="1"/>
              <a:t>i</a:t>
            </a:r>
            <a:r>
              <a:rPr lang="zh-CN" altLang="en-US" dirty="0"/>
              <a:t>和</a:t>
            </a:r>
            <a:r>
              <a:rPr lang="en-US" altLang="zh-CN" dirty="0"/>
              <a:t>j</a:t>
            </a:r>
            <a:r>
              <a:rPr lang="zh-CN" altLang="en-US" dirty="0"/>
              <a:t>，假设指令</a:t>
            </a:r>
            <a:r>
              <a:rPr lang="en-US" altLang="zh-CN" dirty="0" err="1"/>
              <a:t>i</a:t>
            </a:r>
            <a:r>
              <a:rPr lang="zh-CN" altLang="en-US" dirty="0"/>
              <a:t>在</a:t>
            </a:r>
            <a:r>
              <a:rPr lang="en-US" altLang="zh-CN" dirty="0"/>
              <a:t>j</a:t>
            </a:r>
            <a:r>
              <a:rPr lang="zh-CN" altLang="en-US" dirty="0"/>
              <a:t>之前进入流水线，下面讨论几种不同的数据冲突。</a:t>
            </a:r>
          </a:p>
          <a:p>
            <a:r>
              <a:rPr lang="zh-CN" altLang="en-US" dirty="0"/>
              <a:t>写后读冲突（</a:t>
            </a:r>
            <a:r>
              <a:rPr lang="en-US" altLang="zh-CN" dirty="0"/>
              <a:t>RAW</a:t>
            </a:r>
            <a:r>
              <a:rPr lang="zh-CN" altLang="en-US" dirty="0"/>
              <a:t>：</a:t>
            </a:r>
            <a:r>
              <a:rPr lang="en-US" altLang="zh-CN" dirty="0"/>
              <a:t>Read After Write</a:t>
            </a:r>
            <a:r>
              <a:rPr lang="zh-CN" altLang="en-US" dirty="0"/>
              <a:t>）</a:t>
            </a:r>
          </a:p>
          <a:p>
            <a:pPr lvl="1"/>
            <a:r>
              <a:rPr lang="zh-CN" altLang="en-US" dirty="0"/>
              <a:t>指令</a:t>
            </a:r>
            <a:r>
              <a:rPr lang="en-US" altLang="zh-CN" dirty="0"/>
              <a:t>j</a:t>
            </a:r>
            <a:r>
              <a:rPr lang="zh-CN" altLang="en-US" dirty="0"/>
              <a:t>的执行需要使用指令</a:t>
            </a:r>
            <a:r>
              <a:rPr lang="en-US" altLang="zh-CN" dirty="0" err="1"/>
              <a:t>i</a:t>
            </a:r>
            <a:r>
              <a:rPr lang="zh-CN" altLang="en-US" dirty="0"/>
              <a:t>的计算结果，但是当它们在流水线中重叠执行时，指令</a:t>
            </a:r>
            <a:r>
              <a:rPr lang="en-US" altLang="zh-CN" dirty="0"/>
              <a:t>j</a:t>
            </a:r>
            <a:r>
              <a:rPr lang="zh-CN" altLang="en-US" dirty="0"/>
              <a:t>可能在指令</a:t>
            </a:r>
            <a:r>
              <a:rPr lang="en-US" altLang="zh-CN" dirty="0" err="1"/>
              <a:t>i</a:t>
            </a:r>
            <a:r>
              <a:rPr lang="zh-CN" altLang="en-US" dirty="0"/>
              <a:t>将其计算结果写入之前就先行对保存该计算结果的寄存器进行了读操作，这样指令</a:t>
            </a:r>
            <a:r>
              <a:rPr lang="en-US" altLang="zh-CN" dirty="0"/>
              <a:t>j</a:t>
            </a:r>
            <a:r>
              <a:rPr lang="zh-CN" altLang="en-US" dirty="0"/>
              <a:t>读出的寄存器值就是错误的。</a:t>
            </a:r>
          </a:p>
          <a:p>
            <a:pPr lvl="1"/>
            <a:r>
              <a:rPr lang="zh-CN" altLang="en-US" dirty="0"/>
              <a:t>这是最常见的一种数据冲突。</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24</a:t>
            </a:fld>
            <a:endParaRPr lang="zh-CN" altLang="en-US">
              <a:solidFill>
                <a:srgbClr val="1F497D"/>
              </a:solidFill>
            </a:endParaRPr>
          </a:p>
        </p:txBody>
      </p:sp>
    </p:spTree>
    <p:extLst>
      <p:ext uri="{BB962C8B-B14F-4D97-AF65-F5344CB8AC3E}">
        <p14:creationId xmlns:p14="http://schemas.microsoft.com/office/powerpoint/2010/main" val="1610016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数据冲突分类</a:t>
            </a:r>
          </a:p>
        </p:txBody>
      </p:sp>
      <p:sp>
        <p:nvSpPr>
          <p:cNvPr id="3" name="Content Placeholder 2"/>
          <p:cNvSpPr>
            <a:spLocks noGrp="1"/>
          </p:cNvSpPr>
          <p:nvPr>
            <p:ph idx="1"/>
          </p:nvPr>
        </p:nvSpPr>
        <p:spPr>
          <a:xfrm>
            <a:off x="457200" y="1219200"/>
            <a:ext cx="8229600" cy="4442048"/>
          </a:xfrm>
        </p:spPr>
        <p:txBody>
          <a:bodyPr/>
          <a:lstStyle/>
          <a:p>
            <a:r>
              <a:rPr lang="zh-CN" altLang="en-US" sz="2400" dirty="0"/>
              <a:t>写后写冲突（</a:t>
            </a:r>
            <a:r>
              <a:rPr lang="en-US" altLang="zh-CN" sz="2400" dirty="0"/>
              <a:t>WAW</a:t>
            </a:r>
            <a:r>
              <a:rPr lang="zh-CN" altLang="en-US" sz="2400" dirty="0"/>
              <a:t>：</a:t>
            </a:r>
            <a:r>
              <a:rPr lang="en-US" altLang="zh-CN" sz="2400" dirty="0"/>
              <a:t>Write After Write</a:t>
            </a:r>
            <a:r>
              <a:rPr lang="zh-CN" altLang="en-US" sz="2400" dirty="0"/>
              <a:t>）</a:t>
            </a:r>
          </a:p>
          <a:p>
            <a:pPr lvl="1"/>
            <a:r>
              <a:rPr lang="zh-CN" altLang="en-US" sz="2000" dirty="0"/>
              <a:t>指令</a:t>
            </a:r>
            <a:r>
              <a:rPr lang="en-US" altLang="zh-CN" sz="2000" dirty="0"/>
              <a:t>j</a:t>
            </a:r>
            <a:r>
              <a:rPr lang="zh-CN" altLang="en-US" sz="2000" dirty="0"/>
              <a:t>和指令</a:t>
            </a:r>
            <a:r>
              <a:rPr lang="en-US" altLang="zh-CN" sz="2000" dirty="0" err="1"/>
              <a:t>i</a:t>
            </a:r>
            <a:r>
              <a:rPr lang="zh-CN" altLang="en-US" sz="2000" dirty="0"/>
              <a:t>的目的操作数相同，但是当它们在流水线中重叠执行时，指令</a:t>
            </a:r>
            <a:r>
              <a:rPr lang="en-US" altLang="zh-CN" sz="2000" dirty="0"/>
              <a:t>j</a:t>
            </a:r>
            <a:r>
              <a:rPr lang="zh-CN" altLang="en-US" sz="2000" dirty="0"/>
              <a:t>可能在指令</a:t>
            </a:r>
            <a:r>
              <a:rPr lang="en-US" altLang="zh-CN" sz="2000" dirty="0" err="1"/>
              <a:t>i</a:t>
            </a:r>
            <a:r>
              <a:rPr lang="zh-CN" altLang="en-US" sz="2000" dirty="0"/>
              <a:t>将其计算结果写入之前就先行对保存该计算结果的寄存器进行了写操作，这样就导致了寄存器写入顺序的错误，此时，目的寄存器的内容是指令</a:t>
            </a:r>
            <a:r>
              <a:rPr lang="en-US" altLang="zh-CN" sz="2000" dirty="0" err="1"/>
              <a:t>i</a:t>
            </a:r>
            <a:r>
              <a:rPr lang="zh-CN" altLang="en-US" sz="2000" dirty="0"/>
              <a:t>写入的值，而不是指令</a:t>
            </a:r>
            <a:r>
              <a:rPr lang="en-US" altLang="zh-CN" sz="2000" dirty="0"/>
              <a:t>j</a:t>
            </a:r>
            <a:r>
              <a:rPr lang="zh-CN" altLang="en-US" sz="2000" dirty="0"/>
              <a:t>写入的值。</a:t>
            </a:r>
          </a:p>
          <a:p>
            <a:r>
              <a:rPr lang="en-US" altLang="zh-CN" sz="2400" dirty="0"/>
              <a:t>MIPS</a:t>
            </a:r>
            <a:r>
              <a:rPr lang="zh-CN" altLang="en-US" sz="2400" dirty="0"/>
              <a:t>指令流水不会发生</a:t>
            </a:r>
            <a:r>
              <a:rPr lang="en-US" altLang="zh-CN" sz="2400" dirty="0"/>
              <a:t>WAW</a:t>
            </a:r>
            <a:r>
              <a:rPr lang="zh-CN" altLang="en-US" sz="2400" dirty="0"/>
              <a:t>冲突</a:t>
            </a:r>
          </a:p>
          <a:p>
            <a:pPr lvl="1"/>
            <a:r>
              <a:rPr lang="zh-CN" altLang="en-US" sz="2000" dirty="0"/>
              <a:t>如果在流水线中不只一个流水段可以进行写操作，或者当流水线暂停某条指令的执行时，允许该指令之后的其他指令继续执行，就可能发生这种数据冲突。但是</a:t>
            </a:r>
            <a:r>
              <a:rPr lang="en-US" altLang="zh-CN" sz="2000" dirty="0"/>
              <a:t>MIPS</a:t>
            </a:r>
            <a:r>
              <a:rPr lang="zh-CN" altLang="en-US" sz="2000" dirty="0"/>
              <a:t>流水线中的指令不会发生这种数据冲突，因为流水中只有</a:t>
            </a:r>
            <a:r>
              <a:rPr lang="en-US" altLang="zh-CN" sz="2000" dirty="0"/>
              <a:t>WB</a:t>
            </a:r>
            <a:r>
              <a:rPr lang="zh-CN" altLang="en-US" sz="2000" dirty="0"/>
              <a:t>段才会写寄存器。</a:t>
            </a:r>
          </a:p>
          <a:p>
            <a:pPr lvl="1"/>
            <a:r>
              <a:rPr lang="zh-CN" altLang="en-US" sz="2000" dirty="0"/>
              <a:t>如果对流水线进行改变，将</a:t>
            </a:r>
            <a:r>
              <a:rPr lang="en-US" altLang="zh-CN" sz="2000" dirty="0"/>
              <a:t>ALU</a:t>
            </a:r>
            <a:r>
              <a:rPr lang="zh-CN" altLang="en-US" sz="2000" dirty="0"/>
              <a:t>结果的写回操作移到</a:t>
            </a:r>
            <a:r>
              <a:rPr lang="en-US" altLang="zh-CN" sz="2000" dirty="0"/>
              <a:t>MEM</a:t>
            </a:r>
            <a:r>
              <a:rPr lang="zh-CN" altLang="en-US" sz="2000" dirty="0"/>
              <a:t>段进行，因为这时计算结果已经有效，同时再假定访问数据存储器需要两个流水段，那么流水线中执行的指令就可能发生</a:t>
            </a:r>
            <a:r>
              <a:rPr lang="en-US" altLang="zh-CN" sz="2000" dirty="0"/>
              <a:t>WAW</a:t>
            </a:r>
            <a:r>
              <a:rPr lang="zh-CN" altLang="en-US" sz="2000" dirty="0"/>
              <a:t>冲突。</a:t>
            </a:r>
          </a:p>
          <a:p>
            <a:endParaRPr kumimoji="1" lang="zh-CN" altLang="en-US" sz="2400" dirty="0"/>
          </a:p>
        </p:txBody>
      </p:sp>
      <p:graphicFrame>
        <p:nvGraphicFramePr>
          <p:cNvPr id="5" name="Table 4"/>
          <p:cNvGraphicFramePr>
            <a:graphicFrameLocks noGrp="1"/>
          </p:cNvGraphicFramePr>
          <p:nvPr>
            <p:extLst>
              <p:ext uri="{D42A27DB-BD31-4B8C-83A1-F6EECF244321}">
                <p14:modId xmlns:p14="http://schemas.microsoft.com/office/powerpoint/2010/main" val="1824105246"/>
              </p:ext>
            </p:extLst>
          </p:nvPr>
        </p:nvGraphicFramePr>
        <p:xfrm>
          <a:off x="863589" y="5800308"/>
          <a:ext cx="7416822" cy="741680"/>
        </p:xfrm>
        <a:graphic>
          <a:graphicData uri="http://schemas.openxmlformats.org/drawingml/2006/table">
            <a:tbl>
              <a:tblPr>
                <a:tableStyleId>{5DA37D80-6434-44D0-A028-1B22A696006F}</a:tableStyleId>
              </a:tblPr>
              <a:tblGrid>
                <a:gridCol w="1620179">
                  <a:extLst>
                    <a:ext uri="{9D8B030D-6E8A-4147-A177-3AD203B41FA5}">
                      <a16:colId xmlns:a16="http://schemas.microsoft.com/office/drawing/2014/main" val="20000"/>
                    </a:ext>
                  </a:extLst>
                </a:gridCol>
                <a:gridCol w="720080">
                  <a:extLst>
                    <a:ext uri="{9D8B030D-6E8A-4147-A177-3AD203B41FA5}">
                      <a16:colId xmlns:a16="http://schemas.microsoft.com/office/drawing/2014/main" val="20001"/>
                    </a:ext>
                  </a:extLst>
                </a:gridCol>
                <a:gridCol w="1008112">
                  <a:extLst>
                    <a:ext uri="{9D8B030D-6E8A-4147-A177-3AD203B41FA5}">
                      <a16:colId xmlns:a16="http://schemas.microsoft.com/office/drawing/2014/main" val="20002"/>
                    </a:ext>
                  </a:extLst>
                </a:gridCol>
                <a:gridCol w="1080120">
                  <a:extLst>
                    <a:ext uri="{9D8B030D-6E8A-4147-A177-3AD203B41FA5}">
                      <a16:colId xmlns:a16="http://schemas.microsoft.com/office/drawing/2014/main" val="20003"/>
                    </a:ext>
                  </a:extLst>
                </a:gridCol>
                <a:gridCol w="1008112">
                  <a:extLst>
                    <a:ext uri="{9D8B030D-6E8A-4147-A177-3AD203B41FA5}">
                      <a16:colId xmlns:a16="http://schemas.microsoft.com/office/drawing/2014/main" val="20004"/>
                    </a:ext>
                  </a:extLst>
                </a:gridCol>
                <a:gridCol w="1008112">
                  <a:extLst>
                    <a:ext uri="{9D8B030D-6E8A-4147-A177-3AD203B41FA5}">
                      <a16:colId xmlns:a16="http://schemas.microsoft.com/office/drawing/2014/main" val="20005"/>
                    </a:ext>
                  </a:extLst>
                </a:gridCol>
                <a:gridCol w="972107">
                  <a:extLst>
                    <a:ext uri="{9D8B030D-6E8A-4147-A177-3AD203B41FA5}">
                      <a16:colId xmlns:a16="http://schemas.microsoft.com/office/drawing/2014/main" val="20006"/>
                    </a:ext>
                  </a:extLst>
                </a:gridCol>
              </a:tblGrid>
              <a:tr h="370840">
                <a:tc>
                  <a:txBody>
                    <a:bodyPr/>
                    <a:lstStyle/>
                    <a:p>
                      <a:pPr algn="ctr"/>
                      <a:r>
                        <a:rPr lang="en-US" altLang="zh-CN" dirty="0"/>
                        <a:t>LW</a:t>
                      </a:r>
                      <a:r>
                        <a:rPr lang="zh-CN" altLang="en-US" dirty="0"/>
                        <a:t> </a:t>
                      </a:r>
                      <a:r>
                        <a:rPr lang="en-US" altLang="zh-CN" dirty="0"/>
                        <a:t>R1,0(R2)</a:t>
                      </a:r>
                      <a:endParaRPr lang="zh-CN" altLang="en-US" dirty="0"/>
                    </a:p>
                  </a:txBody>
                  <a:tcPr anchor="ctr"/>
                </a:tc>
                <a:tc>
                  <a:txBody>
                    <a:bodyPr/>
                    <a:lstStyle/>
                    <a:p>
                      <a:pPr algn="ctr"/>
                      <a:r>
                        <a:rPr lang="en-US" altLang="zh-CN" dirty="0"/>
                        <a:t>IF</a:t>
                      </a:r>
                      <a:endParaRPr lang="zh-CN" altLang="en-US" dirty="0"/>
                    </a:p>
                  </a:txBody>
                  <a:tcPr anchor="ctr"/>
                </a:tc>
                <a:tc>
                  <a:txBody>
                    <a:bodyPr/>
                    <a:lstStyle/>
                    <a:p>
                      <a:pPr algn="ctr"/>
                      <a:r>
                        <a:rPr lang="en-US" altLang="zh-CN" dirty="0"/>
                        <a:t>ID</a:t>
                      </a:r>
                      <a:endParaRPr lang="zh-CN" altLang="en-US" dirty="0"/>
                    </a:p>
                  </a:txBody>
                  <a:tcPr anchor="ctr"/>
                </a:tc>
                <a:tc>
                  <a:txBody>
                    <a:bodyPr/>
                    <a:lstStyle/>
                    <a:p>
                      <a:pPr algn="ctr"/>
                      <a:r>
                        <a:rPr lang="en-US" altLang="zh-CN" dirty="0"/>
                        <a:t>EX</a:t>
                      </a:r>
                      <a:endParaRPr lang="zh-CN" altLang="en-US" dirty="0"/>
                    </a:p>
                  </a:txBody>
                  <a:tcPr anchor="ctr"/>
                </a:tc>
                <a:tc>
                  <a:txBody>
                    <a:bodyPr/>
                    <a:lstStyle/>
                    <a:p>
                      <a:pPr algn="ctr"/>
                      <a:r>
                        <a:rPr lang="en-US" altLang="zh-CN" dirty="0"/>
                        <a:t>MEM1</a:t>
                      </a:r>
                      <a:endParaRPr lang="zh-CN" altLang="en-US" dirty="0"/>
                    </a:p>
                  </a:txBody>
                  <a:tcPr anchor="ctr"/>
                </a:tc>
                <a:tc>
                  <a:txBody>
                    <a:bodyPr/>
                    <a:lstStyle/>
                    <a:p>
                      <a:pPr algn="ctr"/>
                      <a:r>
                        <a:rPr lang="en-US" altLang="zh-CN" dirty="0"/>
                        <a:t>MEM2</a:t>
                      </a:r>
                      <a:endParaRPr lang="zh-CN" altLang="en-US" dirty="0"/>
                    </a:p>
                  </a:txBody>
                  <a:tcPr anchor="ctr"/>
                </a:tc>
                <a:tc>
                  <a:txBody>
                    <a:bodyPr/>
                    <a:lstStyle/>
                    <a:p>
                      <a:pPr algn="ctr"/>
                      <a:r>
                        <a:rPr lang="en-US" altLang="zh-CN" dirty="0"/>
                        <a:t>WB</a:t>
                      </a:r>
                      <a:endParaRPr lang="zh-CN" altLang="en-US" dirty="0"/>
                    </a:p>
                  </a:txBody>
                  <a:tcPr anchor="ctr"/>
                </a:tc>
                <a:extLst>
                  <a:ext uri="{0D108BD9-81ED-4DB2-BD59-A6C34878D82A}">
                    <a16:rowId xmlns:a16="http://schemas.microsoft.com/office/drawing/2014/main" val="10000"/>
                  </a:ext>
                </a:extLst>
              </a:tr>
              <a:tr h="370840">
                <a:tc>
                  <a:txBody>
                    <a:bodyPr/>
                    <a:lstStyle/>
                    <a:p>
                      <a:pPr algn="ctr"/>
                      <a:r>
                        <a:rPr lang="en-US" altLang="zh-CN" dirty="0"/>
                        <a:t>Add</a:t>
                      </a:r>
                      <a:r>
                        <a:rPr lang="zh-CN" altLang="en-US" dirty="0"/>
                        <a:t> </a:t>
                      </a:r>
                      <a:r>
                        <a:rPr lang="en-US" altLang="zh-CN" dirty="0"/>
                        <a:t>R1,R2,R3</a:t>
                      </a:r>
                      <a:endParaRPr lang="zh-CN" altLang="en-US" dirty="0"/>
                    </a:p>
                  </a:txBody>
                  <a:tcPr anchor="ctr"/>
                </a:tc>
                <a:tc>
                  <a:txBody>
                    <a:bodyPr/>
                    <a:lstStyle/>
                    <a:p>
                      <a:pPr algn="ctr"/>
                      <a:endParaRPr lang="zh-CN" altLang="en-US"/>
                    </a:p>
                  </a:txBody>
                  <a:tcPr anchor="ctr"/>
                </a:tc>
                <a:tc>
                  <a:txBody>
                    <a:bodyPr/>
                    <a:lstStyle/>
                    <a:p>
                      <a:pPr algn="ctr"/>
                      <a:r>
                        <a:rPr lang="en-US" altLang="zh-CN" dirty="0"/>
                        <a:t>IF</a:t>
                      </a:r>
                      <a:endParaRPr lang="zh-CN" altLang="en-US" dirty="0"/>
                    </a:p>
                  </a:txBody>
                  <a:tcPr anchor="ctr"/>
                </a:tc>
                <a:tc>
                  <a:txBody>
                    <a:bodyPr/>
                    <a:lstStyle/>
                    <a:p>
                      <a:pPr algn="ctr"/>
                      <a:r>
                        <a:rPr lang="en-US" altLang="zh-CN" dirty="0"/>
                        <a:t>ID</a:t>
                      </a:r>
                      <a:endParaRPr lang="zh-CN" altLang="en-US" dirty="0"/>
                    </a:p>
                  </a:txBody>
                  <a:tcPr anchor="ctr"/>
                </a:tc>
                <a:tc>
                  <a:txBody>
                    <a:bodyPr/>
                    <a:lstStyle/>
                    <a:p>
                      <a:pPr algn="ctr"/>
                      <a:r>
                        <a:rPr lang="en-US" altLang="zh-CN" dirty="0"/>
                        <a:t>EX</a:t>
                      </a:r>
                      <a:endParaRPr lang="zh-CN" altLang="en-US" dirty="0"/>
                    </a:p>
                  </a:txBody>
                  <a:tcPr anchor="ctr"/>
                </a:tc>
                <a:tc>
                  <a:txBody>
                    <a:bodyPr/>
                    <a:lstStyle/>
                    <a:p>
                      <a:pPr algn="ctr"/>
                      <a:r>
                        <a:rPr lang="en-US" altLang="zh-CN" dirty="0"/>
                        <a:t>WB</a:t>
                      </a: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10001"/>
                  </a:ext>
                </a:extLst>
              </a:tr>
            </a:tbl>
          </a:graphicData>
        </a:graphic>
      </p:graphicFrame>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25</a:t>
            </a:fld>
            <a:endParaRPr lang="zh-CN" altLang="en-US">
              <a:solidFill>
                <a:srgbClr val="1F497D"/>
              </a:solidFill>
            </a:endParaRPr>
          </a:p>
        </p:txBody>
      </p:sp>
    </p:spTree>
    <p:extLst>
      <p:ext uri="{BB962C8B-B14F-4D97-AF65-F5344CB8AC3E}">
        <p14:creationId xmlns:p14="http://schemas.microsoft.com/office/powerpoint/2010/main" val="124861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数据冲突分类</a:t>
            </a:r>
            <a:endParaRPr kumimoji="1" lang="zh-CN" altLang="en-US" dirty="0"/>
          </a:p>
        </p:txBody>
      </p:sp>
      <p:sp>
        <p:nvSpPr>
          <p:cNvPr id="3" name="Content Placeholder 2"/>
          <p:cNvSpPr>
            <a:spLocks noGrp="1"/>
          </p:cNvSpPr>
          <p:nvPr>
            <p:ph idx="1"/>
          </p:nvPr>
        </p:nvSpPr>
        <p:spPr/>
        <p:txBody>
          <a:bodyPr/>
          <a:lstStyle/>
          <a:p>
            <a:r>
              <a:rPr lang="zh-CN" altLang="en-US" dirty="0"/>
              <a:t>读后写冲突（</a:t>
            </a:r>
            <a:r>
              <a:rPr lang="en-US" altLang="zh-CN" dirty="0"/>
              <a:t>WAR</a:t>
            </a:r>
            <a:r>
              <a:rPr lang="zh-CN" altLang="en-US" dirty="0"/>
              <a:t>：</a:t>
            </a:r>
            <a:r>
              <a:rPr lang="en-US" altLang="zh-CN" dirty="0"/>
              <a:t>Write After Read</a:t>
            </a:r>
            <a:r>
              <a:rPr lang="zh-CN" altLang="en-US" dirty="0"/>
              <a:t>）</a:t>
            </a:r>
          </a:p>
          <a:p>
            <a:pPr lvl="1"/>
            <a:r>
              <a:rPr lang="zh-CN" altLang="en-US" dirty="0"/>
              <a:t>指令</a:t>
            </a:r>
            <a:r>
              <a:rPr lang="en-US" altLang="zh-CN" dirty="0"/>
              <a:t>j</a:t>
            </a:r>
            <a:r>
              <a:rPr lang="zh-CN" altLang="en-US" dirty="0"/>
              <a:t>可能在指令</a:t>
            </a:r>
            <a:r>
              <a:rPr lang="en-US" altLang="zh-CN" dirty="0" err="1"/>
              <a:t>i</a:t>
            </a:r>
            <a:r>
              <a:rPr lang="zh-CN" altLang="en-US" dirty="0"/>
              <a:t>读取某个源寄存器的内容之前就对该寄存器进行了写操作，结果就是导致了指令</a:t>
            </a:r>
            <a:r>
              <a:rPr lang="en-US" altLang="zh-CN" dirty="0" err="1"/>
              <a:t>i</a:t>
            </a:r>
            <a:r>
              <a:rPr lang="zh-CN" altLang="en-US" dirty="0"/>
              <a:t>后来读取的值是错误的。</a:t>
            </a:r>
          </a:p>
          <a:p>
            <a:r>
              <a:rPr lang="en-US" altLang="zh-CN" dirty="0"/>
              <a:t>MIPS</a:t>
            </a:r>
            <a:r>
              <a:rPr lang="zh-CN" altLang="en-US" dirty="0"/>
              <a:t>指令流水中不会发生</a:t>
            </a:r>
            <a:r>
              <a:rPr lang="en-US" altLang="zh-CN" dirty="0"/>
              <a:t>WAR</a:t>
            </a:r>
            <a:r>
              <a:rPr lang="zh-CN" altLang="en-US" dirty="0"/>
              <a:t>冲突</a:t>
            </a:r>
          </a:p>
          <a:p>
            <a:pPr lvl="1"/>
            <a:r>
              <a:rPr lang="zh-CN" altLang="en-US" dirty="0"/>
              <a:t>因为</a:t>
            </a:r>
            <a:r>
              <a:rPr lang="en-US" altLang="zh-CN" dirty="0"/>
              <a:t>MIPS</a:t>
            </a:r>
            <a:r>
              <a:rPr lang="zh-CN" altLang="en-US" dirty="0"/>
              <a:t>流水线在</a:t>
            </a:r>
            <a:r>
              <a:rPr lang="en-US" altLang="zh-CN" dirty="0"/>
              <a:t>ID</a:t>
            </a:r>
            <a:r>
              <a:rPr lang="zh-CN" altLang="en-US" dirty="0"/>
              <a:t>段完成所有的读操作，而在</a:t>
            </a:r>
            <a:r>
              <a:rPr lang="en-US" altLang="zh-CN" dirty="0"/>
              <a:t>WB</a:t>
            </a:r>
            <a:r>
              <a:rPr lang="zh-CN" altLang="en-US" dirty="0"/>
              <a:t>段完成所有的写操作。</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26</a:t>
            </a:fld>
            <a:endParaRPr lang="zh-CN" altLang="en-US">
              <a:solidFill>
                <a:srgbClr val="1F497D"/>
              </a:solidFill>
            </a:endParaRPr>
          </a:p>
        </p:txBody>
      </p:sp>
    </p:spTree>
    <p:extLst>
      <p:ext uri="{BB962C8B-B14F-4D97-AF65-F5344CB8AC3E}">
        <p14:creationId xmlns:p14="http://schemas.microsoft.com/office/powerpoint/2010/main" val="20045033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99"/>
        <p:cNvGrpSpPr/>
        <p:nvPr/>
      </p:nvGrpSpPr>
      <p:grpSpPr>
        <a:xfrm>
          <a:off x="0" y="0"/>
          <a:ext cx="0" cy="0"/>
          <a:chOff x="0" y="0"/>
          <a:chExt cx="0" cy="0"/>
        </a:xfrm>
      </p:grpSpPr>
      <p:sp>
        <p:nvSpPr>
          <p:cNvPr id="1000" name="Google Shape;1000;p3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en-US" sz="4400" b="0" i="0" u="none" strike="noStrike" cap="none" dirty="0">
                <a:solidFill>
                  <a:schemeClr val="accent1"/>
                </a:solidFill>
                <a:latin typeface="Calibri"/>
                <a:ea typeface="Calibri"/>
                <a:cs typeface="Calibri"/>
                <a:sym typeface="Calibri"/>
              </a:rPr>
              <a:t> </a:t>
            </a:r>
            <a:r>
              <a:rPr lang="zh-CN" altLang="en-US" sz="4400" b="0" i="0" u="none" strike="noStrike" cap="none" dirty="0">
                <a:solidFill>
                  <a:schemeClr val="accent1"/>
                </a:solidFill>
                <a:latin typeface="Calibri"/>
                <a:ea typeface="Calibri"/>
                <a:cs typeface="Calibri"/>
                <a:sym typeface="Calibri"/>
              </a:rPr>
              <a:t>数据冲突举例</a:t>
            </a:r>
            <a:r>
              <a:rPr lang="en-US" sz="4400" b="0" i="0" u="none" strike="noStrike" cap="none" dirty="0">
                <a:solidFill>
                  <a:schemeClr val="accent1"/>
                </a:solidFill>
                <a:latin typeface="Calibri"/>
                <a:ea typeface="Calibri"/>
                <a:cs typeface="Calibri"/>
                <a:sym typeface="Calibri"/>
              </a:rPr>
              <a:t> (1/2)</a:t>
            </a:r>
            <a:endParaRPr dirty="0"/>
          </a:p>
        </p:txBody>
      </p:sp>
      <p:sp>
        <p:nvSpPr>
          <p:cNvPr id="1001" name="Google Shape;1001;p35"/>
          <p:cNvSpPr txBox="1">
            <a:spLocks noGrp="1"/>
          </p:cNvSpPr>
          <p:nvPr>
            <p:ph type="body" idx="1"/>
          </p:nvPr>
        </p:nvSpPr>
        <p:spPr>
          <a:xfrm>
            <a:off x="457200" y="1600199"/>
            <a:ext cx="8229600" cy="493776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3200"/>
              <a:buFont typeface="Arial"/>
              <a:buChar char="•"/>
            </a:pPr>
            <a:r>
              <a:rPr lang="zh-CN" altLang="en-US" sz="3200" b="0" i="0" u="none" strike="noStrike" cap="none" dirty="0">
                <a:solidFill>
                  <a:schemeClr val="dk1"/>
                </a:solidFill>
                <a:latin typeface="Calibri"/>
                <a:ea typeface="Calibri"/>
                <a:cs typeface="Calibri"/>
                <a:sym typeface="Calibri"/>
              </a:rPr>
              <a:t>考虑下面的指令序列</a:t>
            </a:r>
            <a:endParaRPr dirty="0"/>
          </a:p>
        </p:txBody>
      </p:sp>
      <p:sp>
        <p:nvSpPr>
          <p:cNvPr id="1002" name="Google Shape;1002;p3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27</a:t>
            </a:fld>
            <a:endParaRPr sz="1200">
              <a:solidFill>
                <a:srgbClr val="888888"/>
              </a:solidFill>
              <a:latin typeface="Calibri"/>
              <a:ea typeface="Calibri"/>
              <a:cs typeface="Calibri"/>
              <a:sym typeface="Calibri"/>
            </a:endParaRPr>
          </a:p>
        </p:txBody>
      </p:sp>
      <p:grpSp>
        <p:nvGrpSpPr>
          <p:cNvPr id="1003" name="Google Shape;1003;p35"/>
          <p:cNvGrpSpPr/>
          <p:nvPr/>
        </p:nvGrpSpPr>
        <p:grpSpPr>
          <a:xfrm>
            <a:off x="1828923" y="2834786"/>
            <a:ext cx="4625976" cy="2776538"/>
            <a:chOff x="709" y="1614"/>
            <a:chExt cx="2914" cy="1749"/>
          </a:xfrm>
        </p:grpSpPr>
        <p:sp>
          <p:nvSpPr>
            <p:cNvPr id="1004" name="Google Shape;1004;p35"/>
            <p:cNvSpPr/>
            <p:nvPr/>
          </p:nvSpPr>
          <p:spPr>
            <a:xfrm>
              <a:off x="709" y="1614"/>
              <a:ext cx="2759" cy="367"/>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3200">
                  <a:solidFill>
                    <a:schemeClr val="dk1"/>
                  </a:solidFill>
                  <a:latin typeface="Courier New"/>
                  <a:ea typeface="Courier New"/>
                  <a:cs typeface="Courier New"/>
                  <a:sym typeface="Courier New"/>
                </a:rPr>
                <a:t>add </a:t>
              </a:r>
              <a:r>
                <a:rPr lang="en-US" sz="3200">
                  <a:solidFill>
                    <a:srgbClr val="FF0000"/>
                  </a:solidFill>
                  <a:latin typeface="Courier New"/>
                  <a:ea typeface="Courier New"/>
                  <a:cs typeface="Courier New"/>
                  <a:sym typeface="Courier New"/>
                </a:rPr>
                <a:t>$t0</a:t>
              </a:r>
              <a:r>
                <a:rPr lang="en-US" sz="3200">
                  <a:solidFill>
                    <a:schemeClr val="dk1"/>
                  </a:solidFill>
                  <a:latin typeface="Courier New"/>
                  <a:ea typeface="Courier New"/>
                  <a:cs typeface="Courier New"/>
                  <a:sym typeface="Courier New"/>
                </a:rPr>
                <a:t>, $t1, $t2</a:t>
              </a:r>
              <a:endParaRPr/>
            </a:p>
          </p:txBody>
        </p:sp>
        <p:sp>
          <p:nvSpPr>
            <p:cNvPr id="1005" name="Google Shape;1005;p35"/>
            <p:cNvSpPr/>
            <p:nvPr/>
          </p:nvSpPr>
          <p:spPr>
            <a:xfrm>
              <a:off x="709" y="1960"/>
              <a:ext cx="2759" cy="367"/>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3200">
                  <a:solidFill>
                    <a:schemeClr val="dk1"/>
                  </a:solidFill>
                  <a:latin typeface="Courier New"/>
                  <a:ea typeface="Courier New"/>
                  <a:cs typeface="Courier New"/>
                  <a:sym typeface="Courier New"/>
                </a:rPr>
                <a:t>sub $t4, </a:t>
              </a:r>
              <a:r>
                <a:rPr lang="en-US" sz="3200">
                  <a:solidFill>
                    <a:srgbClr val="FF0000"/>
                  </a:solidFill>
                  <a:latin typeface="Courier New"/>
                  <a:ea typeface="Courier New"/>
                  <a:cs typeface="Courier New"/>
                  <a:sym typeface="Courier New"/>
                </a:rPr>
                <a:t>$t0</a:t>
              </a:r>
              <a:r>
                <a:rPr lang="en-US" sz="3200">
                  <a:solidFill>
                    <a:schemeClr val="dk1"/>
                  </a:solidFill>
                  <a:latin typeface="Courier New"/>
                  <a:ea typeface="Courier New"/>
                  <a:cs typeface="Courier New"/>
                  <a:sym typeface="Courier New"/>
                </a:rPr>
                <a:t>, $t3</a:t>
              </a:r>
              <a:endParaRPr/>
            </a:p>
          </p:txBody>
        </p:sp>
        <p:sp>
          <p:nvSpPr>
            <p:cNvPr id="1006" name="Google Shape;1006;p35"/>
            <p:cNvSpPr/>
            <p:nvPr/>
          </p:nvSpPr>
          <p:spPr>
            <a:xfrm>
              <a:off x="709" y="2305"/>
              <a:ext cx="2759" cy="367"/>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3200">
                  <a:solidFill>
                    <a:schemeClr val="dk1"/>
                  </a:solidFill>
                  <a:latin typeface="Courier New"/>
                  <a:ea typeface="Courier New"/>
                  <a:cs typeface="Courier New"/>
                  <a:sym typeface="Courier New"/>
                </a:rPr>
                <a:t>and $t5, </a:t>
              </a:r>
              <a:r>
                <a:rPr lang="en-US" sz="3200">
                  <a:solidFill>
                    <a:srgbClr val="FF0000"/>
                  </a:solidFill>
                  <a:latin typeface="Courier New"/>
                  <a:ea typeface="Courier New"/>
                  <a:cs typeface="Courier New"/>
                  <a:sym typeface="Courier New"/>
                </a:rPr>
                <a:t>$t0</a:t>
              </a:r>
              <a:r>
                <a:rPr lang="en-US" sz="3200">
                  <a:solidFill>
                    <a:schemeClr val="dk1"/>
                  </a:solidFill>
                  <a:latin typeface="Courier New"/>
                  <a:ea typeface="Courier New"/>
                  <a:cs typeface="Courier New"/>
                  <a:sym typeface="Courier New"/>
                </a:rPr>
                <a:t>, $t6</a:t>
              </a:r>
              <a:endParaRPr/>
            </a:p>
          </p:txBody>
        </p:sp>
        <p:sp>
          <p:nvSpPr>
            <p:cNvPr id="1007" name="Google Shape;1007;p35"/>
            <p:cNvSpPr/>
            <p:nvPr/>
          </p:nvSpPr>
          <p:spPr>
            <a:xfrm>
              <a:off x="709" y="2651"/>
              <a:ext cx="2759" cy="367"/>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3200">
                  <a:solidFill>
                    <a:schemeClr val="dk1"/>
                  </a:solidFill>
                  <a:latin typeface="Courier New"/>
                  <a:ea typeface="Courier New"/>
                  <a:cs typeface="Courier New"/>
                  <a:sym typeface="Courier New"/>
                </a:rPr>
                <a:t>or  $t7, </a:t>
              </a:r>
              <a:r>
                <a:rPr lang="en-US" sz="3200">
                  <a:solidFill>
                    <a:srgbClr val="FF0000"/>
                  </a:solidFill>
                  <a:latin typeface="Courier New"/>
                  <a:ea typeface="Courier New"/>
                  <a:cs typeface="Courier New"/>
                  <a:sym typeface="Courier New"/>
                </a:rPr>
                <a:t>$t0</a:t>
              </a:r>
              <a:r>
                <a:rPr lang="en-US" sz="3200">
                  <a:solidFill>
                    <a:schemeClr val="dk1"/>
                  </a:solidFill>
                  <a:latin typeface="Courier New"/>
                  <a:ea typeface="Courier New"/>
                  <a:cs typeface="Courier New"/>
                  <a:sym typeface="Courier New"/>
                </a:rPr>
                <a:t>, $t8</a:t>
              </a:r>
              <a:endParaRPr/>
            </a:p>
          </p:txBody>
        </p:sp>
        <p:sp>
          <p:nvSpPr>
            <p:cNvPr id="1008" name="Google Shape;1008;p35"/>
            <p:cNvSpPr/>
            <p:nvPr/>
          </p:nvSpPr>
          <p:spPr>
            <a:xfrm>
              <a:off x="709" y="2996"/>
              <a:ext cx="2914" cy="367"/>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3200">
                  <a:solidFill>
                    <a:schemeClr val="dk1"/>
                  </a:solidFill>
                  <a:latin typeface="Courier New"/>
                  <a:ea typeface="Courier New"/>
                  <a:cs typeface="Courier New"/>
                  <a:sym typeface="Courier New"/>
                </a:rPr>
                <a:t>xor $t9, </a:t>
              </a:r>
              <a:r>
                <a:rPr lang="en-US" sz="3200">
                  <a:solidFill>
                    <a:srgbClr val="FF0000"/>
                  </a:solidFill>
                  <a:latin typeface="Courier New"/>
                  <a:ea typeface="Courier New"/>
                  <a:cs typeface="Courier New"/>
                  <a:sym typeface="Courier New"/>
                </a:rPr>
                <a:t>$t0</a:t>
              </a:r>
              <a:r>
                <a:rPr lang="en-US" sz="3200">
                  <a:solidFill>
                    <a:schemeClr val="dk1"/>
                  </a:solidFill>
                  <a:latin typeface="Courier New"/>
                  <a:ea typeface="Courier New"/>
                  <a:cs typeface="Courier New"/>
                  <a:sym typeface="Courier New"/>
                </a:rPr>
                <a:t>, $t10</a:t>
              </a:r>
              <a:endParaRPr/>
            </a:p>
          </p:txBody>
        </p:sp>
      </p:grpSp>
      <p:grpSp>
        <p:nvGrpSpPr>
          <p:cNvPr id="1009" name="Google Shape;1009;p35"/>
          <p:cNvGrpSpPr/>
          <p:nvPr/>
        </p:nvGrpSpPr>
        <p:grpSpPr>
          <a:xfrm>
            <a:off x="2618709" y="5486400"/>
            <a:ext cx="1280160" cy="982206"/>
            <a:chOff x="2618709" y="5486400"/>
            <a:chExt cx="1280160" cy="982206"/>
          </a:xfrm>
        </p:grpSpPr>
        <p:sp>
          <p:nvSpPr>
            <p:cNvPr id="1010" name="Google Shape;1010;p35"/>
            <p:cNvSpPr/>
            <p:nvPr/>
          </p:nvSpPr>
          <p:spPr>
            <a:xfrm rot="-5400000">
              <a:off x="3075909" y="5303520"/>
              <a:ext cx="365760" cy="731520"/>
            </a:xfrm>
            <a:prstGeom prst="leftBrace">
              <a:avLst>
                <a:gd name="adj1" fmla="val 8333"/>
                <a:gd name="adj2" fmla="val 50000"/>
              </a:avLst>
            </a:prstGeom>
            <a:noFill/>
            <a:ln w="25400" cap="flat" cmpd="sng">
              <a:solidFill>
                <a:srgbClr val="4A7D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011" name="Google Shape;1011;p35"/>
            <p:cNvSpPr txBox="1"/>
            <p:nvPr/>
          </p:nvSpPr>
          <p:spPr>
            <a:xfrm>
              <a:off x="2618709" y="5760720"/>
              <a:ext cx="1280160" cy="70788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a:solidFill>
                    <a:schemeClr val="accent1"/>
                  </a:solidFill>
                  <a:latin typeface="Calibri"/>
                  <a:ea typeface="Calibri"/>
                  <a:cs typeface="Calibri"/>
                  <a:sym typeface="Calibri"/>
                </a:rPr>
                <a:t>Stored</a:t>
              </a:r>
              <a:endParaRPr/>
            </a:p>
            <a:p>
              <a:pPr marL="0" marR="0" lvl="0" indent="0" algn="ctr" rtl="0">
                <a:spcBef>
                  <a:spcPts val="0"/>
                </a:spcBef>
                <a:spcAft>
                  <a:spcPts val="0"/>
                </a:spcAft>
                <a:buNone/>
              </a:pPr>
              <a:r>
                <a:rPr lang="en-US" sz="2000">
                  <a:solidFill>
                    <a:schemeClr val="accent1"/>
                  </a:solidFill>
                  <a:latin typeface="Calibri"/>
                  <a:ea typeface="Calibri"/>
                  <a:cs typeface="Calibri"/>
                  <a:sym typeface="Calibri"/>
                </a:rPr>
                <a:t>during WB</a:t>
              </a:r>
              <a:endParaRPr sz="2000">
                <a:solidFill>
                  <a:schemeClr val="accent1"/>
                </a:solidFill>
                <a:latin typeface="Calibri"/>
                <a:ea typeface="Calibri"/>
                <a:cs typeface="Calibri"/>
                <a:sym typeface="Calibri"/>
              </a:endParaRPr>
            </a:p>
          </p:txBody>
        </p:sp>
      </p:grpSp>
      <p:grpSp>
        <p:nvGrpSpPr>
          <p:cNvPr id="1012" name="Google Shape;1012;p35"/>
          <p:cNvGrpSpPr/>
          <p:nvPr/>
        </p:nvGrpSpPr>
        <p:grpSpPr>
          <a:xfrm>
            <a:off x="4081749" y="5486400"/>
            <a:ext cx="2194560" cy="982206"/>
            <a:chOff x="4081749" y="5486400"/>
            <a:chExt cx="2194560" cy="982206"/>
          </a:xfrm>
        </p:grpSpPr>
        <p:sp>
          <p:nvSpPr>
            <p:cNvPr id="1013" name="Google Shape;1013;p35"/>
            <p:cNvSpPr/>
            <p:nvPr/>
          </p:nvSpPr>
          <p:spPr>
            <a:xfrm rot="-5400000">
              <a:off x="4996149" y="4572000"/>
              <a:ext cx="365760" cy="2194560"/>
            </a:xfrm>
            <a:prstGeom prst="leftBrace">
              <a:avLst>
                <a:gd name="adj1" fmla="val 8333"/>
                <a:gd name="adj2" fmla="val 50000"/>
              </a:avLst>
            </a:prstGeom>
            <a:noFill/>
            <a:ln w="25400" cap="flat" cmpd="sng">
              <a:solidFill>
                <a:srgbClr val="4A7D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014" name="Google Shape;1014;p35"/>
            <p:cNvSpPr txBox="1"/>
            <p:nvPr/>
          </p:nvSpPr>
          <p:spPr>
            <a:xfrm>
              <a:off x="4538949" y="5760720"/>
              <a:ext cx="1280160" cy="707886"/>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a:solidFill>
                    <a:schemeClr val="accent1"/>
                  </a:solidFill>
                  <a:latin typeface="Calibri"/>
                  <a:ea typeface="Calibri"/>
                  <a:cs typeface="Calibri"/>
                  <a:sym typeface="Calibri"/>
                </a:rPr>
                <a:t>Read during ID</a:t>
              </a:r>
              <a:endParaRPr sz="2000">
                <a:solidFill>
                  <a:schemeClr val="accent1"/>
                </a:solidFill>
                <a:latin typeface="Calibri"/>
                <a:ea typeface="Calibri"/>
                <a:cs typeface="Calibri"/>
                <a:sym typeface="Calibri"/>
              </a:endParaRPr>
            </a:p>
          </p:txBody>
        </p:sp>
      </p:grpSp>
    </p:spTree>
    <p:extLst>
      <p:ext uri="{BB962C8B-B14F-4D97-AF65-F5344CB8AC3E}">
        <p14:creationId xmlns:p14="http://schemas.microsoft.com/office/powerpoint/2010/main" val="245297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3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zh-CN" altLang="en-US" sz="4400" b="0" i="0" u="none" strike="noStrike" cap="none" dirty="0">
                <a:solidFill>
                  <a:schemeClr val="accent1"/>
                </a:solidFill>
                <a:latin typeface="Calibri"/>
                <a:ea typeface="Calibri"/>
                <a:cs typeface="Calibri"/>
                <a:sym typeface="Calibri"/>
              </a:rPr>
              <a:t>数据冲突举例</a:t>
            </a:r>
            <a:r>
              <a:rPr lang="en-US" sz="4400" b="0" i="0" u="none" strike="noStrike" cap="none" dirty="0">
                <a:solidFill>
                  <a:schemeClr val="accent1"/>
                </a:solidFill>
                <a:latin typeface="Calibri"/>
                <a:ea typeface="Calibri"/>
                <a:cs typeface="Calibri"/>
                <a:sym typeface="Calibri"/>
              </a:rPr>
              <a:t>(2/2)</a:t>
            </a:r>
            <a:endParaRPr dirty="0"/>
          </a:p>
        </p:txBody>
      </p:sp>
      <p:sp>
        <p:nvSpPr>
          <p:cNvPr id="1023" name="Google Shape;1023;p36"/>
          <p:cNvSpPr txBox="1">
            <a:spLocks noGrp="1"/>
          </p:cNvSpPr>
          <p:nvPr>
            <p:ph type="body" idx="1"/>
          </p:nvPr>
        </p:nvSpPr>
        <p:spPr>
          <a:xfrm>
            <a:off x="457200" y="1371600"/>
            <a:ext cx="7848600" cy="82296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3200"/>
              <a:buFont typeface="Arial"/>
              <a:buChar char="•"/>
            </a:pPr>
            <a:r>
              <a:rPr lang="zh-CN" altLang="en-US" sz="3200" b="0" i="0" u="none" strike="noStrike" cap="none" dirty="0">
                <a:solidFill>
                  <a:schemeClr val="dk1"/>
                </a:solidFill>
                <a:latin typeface="Calibri"/>
                <a:ea typeface="Calibri"/>
                <a:cs typeface="Calibri"/>
                <a:sym typeface="Calibri"/>
              </a:rPr>
              <a:t>数据后传产生冲突</a:t>
            </a:r>
            <a:endParaRPr dirty="0"/>
          </a:p>
          <a:p>
            <a:pPr marL="342900" marR="0" lvl="0" indent="-342900" algn="l" rtl="0">
              <a:spcBef>
                <a:spcPts val="640"/>
              </a:spcBef>
              <a:spcAft>
                <a:spcPts val="0"/>
              </a:spcAft>
              <a:buClr>
                <a:schemeClr val="dk1"/>
              </a:buClr>
              <a:buFont typeface="Times"/>
              <a:buNone/>
            </a:pPr>
            <a:endParaRPr sz="3200" b="0" i="0" u="none" strike="noStrike" cap="none" dirty="0">
              <a:solidFill>
                <a:schemeClr val="dk1"/>
              </a:solidFill>
              <a:latin typeface="Calibri"/>
              <a:ea typeface="Calibri"/>
              <a:cs typeface="Calibri"/>
              <a:sym typeface="Calibri"/>
            </a:endParaRPr>
          </a:p>
        </p:txBody>
      </p:sp>
      <p:sp>
        <p:nvSpPr>
          <p:cNvPr id="1024" name="Google Shape;1024;p3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28</a:t>
            </a:fld>
            <a:endParaRPr sz="1200">
              <a:solidFill>
                <a:srgbClr val="888888"/>
              </a:solidFill>
              <a:latin typeface="Calibri"/>
              <a:ea typeface="Calibri"/>
              <a:cs typeface="Calibri"/>
              <a:sym typeface="Calibri"/>
            </a:endParaRPr>
          </a:p>
        </p:txBody>
      </p:sp>
      <p:grpSp>
        <p:nvGrpSpPr>
          <p:cNvPr id="1025" name="Google Shape;1025;p36"/>
          <p:cNvGrpSpPr/>
          <p:nvPr/>
        </p:nvGrpSpPr>
        <p:grpSpPr>
          <a:xfrm>
            <a:off x="263772" y="1920240"/>
            <a:ext cx="8801100" cy="4430243"/>
            <a:chOff x="263772" y="1920240"/>
            <a:chExt cx="8801100" cy="4430243"/>
          </a:xfrm>
        </p:grpSpPr>
        <p:sp>
          <p:nvSpPr>
            <p:cNvPr id="1026" name="Google Shape;1026;p36" descr="25%"/>
            <p:cNvSpPr/>
            <p:nvPr/>
          </p:nvSpPr>
          <p:spPr>
            <a:xfrm>
              <a:off x="6734422" y="5620232"/>
              <a:ext cx="234950" cy="458788"/>
            </a:xfrm>
            <a:custGeom>
              <a:avLst/>
              <a:gdLst/>
              <a:ahLst/>
              <a:cxnLst/>
              <a:rect l="l" t="t" r="r" b="b"/>
              <a:pathLst>
                <a:path w="120000" h="120000" extrusionOk="0">
                  <a:moveTo>
                    <a:pt x="0" y="0"/>
                  </a:moveTo>
                  <a:lnTo>
                    <a:pt x="119189" y="0"/>
                  </a:lnTo>
                  <a:lnTo>
                    <a:pt x="119189" y="119584"/>
                  </a:lnTo>
                  <a:lnTo>
                    <a:pt x="0"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27" name="Google Shape;1027;p36"/>
            <p:cNvGrpSpPr/>
            <p:nvPr/>
          </p:nvGrpSpPr>
          <p:grpSpPr>
            <a:xfrm>
              <a:off x="3667372" y="2468880"/>
              <a:ext cx="4800600" cy="3840480"/>
              <a:chOff x="2245" y="1216"/>
              <a:chExt cx="3024" cy="2592"/>
            </a:xfrm>
          </p:grpSpPr>
          <p:cxnSp>
            <p:nvCxnSpPr>
              <p:cNvPr id="1028" name="Google Shape;1028;p36"/>
              <p:cNvCxnSpPr/>
              <p:nvPr/>
            </p:nvCxnSpPr>
            <p:spPr>
              <a:xfrm>
                <a:off x="2245" y="1216"/>
                <a:ext cx="0" cy="2592"/>
              </a:xfrm>
              <a:prstGeom prst="straightConnector1">
                <a:avLst/>
              </a:prstGeom>
              <a:noFill/>
              <a:ln w="25400" cap="flat" cmpd="sng">
                <a:solidFill>
                  <a:schemeClr val="dk1"/>
                </a:solidFill>
                <a:prstDash val="dot"/>
                <a:round/>
                <a:headEnd type="none" w="sm" len="sm"/>
                <a:tailEnd type="none" w="sm" len="sm"/>
              </a:ln>
            </p:spPr>
          </p:cxnSp>
          <p:cxnSp>
            <p:nvCxnSpPr>
              <p:cNvPr id="1029" name="Google Shape;1029;p36"/>
              <p:cNvCxnSpPr/>
              <p:nvPr/>
            </p:nvCxnSpPr>
            <p:spPr>
              <a:xfrm>
                <a:off x="2677" y="1216"/>
                <a:ext cx="0" cy="2592"/>
              </a:xfrm>
              <a:prstGeom prst="straightConnector1">
                <a:avLst/>
              </a:prstGeom>
              <a:noFill/>
              <a:ln w="25400" cap="flat" cmpd="sng">
                <a:solidFill>
                  <a:schemeClr val="dk1"/>
                </a:solidFill>
                <a:prstDash val="dot"/>
                <a:round/>
                <a:headEnd type="none" w="sm" len="sm"/>
                <a:tailEnd type="none" w="sm" len="sm"/>
              </a:ln>
            </p:spPr>
          </p:cxnSp>
          <p:cxnSp>
            <p:nvCxnSpPr>
              <p:cNvPr id="1030" name="Google Shape;1030;p36"/>
              <p:cNvCxnSpPr/>
              <p:nvPr/>
            </p:nvCxnSpPr>
            <p:spPr>
              <a:xfrm>
                <a:off x="3109" y="1216"/>
                <a:ext cx="0" cy="2592"/>
              </a:xfrm>
              <a:prstGeom prst="straightConnector1">
                <a:avLst/>
              </a:prstGeom>
              <a:noFill/>
              <a:ln w="25400" cap="flat" cmpd="sng">
                <a:solidFill>
                  <a:schemeClr val="dk1"/>
                </a:solidFill>
                <a:prstDash val="dot"/>
                <a:round/>
                <a:headEnd type="none" w="sm" len="sm"/>
                <a:tailEnd type="none" w="sm" len="sm"/>
              </a:ln>
            </p:spPr>
          </p:cxnSp>
          <p:cxnSp>
            <p:nvCxnSpPr>
              <p:cNvPr id="1031" name="Google Shape;1031;p36"/>
              <p:cNvCxnSpPr/>
              <p:nvPr/>
            </p:nvCxnSpPr>
            <p:spPr>
              <a:xfrm>
                <a:off x="3541" y="1216"/>
                <a:ext cx="0" cy="2592"/>
              </a:xfrm>
              <a:prstGeom prst="straightConnector1">
                <a:avLst/>
              </a:prstGeom>
              <a:noFill/>
              <a:ln w="25400" cap="flat" cmpd="sng">
                <a:solidFill>
                  <a:schemeClr val="dk1"/>
                </a:solidFill>
                <a:prstDash val="dot"/>
                <a:round/>
                <a:headEnd type="none" w="sm" len="sm"/>
                <a:tailEnd type="none" w="sm" len="sm"/>
              </a:ln>
            </p:spPr>
          </p:cxnSp>
          <p:cxnSp>
            <p:nvCxnSpPr>
              <p:cNvPr id="1032" name="Google Shape;1032;p36"/>
              <p:cNvCxnSpPr/>
              <p:nvPr/>
            </p:nvCxnSpPr>
            <p:spPr>
              <a:xfrm>
                <a:off x="3973" y="1216"/>
                <a:ext cx="0" cy="2592"/>
              </a:xfrm>
              <a:prstGeom prst="straightConnector1">
                <a:avLst/>
              </a:prstGeom>
              <a:noFill/>
              <a:ln w="25400" cap="flat" cmpd="sng">
                <a:solidFill>
                  <a:schemeClr val="dk1"/>
                </a:solidFill>
                <a:prstDash val="dot"/>
                <a:round/>
                <a:headEnd type="none" w="sm" len="sm"/>
                <a:tailEnd type="none" w="sm" len="sm"/>
              </a:ln>
            </p:spPr>
          </p:cxnSp>
          <p:cxnSp>
            <p:nvCxnSpPr>
              <p:cNvPr id="1033" name="Google Shape;1033;p36"/>
              <p:cNvCxnSpPr/>
              <p:nvPr/>
            </p:nvCxnSpPr>
            <p:spPr>
              <a:xfrm>
                <a:off x="4405" y="1216"/>
                <a:ext cx="0" cy="2592"/>
              </a:xfrm>
              <a:prstGeom prst="straightConnector1">
                <a:avLst/>
              </a:prstGeom>
              <a:noFill/>
              <a:ln w="25400" cap="flat" cmpd="sng">
                <a:solidFill>
                  <a:schemeClr val="dk1"/>
                </a:solidFill>
                <a:prstDash val="dot"/>
                <a:round/>
                <a:headEnd type="none" w="sm" len="sm"/>
                <a:tailEnd type="none" w="sm" len="sm"/>
              </a:ln>
            </p:spPr>
          </p:cxnSp>
          <p:cxnSp>
            <p:nvCxnSpPr>
              <p:cNvPr id="1034" name="Google Shape;1034;p36"/>
              <p:cNvCxnSpPr/>
              <p:nvPr/>
            </p:nvCxnSpPr>
            <p:spPr>
              <a:xfrm>
                <a:off x="4837" y="1216"/>
                <a:ext cx="0" cy="2592"/>
              </a:xfrm>
              <a:prstGeom prst="straightConnector1">
                <a:avLst/>
              </a:prstGeom>
              <a:noFill/>
              <a:ln w="25400" cap="flat" cmpd="sng">
                <a:solidFill>
                  <a:schemeClr val="dk1"/>
                </a:solidFill>
                <a:prstDash val="dot"/>
                <a:round/>
                <a:headEnd type="none" w="sm" len="sm"/>
                <a:tailEnd type="none" w="sm" len="sm"/>
              </a:ln>
            </p:spPr>
          </p:cxnSp>
          <p:cxnSp>
            <p:nvCxnSpPr>
              <p:cNvPr id="1035" name="Google Shape;1035;p36"/>
              <p:cNvCxnSpPr/>
              <p:nvPr/>
            </p:nvCxnSpPr>
            <p:spPr>
              <a:xfrm>
                <a:off x="5269" y="1216"/>
                <a:ext cx="0" cy="2592"/>
              </a:xfrm>
              <a:prstGeom prst="straightConnector1">
                <a:avLst/>
              </a:prstGeom>
              <a:noFill/>
              <a:ln w="25400" cap="flat" cmpd="sng">
                <a:solidFill>
                  <a:schemeClr val="dk1"/>
                </a:solidFill>
                <a:prstDash val="dot"/>
                <a:round/>
                <a:headEnd type="none" w="sm" len="sm"/>
                <a:tailEnd type="none" w="sm" len="sm"/>
              </a:ln>
            </p:spPr>
          </p:cxnSp>
        </p:grpSp>
        <p:grpSp>
          <p:nvGrpSpPr>
            <p:cNvPr id="1036" name="Google Shape;1036;p36"/>
            <p:cNvGrpSpPr/>
            <p:nvPr/>
          </p:nvGrpSpPr>
          <p:grpSpPr>
            <a:xfrm>
              <a:off x="840035" y="3343757"/>
              <a:ext cx="6191250" cy="814388"/>
              <a:chOff x="464" y="1896"/>
              <a:chExt cx="3900" cy="513"/>
            </a:xfrm>
          </p:grpSpPr>
          <p:sp>
            <p:nvSpPr>
              <p:cNvPr id="1037" name="Google Shape;1037;p36" descr="25%"/>
              <p:cNvSpPr/>
              <p:nvPr/>
            </p:nvSpPr>
            <p:spPr>
              <a:xfrm>
                <a:off x="2895" y="1992"/>
                <a:ext cx="148" cy="289"/>
              </a:xfrm>
              <a:custGeom>
                <a:avLst/>
                <a:gdLst/>
                <a:ahLst/>
                <a:cxnLst/>
                <a:rect l="l" t="t" r="r" b="b"/>
                <a:pathLst>
                  <a:path w="120000" h="120000" extrusionOk="0">
                    <a:moveTo>
                      <a:pt x="0" y="0"/>
                    </a:moveTo>
                    <a:lnTo>
                      <a:pt x="119189" y="0"/>
                    </a:lnTo>
                    <a:lnTo>
                      <a:pt x="119189" y="119584"/>
                    </a:lnTo>
                    <a:lnTo>
                      <a:pt x="0"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8" name="Google Shape;1038;p36"/>
              <p:cNvSpPr/>
              <p:nvPr/>
            </p:nvSpPr>
            <p:spPr>
              <a:xfrm>
                <a:off x="464" y="1993"/>
                <a:ext cx="1462"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sub $t4,</a:t>
                </a:r>
                <a:r>
                  <a:rPr lang="en-US" sz="2400" b="1">
                    <a:solidFill>
                      <a:srgbClr val="FF0000"/>
                    </a:solidFill>
                    <a:latin typeface="Arial"/>
                    <a:ea typeface="Arial"/>
                    <a:cs typeface="Arial"/>
                    <a:sym typeface="Arial"/>
                  </a:rPr>
                  <a:t>$t0</a:t>
                </a:r>
                <a:r>
                  <a:rPr lang="en-US" sz="2400" b="1">
                    <a:solidFill>
                      <a:schemeClr val="dk1"/>
                    </a:solidFill>
                    <a:latin typeface="Arial"/>
                    <a:ea typeface="Arial"/>
                    <a:cs typeface="Arial"/>
                    <a:sym typeface="Arial"/>
                  </a:rPr>
                  <a:t>,$t3</a:t>
                </a:r>
                <a:endParaRPr/>
              </a:p>
            </p:txBody>
          </p:sp>
          <p:grpSp>
            <p:nvGrpSpPr>
              <p:cNvPr id="1039" name="Google Shape;1039;p36"/>
              <p:cNvGrpSpPr/>
              <p:nvPr/>
            </p:nvGrpSpPr>
            <p:grpSpPr>
              <a:xfrm>
                <a:off x="3203" y="1896"/>
                <a:ext cx="223" cy="481"/>
                <a:chOff x="3278" y="1701"/>
                <a:chExt cx="223" cy="481"/>
              </a:xfrm>
            </p:grpSpPr>
            <p:sp>
              <p:nvSpPr>
                <p:cNvPr id="1040" name="Google Shape;1040;p36"/>
                <p:cNvSpPr/>
                <p:nvPr/>
              </p:nvSpPr>
              <p:spPr>
                <a:xfrm>
                  <a:off x="3288" y="1701"/>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41" name="Google Shape;1041;p36"/>
                <p:cNvSpPr/>
                <p:nvPr/>
              </p:nvSpPr>
              <p:spPr>
                <a:xfrm rot="5400000">
                  <a:off x="3191" y="1824"/>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grpSp>
          <p:grpSp>
            <p:nvGrpSpPr>
              <p:cNvPr id="1042" name="Google Shape;1042;p36"/>
              <p:cNvGrpSpPr/>
              <p:nvPr/>
            </p:nvGrpSpPr>
            <p:grpSpPr>
              <a:xfrm>
                <a:off x="2287" y="1992"/>
                <a:ext cx="340" cy="289"/>
                <a:chOff x="2362" y="1797"/>
                <a:chExt cx="340" cy="289"/>
              </a:xfrm>
            </p:grpSpPr>
            <p:sp>
              <p:nvSpPr>
                <p:cNvPr id="1043" name="Google Shape;1043;p36"/>
                <p:cNvSpPr/>
                <p:nvPr/>
              </p:nvSpPr>
              <p:spPr>
                <a:xfrm>
                  <a:off x="2368" y="1799"/>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044" name="Google Shape;1044;p36"/>
                <p:cNvGrpSpPr/>
                <p:nvPr/>
              </p:nvGrpSpPr>
              <p:grpSpPr>
                <a:xfrm>
                  <a:off x="2362" y="1797"/>
                  <a:ext cx="340" cy="289"/>
                  <a:chOff x="2362" y="1797"/>
                  <a:chExt cx="340" cy="289"/>
                </a:xfrm>
              </p:grpSpPr>
              <p:sp>
                <p:nvSpPr>
                  <p:cNvPr id="1045" name="Google Shape;1045;p36"/>
                  <p:cNvSpPr/>
                  <p:nvPr/>
                </p:nvSpPr>
                <p:spPr>
                  <a:xfrm>
                    <a:off x="2362" y="1797"/>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46" name="Google Shape;1046;p36"/>
                  <p:cNvSpPr/>
                  <p:nvPr/>
                </p:nvSpPr>
                <p:spPr>
                  <a:xfrm>
                    <a:off x="2531" y="1797"/>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047" name="Google Shape;1047;p36"/>
              <p:cNvSpPr/>
              <p:nvPr/>
            </p:nvSpPr>
            <p:spPr>
              <a:xfrm>
                <a:off x="2728" y="1999"/>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048" name="Google Shape;1048;p36"/>
              <p:cNvSpPr/>
              <p:nvPr/>
            </p:nvSpPr>
            <p:spPr>
              <a:xfrm>
                <a:off x="2747" y="1992"/>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049" name="Google Shape;1049;p36"/>
              <p:cNvCxnSpPr/>
              <p:nvPr/>
            </p:nvCxnSpPr>
            <p:spPr>
              <a:xfrm>
                <a:off x="2632" y="2136"/>
                <a:ext cx="96" cy="0"/>
              </a:xfrm>
              <a:prstGeom prst="straightConnector1">
                <a:avLst/>
              </a:prstGeom>
              <a:noFill/>
              <a:ln w="25400" cap="flat" cmpd="sng">
                <a:solidFill>
                  <a:schemeClr val="dk1"/>
                </a:solidFill>
                <a:prstDash val="solid"/>
                <a:round/>
                <a:headEnd type="none" w="sm" len="sm"/>
                <a:tailEnd type="none" w="sm" len="sm"/>
              </a:ln>
            </p:spPr>
          </p:cxnSp>
          <p:sp>
            <p:nvSpPr>
              <p:cNvPr id="1050" name="Google Shape;1050;p36"/>
              <p:cNvSpPr/>
              <p:nvPr/>
            </p:nvSpPr>
            <p:spPr>
              <a:xfrm>
                <a:off x="2694" y="2040"/>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051" name="Google Shape;1051;p36"/>
              <p:cNvCxnSpPr/>
              <p:nvPr/>
            </p:nvCxnSpPr>
            <p:spPr>
              <a:xfrm>
                <a:off x="3048" y="2040"/>
                <a:ext cx="157" cy="0"/>
              </a:xfrm>
              <a:prstGeom prst="straightConnector1">
                <a:avLst/>
              </a:prstGeom>
              <a:noFill/>
              <a:ln w="25400" cap="flat" cmpd="sng">
                <a:solidFill>
                  <a:schemeClr val="dk1"/>
                </a:solidFill>
                <a:prstDash val="solid"/>
                <a:round/>
                <a:headEnd type="none" w="sm" len="sm"/>
                <a:tailEnd type="none" w="sm" len="sm"/>
              </a:ln>
            </p:spPr>
          </p:cxnSp>
          <p:sp>
            <p:nvSpPr>
              <p:cNvPr id="1052" name="Google Shape;1052;p36"/>
              <p:cNvSpPr/>
              <p:nvPr/>
            </p:nvSpPr>
            <p:spPr>
              <a:xfrm>
                <a:off x="3545" y="1994"/>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grpSp>
            <p:nvGrpSpPr>
              <p:cNvPr id="1053" name="Google Shape;1053;p36"/>
              <p:cNvGrpSpPr/>
              <p:nvPr/>
            </p:nvGrpSpPr>
            <p:grpSpPr>
              <a:xfrm>
                <a:off x="3596" y="1992"/>
                <a:ext cx="325" cy="289"/>
                <a:chOff x="3671" y="1797"/>
                <a:chExt cx="325" cy="289"/>
              </a:xfrm>
            </p:grpSpPr>
            <p:sp>
              <p:nvSpPr>
                <p:cNvPr id="1054" name="Google Shape;1054;p36"/>
                <p:cNvSpPr/>
                <p:nvPr/>
              </p:nvSpPr>
              <p:spPr>
                <a:xfrm>
                  <a:off x="3671" y="1797"/>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55" name="Google Shape;1055;p36"/>
                <p:cNvSpPr/>
                <p:nvPr/>
              </p:nvSpPr>
              <p:spPr>
                <a:xfrm>
                  <a:off x="3832" y="1797"/>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056" name="Google Shape;1056;p36"/>
              <p:cNvSpPr/>
              <p:nvPr/>
            </p:nvSpPr>
            <p:spPr>
              <a:xfrm>
                <a:off x="4037" y="1994"/>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grpSp>
            <p:nvGrpSpPr>
              <p:cNvPr id="1057" name="Google Shape;1057;p36"/>
              <p:cNvGrpSpPr/>
              <p:nvPr/>
            </p:nvGrpSpPr>
            <p:grpSpPr>
              <a:xfrm>
                <a:off x="4064" y="1992"/>
                <a:ext cx="284" cy="289"/>
                <a:chOff x="4139" y="1797"/>
                <a:chExt cx="284" cy="289"/>
              </a:xfrm>
            </p:grpSpPr>
            <p:sp>
              <p:nvSpPr>
                <p:cNvPr id="1058" name="Google Shape;1058;p36"/>
                <p:cNvSpPr/>
                <p:nvPr/>
              </p:nvSpPr>
              <p:spPr>
                <a:xfrm>
                  <a:off x="4139" y="1797"/>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59" name="Google Shape;1059;p36"/>
                <p:cNvSpPr/>
                <p:nvPr/>
              </p:nvSpPr>
              <p:spPr>
                <a:xfrm>
                  <a:off x="4280" y="1797"/>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060" name="Google Shape;1060;p36"/>
              <p:cNvCxnSpPr/>
              <p:nvPr/>
            </p:nvCxnSpPr>
            <p:spPr>
              <a:xfrm>
                <a:off x="3917" y="2136"/>
                <a:ext cx="139" cy="0"/>
              </a:xfrm>
              <a:prstGeom prst="straightConnector1">
                <a:avLst/>
              </a:prstGeom>
              <a:noFill/>
              <a:ln w="25400" cap="flat" cmpd="sng">
                <a:solidFill>
                  <a:schemeClr val="dk1"/>
                </a:solidFill>
                <a:prstDash val="solid"/>
                <a:round/>
                <a:headEnd type="none" w="sm" len="sm"/>
                <a:tailEnd type="none" w="sm" len="sm"/>
              </a:ln>
            </p:spPr>
          </p:cxnSp>
          <p:cxnSp>
            <p:nvCxnSpPr>
              <p:cNvPr id="1061" name="Google Shape;1061;p36"/>
              <p:cNvCxnSpPr/>
              <p:nvPr/>
            </p:nvCxnSpPr>
            <p:spPr>
              <a:xfrm>
                <a:off x="3433" y="2136"/>
                <a:ext cx="155" cy="0"/>
              </a:xfrm>
              <a:prstGeom prst="straightConnector1">
                <a:avLst/>
              </a:prstGeom>
              <a:noFill/>
              <a:ln w="25400" cap="flat" cmpd="sng">
                <a:solidFill>
                  <a:schemeClr val="dk1"/>
                </a:solidFill>
                <a:prstDash val="solid"/>
                <a:round/>
                <a:headEnd type="none" w="sm" len="sm"/>
                <a:tailEnd type="none" w="sm" len="sm"/>
              </a:ln>
            </p:spPr>
          </p:cxnSp>
          <p:sp>
            <p:nvSpPr>
              <p:cNvPr id="1062" name="Google Shape;1062;p36"/>
              <p:cNvSpPr/>
              <p:nvPr/>
            </p:nvSpPr>
            <p:spPr>
              <a:xfrm>
                <a:off x="3554" y="2136"/>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063" name="Google Shape;1063;p36"/>
              <p:cNvCxnSpPr/>
              <p:nvPr/>
            </p:nvCxnSpPr>
            <p:spPr>
              <a:xfrm>
                <a:off x="3048" y="2232"/>
                <a:ext cx="157" cy="0"/>
              </a:xfrm>
              <a:prstGeom prst="straightConnector1">
                <a:avLst/>
              </a:prstGeom>
              <a:noFill/>
              <a:ln w="25400" cap="flat" cmpd="sng">
                <a:solidFill>
                  <a:schemeClr val="dk1"/>
                </a:solidFill>
                <a:prstDash val="solid"/>
                <a:round/>
                <a:headEnd type="none" w="sm" len="sm"/>
                <a:tailEnd type="none" w="sm" len="sm"/>
              </a:ln>
            </p:spPr>
          </p:cxnSp>
          <p:sp>
            <p:nvSpPr>
              <p:cNvPr id="1064" name="Google Shape;1064;p36"/>
              <p:cNvSpPr/>
              <p:nvPr/>
            </p:nvSpPr>
            <p:spPr>
              <a:xfrm>
                <a:off x="3141" y="2131"/>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065" name="Google Shape;1065;p36"/>
            <p:cNvGrpSpPr/>
            <p:nvPr/>
          </p:nvGrpSpPr>
          <p:grpSpPr>
            <a:xfrm>
              <a:off x="814635" y="4054957"/>
              <a:ext cx="6894512" cy="814388"/>
              <a:chOff x="448" y="2344"/>
              <a:chExt cx="4343" cy="513"/>
            </a:xfrm>
          </p:grpSpPr>
          <p:cxnSp>
            <p:nvCxnSpPr>
              <p:cNvPr id="1066" name="Google Shape;1066;p36"/>
              <p:cNvCxnSpPr/>
              <p:nvPr/>
            </p:nvCxnSpPr>
            <p:spPr>
              <a:xfrm>
                <a:off x="3475" y="2488"/>
                <a:ext cx="173" cy="0"/>
              </a:xfrm>
              <a:prstGeom prst="straightConnector1">
                <a:avLst/>
              </a:prstGeom>
              <a:noFill/>
              <a:ln w="25400" cap="flat" cmpd="sng">
                <a:solidFill>
                  <a:schemeClr val="dk1"/>
                </a:solidFill>
                <a:prstDash val="solid"/>
                <a:round/>
                <a:headEnd type="none" w="sm" len="sm"/>
                <a:tailEnd type="none" w="sm" len="sm"/>
              </a:ln>
            </p:spPr>
          </p:cxnSp>
          <p:sp>
            <p:nvSpPr>
              <p:cNvPr id="1067" name="Google Shape;1067;p36" descr="25%"/>
              <p:cNvSpPr/>
              <p:nvPr/>
            </p:nvSpPr>
            <p:spPr>
              <a:xfrm>
                <a:off x="3322" y="2440"/>
                <a:ext cx="148" cy="289"/>
              </a:xfrm>
              <a:custGeom>
                <a:avLst/>
                <a:gdLst/>
                <a:ahLst/>
                <a:cxnLst/>
                <a:rect l="l" t="t" r="r" b="b"/>
                <a:pathLst>
                  <a:path w="120000" h="120000" extrusionOk="0">
                    <a:moveTo>
                      <a:pt x="0" y="0"/>
                    </a:moveTo>
                    <a:lnTo>
                      <a:pt x="119189" y="0"/>
                    </a:lnTo>
                    <a:lnTo>
                      <a:pt x="119189" y="119584"/>
                    </a:lnTo>
                    <a:lnTo>
                      <a:pt x="0"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68" name="Google Shape;1068;p36"/>
              <p:cNvSpPr/>
              <p:nvPr/>
            </p:nvSpPr>
            <p:spPr>
              <a:xfrm>
                <a:off x="448" y="2449"/>
                <a:ext cx="1462"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and $t5,</a:t>
                </a:r>
                <a:r>
                  <a:rPr lang="en-US" sz="2400" b="1">
                    <a:solidFill>
                      <a:srgbClr val="FF0000"/>
                    </a:solidFill>
                    <a:latin typeface="Arial"/>
                    <a:ea typeface="Arial"/>
                    <a:cs typeface="Arial"/>
                    <a:sym typeface="Arial"/>
                  </a:rPr>
                  <a:t>$t0</a:t>
                </a:r>
                <a:r>
                  <a:rPr lang="en-US" sz="2400" b="1">
                    <a:solidFill>
                      <a:schemeClr val="dk1"/>
                    </a:solidFill>
                    <a:latin typeface="Arial"/>
                    <a:ea typeface="Arial"/>
                    <a:cs typeface="Arial"/>
                    <a:sym typeface="Arial"/>
                  </a:rPr>
                  <a:t>,$t6</a:t>
                </a:r>
                <a:endParaRPr/>
              </a:p>
            </p:txBody>
          </p:sp>
          <p:sp>
            <p:nvSpPr>
              <p:cNvPr id="1069" name="Google Shape;1069;p36"/>
              <p:cNvSpPr/>
              <p:nvPr/>
            </p:nvSpPr>
            <p:spPr>
              <a:xfrm>
                <a:off x="3981" y="2584"/>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70" name="Google Shape;1070;p36"/>
              <p:cNvGrpSpPr/>
              <p:nvPr/>
            </p:nvGrpSpPr>
            <p:grpSpPr>
              <a:xfrm>
                <a:off x="3630" y="2344"/>
                <a:ext cx="223" cy="481"/>
                <a:chOff x="3705" y="2149"/>
                <a:chExt cx="223" cy="481"/>
              </a:xfrm>
            </p:grpSpPr>
            <p:sp>
              <p:nvSpPr>
                <p:cNvPr id="1071" name="Google Shape;1071;p36"/>
                <p:cNvSpPr/>
                <p:nvPr/>
              </p:nvSpPr>
              <p:spPr>
                <a:xfrm>
                  <a:off x="3715" y="2149"/>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2" name="Google Shape;1072;p36"/>
                <p:cNvSpPr/>
                <p:nvPr/>
              </p:nvSpPr>
              <p:spPr>
                <a:xfrm rot="5400000">
                  <a:off x="3618" y="2272"/>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grpSp>
          <p:grpSp>
            <p:nvGrpSpPr>
              <p:cNvPr id="1073" name="Google Shape;1073;p36"/>
              <p:cNvGrpSpPr/>
              <p:nvPr/>
            </p:nvGrpSpPr>
            <p:grpSpPr>
              <a:xfrm>
                <a:off x="2714" y="2440"/>
                <a:ext cx="340" cy="289"/>
                <a:chOff x="2789" y="2245"/>
                <a:chExt cx="340" cy="289"/>
              </a:xfrm>
            </p:grpSpPr>
            <p:sp>
              <p:nvSpPr>
                <p:cNvPr id="1074" name="Google Shape;1074;p36"/>
                <p:cNvSpPr/>
                <p:nvPr/>
              </p:nvSpPr>
              <p:spPr>
                <a:xfrm>
                  <a:off x="2795" y="2247"/>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075" name="Google Shape;1075;p36"/>
                <p:cNvGrpSpPr/>
                <p:nvPr/>
              </p:nvGrpSpPr>
              <p:grpSpPr>
                <a:xfrm>
                  <a:off x="2789" y="2245"/>
                  <a:ext cx="340" cy="289"/>
                  <a:chOff x="2789" y="2245"/>
                  <a:chExt cx="340" cy="289"/>
                </a:xfrm>
              </p:grpSpPr>
              <p:sp>
                <p:nvSpPr>
                  <p:cNvPr id="1076" name="Google Shape;1076;p36"/>
                  <p:cNvSpPr/>
                  <p:nvPr/>
                </p:nvSpPr>
                <p:spPr>
                  <a:xfrm>
                    <a:off x="2789" y="2245"/>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77" name="Google Shape;1077;p36"/>
                  <p:cNvSpPr/>
                  <p:nvPr/>
                </p:nvSpPr>
                <p:spPr>
                  <a:xfrm>
                    <a:off x="2958" y="2245"/>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078" name="Google Shape;1078;p36"/>
              <p:cNvSpPr/>
              <p:nvPr/>
            </p:nvSpPr>
            <p:spPr>
              <a:xfrm>
                <a:off x="3155" y="2447"/>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079" name="Google Shape;1079;p36"/>
              <p:cNvSpPr/>
              <p:nvPr/>
            </p:nvSpPr>
            <p:spPr>
              <a:xfrm>
                <a:off x="3174" y="2440"/>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080" name="Google Shape;1080;p36"/>
              <p:cNvCxnSpPr/>
              <p:nvPr/>
            </p:nvCxnSpPr>
            <p:spPr>
              <a:xfrm>
                <a:off x="3059" y="2584"/>
                <a:ext cx="96" cy="0"/>
              </a:xfrm>
              <a:prstGeom prst="straightConnector1">
                <a:avLst/>
              </a:prstGeom>
              <a:noFill/>
              <a:ln w="25400" cap="flat" cmpd="sng">
                <a:solidFill>
                  <a:schemeClr val="dk1"/>
                </a:solidFill>
                <a:prstDash val="solid"/>
                <a:round/>
                <a:headEnd type="none" w="sm" len="sm"/>
                <a:tailEnd type="none" w="sm" len="sm"/>
              </a:ln>
            </p:spPr>
          </p:cxnSp>
          <p:sp>
            <p:nvSpPr>
              <p:cNvPr id="1081" name="Google Shape;1081;p36"/>
              <p:cNvSpPr/>
              <p:nvPr/>
            </p:nvSpPr>
            <p:spPr>
              <a:xfrm>
                <a:off x="3121" y="2488"/>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82" name="Google Shape;1082;p36"/>
              <p:cNvSpPr/>
              <p:nvPr/>
            </p:nvSpPr>
            <p:spPr>
              <a:xfrm>
                <a:off x="3972" y="2442"/>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grpSp>
            <p:nvGrpSpPr>
              <p:cNvPr id="1083" name="Google Shape;1083;p36"/>
              <p:cNvGrpSpPr/>
              <p:nvPr/>
            </p:nvGrpSpPr>
            <p:grpSpPr>
              <a:xfrm>
                <a:off x="4023" y="2440"/>
                <a:ext cx="325" cy="289"/>
                <a:chOff x="4098" y="2245"/>
                <a:chExt cx="325" cy="289"/>
              </a:xfrm>
            </p:grpSpPr>
            <p:sp>
              <p:nvSpPr>
                <p:cNvPr id="1084" name="Google Shape;1084;p36"/>
                <p:cNvSpPr/>
                <p:nvPr/>
              </p:nvSpPr>
              <p:spPr>
                <a:xfrm>
                  <a:off x="4098" y="2245"/>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85" name="Google Shape;1085;p36"/>
                <p:cNvSpPr/>
                <p:nvPr/>
              </p:nvSpPr>
              <p:spPr>
                <a:xfrm>
                  <a:off x="4259" y="2245"/>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086" name="Google Shape;1086;p36"/>
              <p:cNvSpPr/>
              <p:nvPr/>
            </p:nvSpPr>
            <p:spPr>
              <a:xfrm>
                <a:off x="4464" y="2442"/>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grpSp>
            <p:nvGrpSpPr>
              <p:cNvPr id="1087" name="Google Shape;1087;p36"/>
              <p:cNvGrpSpPr/>
              <p:nvPr/>
            </p:nvGrpSpPr>
            <p:grpSpPr>
              <a:xfrm>
                <a:off x="4491" y="2440"/>
                <a:ext cx="284" cy="289"/>
                <a:chOff x="4566" y="2245"/>
                <a:chExt cx="284" cy="289"/>
              </a:xfrm>
            </p:grpSpPr>
            <p:sp>
              <p:nvSpPr>
                <p:cNvPr id="1088" name="Google Shape;1088;p36"/>
                <p:cNvSpPr/>
                <p:nvPr/>
              </p:nvSpPr>
              <p:spPr>
                <a:xfrm>
                  <a:off x="4566" y="2245"/>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89" name="Google Shape;1089;p36"/>
                <p:cNvSpPr/>
                <p:nvPr/>
              </p:nvSpPr>
              <p:spPr>
                <a:xfrm>
                  <a:off x="4707" y="2245"/>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090" name="Google Shape;1090;p36"/>
              <p:cNvCxnSpPr/>
              <p:nvPr/>
            </p:nvCxnSpPr>
            <p:spPr>
              <a:xfrm>
                <a:off x="4344" y="2584"/>
                <a:ext cx="139" cy="0"/>
              </a:xfrm>
              <a:prstGeom prst="straightConnector1">
                <a:avLst/>
              </a:prstGeom>
              <a:noFill/>
              <a:ln w="25400" cap="flat" cmpd="sng">
                <a:solidFill>
                  <a:schemeClr val="dk1"/>
                </a:solidFill>
                <a:prstDash val="solid"/>
                <a:round/>
                <a:headEnd type="none" w="sm" len="sm"/>
                <a:tailEnd type="none" w="sm" len="sm"/>
              </a:ln>
            </p:spPr>
          </p:cxnSp>
          <p:cxnSp>
            <p:nvCxnSpPr>
              <p:cNvPr id="1091" name="Google Shape;1091;p36"/>
              <p:cNvCxnSpPr/>
              <p:nvPr/>
            </p:nvCxnSpPr>
            <p:spPr>
              <a:xfrm>
                <a:off x="3860" y="2584"/>
                <a:ext cx="155" cy="0"/>
              </a:xfrm>
              <a:prstGeom prst="straightConnector1">
                <a:avLst/>
              </a:prstGeom>
              <a:noFill/>
              <a:ln w="25400" cap="flat" cmpd="sng">
                <a:solidFill>
                  <a:schemeClr val="dk1"/>
                </a:solidFill>
                <a:prstDash val="solid"/>
                <a:round/>
                <a:headEnd type="none" w="sm" len="sm"/>
                <a:tailEnd type="none" w="sm" len="sm"/>
              </a:ln>
            </p:spPr>
          </p:cxnSp>
          <p:cxnSp>
            <p:nvCxnSpPr>
              <p:cNvPr id="1092" name="Google Shape;1092;p36"/>
              <p:cNvCxnSpPr/>
              <p:nvPr/>
            </p:nvCxnSpPr>
            <p:spPr>
              <a:xfrm>
                <a:off x="3475" y="2680"/>
                <a:ext cx="157" cy="0"/>
              </a:xfrm>
              <a:prstGeom prst="straightConnector1">
                <a:avLst/>
              </a:prstGeom>
              <a:noFill/>
              <a:ln w="25400" cap="flat" cmpd="sng">
                <a:solidFill>
                  <a:schemeClr val="dk1"/>
                </a:solidFill>
                <a:prstDash val="solid"/>
                <a:round/>
                <a:headEnd type="none" w="sm" len="sm"/>
                <a:tailEnd type="none" w="sm" len="sm"/>
              </a:ln>
            </p:spPr>
          </p:cxnSp>
          <p:sp>
            <p:nvSpPr>
              <p:cNvPr id="1093" name="Google Shape;1093;p36"/>
              <p:cNvSpPr/>
              <p:nvPr/>
            </p:nvSpPr>
            <p:spPr>
              <a:xfrm>
                <a:off x="3568" y="2579"/>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094" name="Google Shape;1094;p36"/>
            <p:cNvGrpSpPr/>
            <p:nvPr/>
          </p:nvGrpSpPr>
          <p:grpSpPr>
            <a:xfrm>
              <a:off x="789235" y="4766157"/>
              <a:ext cx="7597775" cy="814388"/>
              <a:chOff x="432" y="2792"/>
              <a:chExt cx="4786" cy="513"/>
            </a:xfrm>
          </p:grpSpPr>
          <p:cxnSp>
            <p:nvCxnSpPr>
              <p:cNvPr id="1095" name="Google Shape;1095;p36"/>
              <p:cNvCxnSpPr/>
              <p:nvPr/>
            </p:nvCxnSpPr>
            <p:spPr>
              <a:xfrm>
                <a:off x="3902" y="2936"/>
                <a:ext cx="157" cy="0"/>
              </a:xfrm>
              <a:prstGeom prst="straightConnector1">
                <a:avLst/>
              </a:prstGeom>
              <a:noFill/>
              <a:ln w="25400" cap="flat" cmpd="sng">
                <a:solidFill>
                  <a:schemeClr val="dk1"/>
                </a:solidFill>
                <a:prstDash val="solid"/>
                <a:round/>
                <a:headEnd type="none" w="sm" len="sm"/>
                <a:tailEnd type="none" w="sm" len="sm"/>
              </a:ln>
            </p:spPr>
          </p:cxnSp>
          <p:sp>
            <p:nvSpPr>
              <p:cNvPr id="1096" name="Google Shape;1096;p36" descr="25%"/>
              <p:cNvSpPr/>
              <p:nvPr/>
            </p:nvSpPr>
            <p:spPr>
              <a:xfrm>
                <a:off x="3749" y="2888"/>
                <a:ext cx="148" cy="289"/>
              </a:xfrm>
              <a:custGeom>
                <a:avLst/>
                <a:gdLst/>
                <a:ahLst/>
                <a:cxnLst/>
                <a:rect l="l" t="t" r="r" b="b"/>
                <a:pathLst>
                  <a:path w="120000" h="120000" extrusionOk="0">
                    <a:moveTo>
                      <a:pt x="0" y="0"/>
                    </a:moveTo>
                    <a:lnTo>
                      <a:pt x="119189" y="0"/>
                    </a:lnTo>
                    <a:lnTo>
                      <a:pt x="119189" y="119584"/>
                    </a:lnTo>
                    <a:lnTo>
                      <a:pt x="0"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97" name="Google Shape;1097;p36"/>
              <p:cNvSpPr/>
              <p:nvPr/>
            </p:nvSpPr>
            <p:spPr>
              <a:xfrm>
                <a:off x="432" y="2905"/>
                <a:ext cx="1472"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or   $t7,</a:t>
                </a:r>
                <a:r>
                  <a:rPr lang="en-US" sz="2400" b="1">
                    <a:solidFill>
                      <a:srgbClr val="00FF00"/>
                    </a:solidFill>
                    <a:latin typeface="Arial"/>
                    <a:ea typeface="Arial"/>
                    <a:cs typeface="Arial"/>
                    <a:sym typeface="Arial"/>
                  </a:rPr>
                  <a:t>$t0</a:t>
                </a:r>
                <a:r>
                  <a:rPr lang="en-US" sz="2400" b="1">
                    <a:solidFill>
                      <a:schemeClr val="dk1"/>
                    </a:solidFill>
                    <a:latin typeface="Arial"/>
                    <a:ea typeface="Arial"/>
                    <a:cs typeface="Arial"/>
                    <a:sym typeface="Arial"/>
                  </a:rPr>
                  <a:t>,$t8</a:t>
                </a:r>
                <a:endParaRPr/>
              </a:p>
            </p:txBody>
          </p:sp>
          <p:sp>
            <p:nvSpPr>
              <p:cNvPr id="1098" name="Google Shape;1098;p36"/>
              <p:cNvSpPr/>
              <p:nvPr/>
            </p:nvSpPr>
            <p:spPr>
              <a:xfrm>
                <a:off x="4067" y="2792"/>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99" name="Google Shape;1099;p36"/>
              <p:cNvSpPr/>
              <p:nvPr/>
            </p:nvSpPr>
            <p:spPr>
              <a:xfrm>
                <a:off x="4408" y="3032"/>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00" name="Google Shape;1100;p36"/>
              <p:cNvSpPr/>
              <p:nvPr/>
            </p:nvSpPr>
            <p:spPr>
              <a:xfrm>
                <a:off x="3141" y="2888"/>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01" name="Google Shape;1101;p36"/>
              <p:cNvSpPr/>
              <p:nvPr/>
            </p:nvSpPr>
            <p:spPr>
              <a:xfrm>
                <a:off x="3310" y="2888"/>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02" name="Google Shape;1102;p36"/>
              <p:cNvSpPr/>
              <p:nvPr/>
            </p:nvSpPr>
            <p:spPr>
              <a:xfrm>
                <a:off x="3122" y="2890"/>
                <a:ext cx="228"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I$</a:t>
                </a:r>
                <a:endParaRPr/>
              </a:p>
            </p:txBody>
          </p:sp>
          <p:sp>
            <p:nvSpPr>
              <p:cNvPr id="1103" name="Google Shape;1103;p36"/>
              <p:cNvSpPr/>
              <p:nvPr/>
            </p:nvSpPr>
            <p:spPr>
              <a:xfrm rot="5400000">
                <a:off x="3970" y="2915"/>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sp>
            <p:nvSpPr>
              <p:cNvPr id="1104" name="Google Shape;1104;p36"/>
              <p:cNvSpPr/>
              <p:nvPr/>
            </p:nvSpPr>
            <p:spPr>
              <a:xfrm>
                <a:off x="3582" y="2895"/>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105" name="Google Shape;1105;p36"/>
              <p:cNvSpPr/>
              <p:nvPr/>
            </p:nvSpPr>
            <p:spPr>
              <a:xfrm>
                <a:off x="3601" y="2888"/>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106" name="Google Shape;1106;p36"/>
              <p:cNvCxnSpPr/>
              <p:nvPr/>
            </p:nvCxnSpPr>
            <p:spPr>
              <a:xfrm>
                <a:off x="3486" y="3032"/>
                <a:ext cx="96" cy="0"/>
              </a:xfrm>
              <a:prstGeom prst="straightConnector1">
                <a:avLst/>
              </a:prstGeom>
              <a:noFill/>
              <a:ln w="25400" cap="flat" cmpd="sng">
                <a:solidFill>
                  <a:schemeClr val="dk1"/>
                </a:solidFill>
                <a:prstDash val="solid"/>
                <a:round/>
                <a:headEnd type="none" w="sm" len="sm"/>
                <a:tailEnd type="none" w="sm" len="sm"/>
              </a:ln>
            </p:spPr>
          </p:cxnSp>
          <p:sp>
            <p:nvSpPr>
              <p:cNvPr id="1107" name="Google Shape;1107;p36"/>
              <p:cNvSpPr/>
              <p:nvPr/>
            </p:nvSpPr>
            <p:spPr>
              <a:xfrm>
                <a:off x="3548" y="2936"/>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08" name="Google Shape;1108;p36"/>
              <p:cNvSpPr/>
              <p:nvPr/>
            </p:nvSpPr>
            <p:spPr>
              <a:xfrm>
                <a:off x="4399" y="2890"/>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sp>
            <p:nvSpPr>
              <p:cNvPr id="1109" name="Google Shape;1109;p36"/>
              <p:cNvSpPr/>
              <p:nvPr/>
            </p:nvSpPr>
            <p:spPr>
              <a:xfrm>
                <a:off x="4450" y="2888"/>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0" name="Google Shape;1110;p36"/>
              <p:cNvSpPr/>
              <p:nvPr/>
            </p:nvSpPr>
            <p:spPr>
              <a:xfrm>
                <a:off x="4611" y="2888"/>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1" name="Google Shape;1111;p36"/>
              <p:cNvSpPr/>
              <p:nvPr/>
            </p:nvSpPr>
            <p:spPr>
              <a:xfrm>
                <a:off x="4891" y="2890"/>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112" name="Google Shape;1112;p36"/>
              <p:cNvSpPr/>
              <p:nvPr/>
            </p:nvSpPr>
            <p:spPr>
              <a:xfrm>
                <a:off x="4918" y="2888"/>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3" name="Google Shape;1113;p36"/>
              <p:cNvSpPr/>
              <p:nvPr/>
            </p:nvSpPr>
            <p:spPr>
              <a:xfrm>
                <a:off x="5059" y="2888"/>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114" name="Google Shape;1114;p36"/>
              <p:cNvCxnSpPr/>
              <p:nvPr/>
            </p:nvCxnSpPr>
            <p:spPr>
              <a:xfrm>
                <a:off x="4771" y="3032"/>
                <a:ext cx="139" cy="0"/>
              </a:xfrm>
              <a:prstGeom prst="straightConnector1">
                <a:avLst/>
              </a:prstGeom>
              <a:noFill/>
              <a:ln w="25400" cap="flat" cmpd="sng">
                <a:solidFill>
                  <a:schemeClr val="dk1"/>
                </a:solidFill>
                <a:prstDash val="solid"/>
                <a:round/>
                <a:headEnd type="none" w="sm" len="sm"/>
                <a:tailEnd type="none" w="sm" len="sm"/>
              </a:ln>
            </p:spPr>
          </p:cxnSp>
          <p:cxnSp>
            <p:nvCxnSpPr>
              <p:cNvPr id="1115" name="Google Shape;1115;p36"/>
              <p:cNvCxnSpPr/>
              <p:nvPr/>
            </p:nvCxnSpPr>
            <p:spPr>
              <a:xfrm>
                <a:off x="4287" y="3032"/>
                <a:ext cx="155" cy="0"/>
              </a:xfrm>
              <a:prstGeom prst="straightConnector1">
                <a:avLst/>
              </a:prstGeom>
              <a:noFill/>
              <a:ln w="25400" cap="flat" cmpd="sng">
                <a:solidFill>
                  <a:schemeClr val="dk1"/>
                </a:solidFill>
                <a:prstDash val="solid"/>
                <a:round/>
                <a:headEnd type="none" w="sm" len="sm"/>
                <a:tailEnd type="none" w="sm" len="sm"/>
              </a:ln>
            </p:spPr>
          </p:cxnSp>
          <p:cxnSp>
            <p:nvCxnSpPr>
              <p:cNvPr id="1116" name="Google Shape;1116;p36"/>
              <p:cNvCxnSpPr/>
              <p:nvPr/>
            </p:nvCxnSpPr>
            <p:spPr>
              <a:xfrm>
                <a:off x="3902" y="3128"/>
                <a:ext cx="157" cy="0"/>
              </a:xfrm>
              <a:prstGeom prst="straightConnector1">
                <a:avLst/>
              </a:prstGeom>
              <a:noFill/>
              <a:ln w="25400" cap="flat" cmpd="sng">
                <a:solidFill>
                  <a:schemeClr val="dk1"/>
                </a:solidFill>
                <a:prstDash val="solid"/>
                <a:round/>
                <a:headEnd type="none" w="sm" len="sm"/>
                <a:tailEnd type="none" w="sm" len="sm"/>
              </a:ln>
            </p:spPr>
          </p:cxnSp>
          <p:sp>
            <p:nvSpPr>
              <p:cNvPr id="1117" name="Google Shape;1117;p36"/>
              <p:cNvSpPr/>
              <p:nvPr/>
            </p:nvSpPr>
            <p:spPr>
              <a:xfrm>
                <a:off x="3995" y="3027"/>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118" name="Google Shape;1118;p36"/>
            <p:cNvGrpSpPr/>
            <p:nvPr/>
          </p:nvGrpSpPr>
          <p:grpSpPr>
            <a:xfrm>
              <a:off x="814635" y="5477357"/>
              <a:ext cx="8250237" cy="814388"/>
              <a:chOff x="448" y="3240"/>
              <a:chExt cx="5197" cy="513"/>
            </a:xfrm>
          </p:grpSpPr>
          <p:sp>
            <p:nvSpPr>
              <p:cNvPr id="1119" name="Google Shape;1119;p36"/>
              <p:cNvSpPr/>
              <p:nvPr/>
            </p:nvSpPr>
            <p:spPr>
              <a:xfrm>
                <a:off x="448" y="3361"/>
                <a:ext cx="1527"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xor $t9,</a:t>
                </a:r>
                <a:r>
                  <a:rPr lang="en-US" sz="2400" b="1">
                    <a:solidFill>
                      <a:schemeClr val="accent1"/>
                    </a:solidFill>
                    <a:latin typeface="Arial"/>
                    <a:ea typeface="Arial"/>
                    <a:cs typeface="Arial"/>
                    <a:sym typeface="Arial"/>
                  </a:rPr>
                  <a:t>$t0</a:t>
                </a:r>
                <a:r>
                  <a:rPr lang="en-US" sz="2400" b="1">
                    <a:solidFill>
                      <a:schemeClr val="dk1"/>
                    </a:solidFill>
                    <a:latin typeface="Arial"/>
                    <a:ea typeface="Arial"/>
                    <a:cs typeface="Arial"/>
                    <a:sym typeface="Arial"/>
                  </a:rPr>
                  <a:t>,$t10</a:t>
                </a:r>
                <a:endParaRPr/>
              </a:p>
            </p:txBody>
          </p:sp>
          <p:grpSp>
            <p:nvGrpSpPr>
              <p:cNvPr id="1120" name="Google Shape;1120;p36"/>
              <p:cNvGrpSpPr/>
              <p:nvPr/>
            </p:nvGrpSpPr>
            <p:grpSpPr>
              <a:xfrm>
                <a:off x="3568" y="3240"/>
                <a:ext cx="2077" cy="513"/>
                <a:chOff x="3643" y="3045"/>
                <a:chExt cx="2077" cy="513"/>
              </a:xfrm>
            </p:grpSpPr>
            <p:grpSp>
              <p:nvGrpSpPr>
                <p:cNvPr id="1121" name="Google Shape;1121;p36"/>
                <p:cNvGrpSpPr/>
                <p:nvPr/>
              </p:nvGrpSpPr>
              <p:grpSpPr>
                <a:xfrm>
                  <a:off x="4559" y="3045"/>
                  <a:ext cx="223" cy="481"/>
                  <a:chOff x="4559" y="3045"/>
                  <a:chExt cx="223" cy="481"/>
                </a:xfrm>
              </p:grpSpPr>
              <p:sp>
                <p:nvSpPr>
                  <p:cNvPr id="1122" name="Google Shape;1122;p36"/>
                  <p:cNvSpPr/>
                  <p:nvPr/>
                </p:nvSpPr>
                <p:spPr>
                  <a:xfrm>
                    <a:off x="4569" y="3045"/>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3" name="Google Shape;1123;p36"/>
                  <p:cNvSpPr/>
                  <p:nvPr/>
                </p:nvSpPr>
                <p:spPr>
                  <a:xfrm rot="5400000">
                    <a:off x="4472" y="3168"/>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grpSp>
            <p:grpSp>
              <p:nvGrpSpPr>
                <p:cNvPr id="1124" name="Google Shape;1124;p36"/>
                <p:cNvGrpSpPr/>
                <p:nvPr/>
              </p:nvGrpSpPr>
              <p:grpSpPr>
                <a:xfrm>
                  <a:off x="3643" y="3141"/>
                  <a:ext cx="340" cy="289"/>
                  <a:chOff x="3643" y="3141"/>
                  <a:chExt cx="340" cy="289"/>
                </a:xfrm>
              </p:grpSpPr>
              <p:sp>
                <p:nvSpPr>
                  <p:cNvPr id="1125" name="Google Shape;1125;p36"/>
                  <p:cNvSpPr/>
                  <p:nvPr/>
                </p:nvSpPr>
                <p:spPr>
                  <a:xfrm>
                    <a:off x="3649" y="3143"/>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126" name="Google Shape;1126;p36"/>
                  <p:cNvGrpSpPr/>
                  <p:nvPr/>
                </p:nvGrpSpPr>
                <p:grpSpPr>
                  <a:xfrm>
                    <a:off x="3643" y="3141"/>
                    <a:ext cx="340" cy="289"/>
                    <a:chOff x="3643" y="3141"/>
                    <a:chExt cx="340" cy="289"/>
                  </a:xfrm>
                </p:grpSpPr>
                <p:sp>
                  <p:nvSpPr>
                    <p:cNvPr id="1127" name="Google Shape;1127;p36"/>
                    <p:cNvSpPr/>
                    <p:nvPr/>
                  </p:nvSpPr>
                  <p:spPr>
                    <a:xfrm>
                      <a:off x="3643" y="3141"/>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8" name="Google Shape;1128;p36"/>
                    <p:cNvSpPr/>
                    <p:nvPr/>
                  </p:nvSpPr>
                  <p:spPr>
                    <a:xfrm>
                      <a:off x="3812" y="3141"/>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129" name="Google Shape;1129;p36"/>
                <p:cNvSpPr/>
                <p:nvPr/>
              </p:nvSpPr>
              <p:spPr>
                <a:xfrm>
                  <a:off x="4084" y="3148"/>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grpSp>
              <p:nvGrpSpPr>
                <p:cNvPr id="1130" name="Google Shape;1130;p36"/>
                <p:cNvGrpSpPr/>
                <p:nvPr/>
              </p:nvGrpSpPr>
              <p:grpSpPr>
                <a:xfrm>
                  <a:off x="4088" y="3141"/>
                  <a:ext cx="311" cy="289"/>
                  <a:chOff x="4088" y="3141"/>
                  <a:chExt cx="311" cy="289"/>
                </a:xfrm>
              </p:grpSpPr>
              <p:sp>
                <p:nvSpPr>
                  <p:cNvPr id="1131" name="Google Shape;1131;p36"/>
                  <p:cNvSpPr/>
                  <p:nvPr/>
                </p:nvSpPr>
                <p:spPr>
                  <a:xfrm>
                    <a:off x="4088" y="3141"/>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b="1">
                      <a:solidFill>
                        <a:schemeClr val="dk1"/>
                      </a:solidFill>
                      <a:latin typeface="Calibri"/>
                      <a:ea typeface="Calibri"/>
                      <a:cs typeface="Calibri"/>
                      <a:sym typeface="Calibri"/>
                    </a:endParaRPr>
                  </a:p>
                </p:txBody>
              </p:sp>
              <p:sp>
                <p:nvSpPr>
                  <p:cNvPr id="1132" name="Google Shape;1132;p36"/>
                  <p:cNvSpPr/>
                  <p:nvPr/>
                </p:nvSpPr>
                <p:spPr>
                  <a:xfrm>
                    <a:off x="4251" y="3141"/>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133" name="Google Shape;1133;p36"/>
                <p:cNvCxnSpPr/>
                <p:nvPr/>
              </p:nvCxnSpPr>
              <p:spPr>
                <a:xfrm>
                  <a:off x="3988" y="3285"/>
                  <a:ext cx="96" cy="0"/>
                </a:xfrm>
                <a:prstGeom prst="straightConnector1">
                  <a:avLst/>
                </a:prstGeom>
                <a:noFill/>
                <a:ln w="25400" cap="flat" cmpd="sng">
                  <a:solidFill>
                    <a:schemeClr val="dk1"/>
                  </a:solidFill>
                  <a:prstDash val="solid"/>
                  <a:round/>
                  <a:headEnd type="none" w="sm" len="sm"/>
                  <a:tailEnd type="none" w="sm" len="sm"/>
                </a:ln>
              </p:spPr>
            </p:cxnSp>
            <p:sp>
              <p:nvSpPr>
                <p:cNvPr id="1134" name="Google Shape;1134;p36"/>
                <p:cNvSpPr/>
                <p:nvPr/>
              </p:nvSpPr>
              <p:spPr>
                <a:xfrm>
                  <a:off x="4050" y="3189"/>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135" name="Google Shape;1135;p36"/>
                <p:cNvCxnSpPr/>
                <p:nvPr/>
              </p:nvCxnSpPr>
              <p:spPr>
                <a:xfrm>
                  <a:off x="4404" y="3189"/>
                  <a:ext cx="157" cy="0"/>
                </a:xfrm>
                <a:prstGeom prst="straightConnector1">
                  <a:avLst/>
                </a:prstGeom>
                <a:noFill/>
                <a:ln w="25400" cap="flat" cmpd="sng">
                  <a:solidFill>
                    <a:schemeClr val="dk1"/>
                  </a:solidFill>
                  <a:prstDash val="solid"/>
                  <a:round/>
                  <a:headEnd type="none" w="sm" len="sm"/>
                  <a:tailEnd type="none" w="sm" len="sm"/>
                </a:ln>
              </p:spPr>
            </p:cxnSp>
            <p:sp>
              <p:nvSpPr>
                <p:cNvPr id="1136" name="Google Shape;1136;p36"/>
                <p:cNvSpPr/>
                <p:nvPr/>
              </p:nvSpPr>
              <p:spPr>
                <a:xfrm>
                  <a:off x="4901" y="3143"/>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grpSp>
              <p:nvGrpSpPr>
                <p:cNvPr id="1137" name="Google Shape;1137;p36"/>
                <p:cNvGrpSpPr/>
                <p:nvPr/>
              </p:nvGrpSpPr>
              <p:grpSpPr>
                <a:xfrm>
                  <a:off x="4952" y="3141"/>
                  <a:ext cx="325" cy="289"/>
                  <a:chOff x="4952" y="3141"/>
                  <a:chExt cx="325" cy="289"/>
                </a:xfrm>
              </p:grpSpPr>
              <p:sp>
                <p:nvSpPr>
                  <p:cNvPr id="1138" name="Google Shape;1138;p36"/>
                  <p:cNvSpPr/>
                  <p:nvPr/>
                </p:nvSpPr>
                <p:spPr>
                  <a:xfrm>
                    <a:off x="4952" y="3141"/>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39" name="Google Shape;1139;p36"/>
                  <p:cNvSpPr/>
                  <p:nvPr/>
                </p:nvSpPr>
                <p:spPr>
                  <a:xfrm>
                    <a:off x="5113" y="3141"/>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140" name="Google Shape;1140;p36"/>
                <p:cNvSpPr/>
                <p:nvPr/>
              </p:nvSpPr>
              <p:spPr>
                <a:xfrm>
                  <a:off x="5393" y="3143"/>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grpSp>
              <p:nvGrpSpPr>
                <p:cNvPr id="1141" name="Google Shape;1141;p36"/>
                <p:cNvGrpSpPr/>
                <p:nvPr/>
              </p:nvGrpSpPr>
              <p:grpSpPr>
                <a:xfrm>
                  <a:off x="5420" y="3141"/>
                  <a:ext cx="284" cy="289"/>
                  <a:chOff x="5420" y="3141"/>
                  <a:chExt cx="284" cy="289"/>
                </a:xfrm>
              </p:grpSpPr>
              <p:sp>
                <p:nvSpPr>
                  <p:cNvPr id="1142" name="Google Shape;1142;p36"/>
                  <p:cNvSpPr/>
                  <p:nvPr/>
                </p:nvSpPr>
                <p:spPr>
                  <a:xfrm>
                    <a:off x="5420" y="3141"/>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43" name="Google Shape;1143;p36"/>
                  <p:cNvSpPr/>
                  <p:nvPr/>
                </p:nvSpPr>
                <p:spPr>
                  <a:xfrm>
                    <a:off x="5561" y="3141"/>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144" name="Google Shape;1144;p36"/>
                <p:cNvCxnSpPr/>
                <p:nvPr/>
              </p:nvCxnSpPr>
              <p:spPr>
                <a:xfrm>
                  <a:off x="5273" y="3285"/>
                  <a:ext cx="139" cy="0"/>
                </a:xfrm>
                <a:prstGeom prst="straightConnector1">
                  <a:avLst/>
                </a:prstGeom>
                <a:noFill/>
                <a:ln w="25400" cap="flat" cmpd="sng">
                  <a:solidFill>
                    <a:schemeClr val="dk1"/>
                  </a:solidFill>
                  <a:prstDash val="solid"/>
                  <a:round/>
                  <a:headEnd type="none" w="sm" len="sm"/>
                  <a:tailEnd type="none" w="sm" len="sm"/>
                </a:ln>
              </p:spPr>
            </p:cxnSp>
            <p:cxnSp>
              <p:nvCxnSpPr>
                <p:cNvPr id="1145" name="Google Shape;1145;p36"/>
                <p:cNvCxnSpPr/>
                <p:nvPr/>
              </p:nvCxnSpPr>
              <p:spPr>
                <a:xfrm>
                  <a:off x="4789" y="3285"/>
                  <a:ext cx="155" cy="0"/>
                </a:xfrm>
                <a:prstGeom prst="straightConnector1">
                  <a:avLst/>
                </a:prstGeom>
                <a:noFill/>
                <a:ln w="25400" cap="flat" cmpd="sng">
                  <a:solidFill>
                    <a:schemeClr val="dk1"/>
                  </a:solidFill>
                  <a:prstDash val="solid"/>
                  <a:round/>
                  <a:headEnd type="none" w="sm" len="sm"/>
                  <a:tailEnd type="none" w="sm" len="sm"/>
                </a:ln>
              </p:spPr>
            </p:cxnSp>
            <p:sp>
              <p:nvSpPr>
                <p:cNvPr id="1146" name="Google Shape;1146;p36"/>
                <p:cNvSpPr/>
                <p:nvPr/>
              </p:nvSpPr>
              <p:spPr>
                <a:xfrm>
                  <a:off x="4910" y="3285"/>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147" name="Google Shape;1147;p36"/>
                <p:cNvCxnSpPr/>
                <p:nvPr/>
              </p:nvCxnSpPr>
              <p:spPr>
                <a:xfrm>
                  <a:off x="4404" y="3381"/>
                  <a:ext cx="157" cy="0"/>
                </a:xfrm>
                <a:prstGeom prst="straightConnector1">
                  <a:avLst/>
                </a:prstGeom>
                <a:noFill/>
                <a:ln w="25400" cap="flat" cmpd="sng">
                  <a:solidFill>
                    <a:schemeClr val="dk1"/>
                  </a:solidFill>
                  <a:prstDash val="solid"/>
                  <a:round/>
                  <a:headEnd type="none" w="sm" len="sm"/>
                  <a:tailEnd type="none" w="sm" len="sm"/>
                </a:ln>
              </p:spPr>
            </p:cxnSp>
            <p:sp>
              <p:nvSpPr>
                <p:cNvPr id="1148" name="Google Shape;1148;p36"/>
                <p:cNvSpPr/>
                <p:nvPr/>
              </p:nvSpPr>
              <p:spPr>
                <a:xfrm>
                  <a:off x="4497" y="3280"/>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1149" name="Google Shape;1149;p36"/>
            <p:cNvGrpSpPr/>
            <p:nvPr/>
          </p:nvGrpSpPr>
          <p:grpSpPr>
            <a:xfrm>
              <a:off x="822572" y="2457932"/>
              <a:ext cx="5634038" cy="989013"/>
              <a:chOff x="453" y="1338"/>
              <a:chExt cx="3549" cy="623"/>
            </a:xfrm>
          </p:grpSpPr>
          <p:sp>
            <p:nvSpPr>
              <p:cNvPr id="1150" name="Google Shape;1150;p36" descr="25%"/>
              <p:cNvSpPr/>
              <p:nvPr/>
            </p:nvSpPr>
            <p:spPr>
              <a:xfrm>
                <a:off x="3637" y="1544"/>
                <a:ext cx="142" cy="289"/>
              </a:xfrm>
              <a:custGeom>
                <a:avLst/>
                <a:gdLst/>
                <a:ahLst/>
                <a:cxnLst/>
                <a:rect l="l" t="t" r="r" b="b"/>
                <a:pathLst>
                  <a:path w="120000" h="120000" extrusionOk="0">
                    <a:moveTo>
                      <a:pt x="119154" y="0"/>
                    </a:moveTo>
                    <a:lnTo>
                      <a:pt x="0" y="0"/>
                    </a:lnTo>
                    <a:lnTo>
                      <a:pt x="0" y="119584"/>
                    </a:lnTo>
                    <a:lnTo>
                      <a:pt x="119154"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51" name="Google Shape;1151;p36"/>
              <p:cNvSpPr/>
              <p:nvPr/>
            </p:nvSpPr>
            <p:spPr>
              <a:xfrm>
                <a:off x="453" y="1537"/>
                <a:ext cx="1462"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add </a:t>
                </a:r>
                <a:r>
                  <a:rPr lang="en-US" sz="2400" b="1">
                    <a:solidFill>
                      <a:schemeClr val="accent4"/>
                    </a:solidFill>
                    <a:latin typeface="Arial"/>
                    <a:ea typeface="Arial"/>
                    <a:cs typeface="Arial"/>
                    <a:sym typeface="Arial"/>
                  </a:rPr>
                  <a:t>$t0</a:t>
                </a:r>
                <a:r>
                  <a:rPr lang="en-US" sz="2400" b="1">
                    <a:solidFill>
                      <a:schemeClr val="dk1"/>
                    </a:solidFill>
                    <a:latin typeface="Arial"/>
                    <a:ea typeface="Arial"/>
                    <a:cs typeface="Arial"/>
                    <a:sym typeface="Arial"/>
                  </a:rPr>
                  <a:t>,$t1,$t2</a:t>
                </a:r>
                <a:endParaRPr/>
              </a:p>
            </p:txBody>
          </p:sp>
          <p:sp>
            <p:nvSpPr>
              <p:cNvPr id="1152" name="Google Shape;1152;p36"/>
              <p:cNvSpPr/>
              <p:nvPr/>
            </p:nvSpPr>
            <p:spPr>
              <a:xfrm>
                <a:off x="1896" y="1338"/>
                <a:ext cx="250"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IF</a:t>
                </a:r>
                <a:endParaRPr/>
              </a:p>
            </p:txBody>
          </p:sp>
          <p:sp>
            <p:nvSpPr>
              <p:cNvPr id="1153" name="Google Shape;1153;p36"/>
              <p:cNvSpPr/>
              <p:nvPr/>
            </p:nvSpPr>
            <p:spPr>
              <a:xfrm>
                <a:off x="2248" y="1338"/>
                <a:ext cx="498"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ID/RF</a:t>
                </a:r>
                <a:endParaRPr/>
              </a:p>
            </p:txBody>
          </p:sp>
          <p:sp>
            <p:nvSpPr>
              <p:cNvPr id="1154" name="Google Shape;1154;p36"/>
              <p:cNvSpPr/>
              <p:nvPr/>
            </p:nvSpPr>
            <p:spPr>
              <a:xfrm>
                <a:off x="2803" y="1338"/>
                <a:ext cx="314"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EX</a:t>
                </a:r>
                <a:endParaRPr/>
              </a:p>
            </p:txBody>
          </p:sp>
          <p:sp>
            <p:nvSpPr>
              <p:cNvPr id="1155" name="Google Shape;1155;p36"/>
              <p:cNvSpPr/>
              <p:nvPr/>
            </p:nvSpPr>
            <p:spPr>
              <a:xfrm>
                <a:off x="3133" y="1338"/>
                <a:ext cx="458"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MEM</a:t>
                </a:r>
                <a:endParaRPr/>
              </a:p>
            </p:txBody>
          </p:sp>
          <p:sp>
            <p:nvSpPr>
              <p:cNvPr id="1156" name="Google Shape;1156;p36"/>
              <p:cNvSpPr/>
              <p:nvPr/>
            </p:nvSpPr>
            <p:spPr>
              <a:xfrm>
                <a:off x="3640" y="1338"/>
                <a:ext cx="362"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WB</a:t>
                </a:r>
                <a:endParaRPr/>
              </a:p>
            </p:txBody>
          </p:sp>
          <p:sp>
            <p:nvSpPr>
              <p:cNvPr id="1157" name="Google Shape;1157;p36"/>
              <p:cNvSpPr/>
              <p:nvPr/>
            </p:nvSpPr>
            <p:spPr>
              <a:xfrm>
                <a:off x="3169" y="1544"/>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58" name="Google Shape;1158;p36"/>
              <p:cNvSpPr/>
              <p:nvPr/>
            </p:nvSpPr>
            <p:spPr>
              <a:xfrm>
                <a:off x="3330" y="1544"/>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59" name="Google Shape;1159;p36"/>
              <p:cNvSpPr/>
              <p:nvPr/>
            </p:nvSpPr>
            <p:spPr>
              <a:xfrm>
                <a:off x="2786" y="1448"/>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60" name="Google Shape;1160;p36"/>
              <p:cNvSpPr/>
              <p:nvPr/>
            </p:nvSpPr>
            <p:spPr>
              <a:xfrm rot="5400000">
                <a:off x="2689" y="1571"/>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sp>
            <p:nvSpPr>
              <p:cNvPr id="1161" name="Google Shape;1161;p36"/>
              <p:cNvSpPr/>
              <p:nvPr/>
            </p:nvSpPr>
            <p:spPr>
              <a:xfrm>
                <a:off x="1920" y="1578"/>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162" name="Google Shape;1162;p36"/>
              <p:cNvGrpSpPr/>
              <p:nvPr/>
            </p:nvGrpSpPr>
            <p:grpSpPr>
              <a:xfrm>
                <a:off x="1860" y="1544"/>
                <a:ext cx="340" cy="289"/>
                <a:chOff x="1935" y="1349"/>
                <a:chExt cx="340" cy="289"/>
              </a:xfrm>
            </p:grpSpPr>
            <p:sp>
              <p:nvSpPr>
                <p:cNvPr id="1163" name="Google Shape;1163;p36"/>
                <p:cNvSpPr/>
                <p:nvPr/>
              </p:nvSpPr>
              <p:spPr>
                <a:xfrm>
                  <a:off x="1935" y="1349"/>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64" name="Google Shape;1164;p36"/>
                <p:cNvSpPr/>
                <p:nvPr/>
              </p:nvSpPr>
              <p:spPr>
                <a:xfrm>
                  <a:off x="2104" y="1349"/>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165" name="Google Shape;1165;p36"/>
              <p:cNvSpPr/>
              <p:nvPr/>
            </p:nvSpPr>
            <p:spPr>
              <a:xfrm>
                <a:off x="2301" y="1551"/>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166" name="Google Shape;1166;p36"/>
              <p:cNvSpPr/>
              <p:nvPr/>
            </p:nvSpPr>
            <p:spPr>
              <a:xfrm>
                <a:off x="2320" y="1544"/>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67" name="Google Shape;1167;p36"/>
              <p:cNvSpPr/>
              <p:nvPr/>
            </p:nvSpPr>
            <p:spPr>
              <a:xfrm>
                <a:off x="2468" y="1544"/>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168" name="Google Shape;1168;p36"/>
              <p:cNvCxnSpPr/>
              <p:nvPr/>
            </p:nvCxnSpPr>
            <p:spPr>
              <a:xfrm>
                <a:off x="2205" y="1688"/>
                <a:ext cx="96" cy="0"/>
              </a:xfrm>
              <a:prstGeom prst="straightConnector1">
                <a:avLst/>
              </a:prstGeom>
              <a:noFill/>
              <a:ln w="25400" cap="flat" cmpd="sng">
                <a:solidFill>
                  <a:schemeClr val="dk1"/>
                </a:solidFill>
                <a:prstDash val="solid"/>
                <a:round/>
                <a:headEnd type="none" w="sm" len="sm"/>
                <a:tailEnd type="none" w="sm" len="sm"/>
              </a:ln>
            </p:spPr>
          </p:cxnSp>
          <p:sp>
            <p:nvSpPr>
              <p:cNvPr id="1169" name="Google Shape;1169;p36"/>
              <p:cNvSpPr/>
              <p:nvPr/>
            </p:nvSpPr>
            <p:spPr>
              <a:xfrm>
                <a:off x="2267" y="1592"/>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170" name="Google Shape;1170;p36"/>
              <p:cNvCxnSpPr/>
              <p:nvPr/>
            </p:nvCxnSpPr>
            <p:spPr>
              <a:xfrm>
                <a:off x="2621" y="1592"/>
                <a:ext cx="157" cy="0"/>
              </a:xfrm>
              <a:prstGeom prst="straightConnector1">
                <a:avLst/>
              </a:prstGeom>
              <a:noFill/>
              <a:ln w="25400" cap="flat" cmpd="sng">
                <a:solidFill>
                  <a:schemeClr val="dk1"/>
                </a:solidFill>
                <a:prstDash val="solid"/>
                <a:round/>
                <a:headEnd type="none" w="sm" len="sm"/>
                <a:tailEnd type="none" w="sm" len="sm"/>
              </a:ln>
            </p:spPr>
          </p:cxnSp>
          <p:sp>
            <p:nvSpPr>
              <p:cNvPr id="1171" name="Google Shape;1171;p36"/>
              <p:cNvSpPr/>
              <p:nvPr/>
            </p:nvSpPr>
            <p:spPr>
              <a:xfrm>
                <a:off x="3150" y="1588"/>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sp>
            <p:nvSpPr>
              <p:cNvPr id="1172" name="Google Shape;1172;p36"/>
              <p:cNvSpPr/>
              <p:nvPr/>
            </p:nvSpPr>
            <p:spPr>
              <a:xfrm>
                <a:off x="3610" y="1546"/>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173" name="Google Shape;1173;p36"/>
              <p:cNvSpPr/>
              <p:nvPr/>
            </p:nvSpPr>
            <p:spPr>
              <a:xfrm>
                <a:off x="3778" y="1544"/>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174" name="Google Shape;1174;p36"/>
              <p:cNvCxnSpPr/>
              <p:nvPr/>
            </p:nvCxnSpPr>
            <p:spPr>
              <a:xfrm>
                <a:off x="3490" y="1688"/>
                <a:ext cx="139" cy="0"/>
              </a:xfrm>
              <a:prstGeom prst="straightConnector1">
                <a:avLst/>
              </a:prstGeom>
              <a:noFill/>
              <a:ln w="25400" cap="flat" cmpd="sng">
                <a:solidFill>
                  <a:schemeClr val="dk1"/>
                </a:solidFill>
                <a:prstDash val="solid"/>
                <a:round/>
                <a:headEnd type="none" w="sm" len="sm"/>
                <a:tailEnd type="none" w="sm" len="sm"/>
              </a:ln>
            </p:spPr>
          </p:cxnSp>
          <p:cxnSp>
            <p:nvCxnSpPr>
              <p:cNvPr id="1175" name="Google Shape;1175;p36"/>
              <p:cNvCxnSpPr/>
              <p:nvPr/>
            </p:nvCxnSpPr>
            <p:spPr>
              <a:xfrm>
                <a:off x="3006" y="1688"/>
                <a:ext cx="155" cy="0"/>
              </a:xfrm>
              <a:prstGeom prst="straightConnector1">
                <a:avLst/>
              </a:prstGeom>
              <a:noFill/>
              <a:ln w="25400" cap="flat" cmpd="sng">
                <a:solidFill>
                  <a:schemeClr val="dk1"/>
                </a:solidFill>
                <a:prstDash val="solid"/>
                <a:round/>
                <a:headEnd type="none" w="sm" len="sm"/>
                <a:tailEnd type="none" w="sm" len="sm"/>
              </a:ln>
            </p:spPr>
          </p:cxnSp>
          <p:sp>
            <p:nvSpPr>
              <p:cNvPr id="1176" name="Google Shape;1176;p36"/>
              <p:cNvSpPr/>
              <p:nvPr/>
            </p:nvSpPr>
            <p:spPr>
              <a:xfrm>
                <a:off x="3127" y="1688"/>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177" name="Google Shape;1177;p36"/>
              <p:cNvCxnSpPr/>
              <p:nvPr/>
            </p:nvCxnSpPr>
            <p:spPr>
              <a:xfrm>
                <a:off x="2621" y="1784"/>
                <a:ext cx="157" cy="0"/>
              </a:xfrm>
              <a:prstGeom prst="straightConnector1">
                <a:avLst/>
              </a:prstGeom>
              <a:noFill/>
              <a:ln w="25400" cap="flat" cmpd="sng">
                <a:solidFill>
                  <a:schemeClr val="dk1"/>
                </a:solidFill>
                <a:prstDash val="solid"/>
                <a:round/>
                <a:headEnd type="none" w="sm" len="sm"/>
                <a:tailEnd type="none" w="sm" len="sm"/>
              </a:ln>
            </p:spPr>
          </p:cxnSp>
          <p:sp>
            <p:nvSpPr>
              <p:cNvPr id="1178" name="Google Shape;1178;p36"/>
              <p:cNvSpPr/>
              <p:nvPr/>
            </p:nvSpPr>
            <p:spPr>
              <a:xfrm>
                <a:off x="2714" y="1683"/>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179" name="Google Shape;1179;p36"/>
            <p:cNvGrpSpPr/>
            <p:nvPr/>
          </p:nvGrpSpPr>
          <p:grpSpPr>
            <a:xfrm>
              <a:off x="263772" y="2469045"/>
              <a:ext cx="571499" cy="3881438"/>
              <a:chOff x="101" y="1345"/>
              <a:chExt cx="360" cy="2445"/>
            </a:xfrm>
          </p:grpSpPr>
          <p:cxnSp>
            <p:nvCxnSpPr>
              <p:cNvPr id="1180" name="Google Shape;1180;p36"/>
              <p:cNvCxnSpPr/>
              <p:nvPr/>
            </p:nvCxnSpPr>
            <p:spPr>
              <a:xfrm>
                <a:off x="461" y="1659"/>
                <a:ext cx="0" cy="2032"/>
              </a:xfrm>
              <a:prstGeom prst="straightConnector1">
                <a:avLst/>
              </a:prstGeom>
              <a:noFill/>
              <a:ln w="25400" cap="flat" cmpd="sng">
                <a:solidFill>
                  <a:schemeClr val="dk1"/>
                </a:solidFill>
                <a:prstDash val="solid"/>
                <a:round/>
                <a:headEnd type="none" w="sm" len="sm"/>
                <a:tailEnd type="triangle" w="med" len="med"/>
              </a:ln>
            </p:spPr>
          </p:cxnSp>
          <p:sp>
            <p:nvSpPr>
              <p:cNvPr id="1181" name="Google Shape;1181;p36"/>
              <p:cNvSpPr/>
              <p:nvPr/>
            </p:nvSpPr>
            <p:spPr>
              <a:xfrm>
                <a:off x="101" y="1345"/>
                <a:ext cx="291" cy="2445"/>
              </a:xfrm>
              <a:prstGeom prst="rect">
                <a:avLst/>
              </a:prstGeom>
              <a:noFill/>
              <a:ln>
                <a:noFill/>
              </a:ln>
            </p:spPr>
            <p:txBody>
              <a:bodyPr spcFirstLastPara="1" wrap="square" lIns="90475" tIns="44450" rIns="90475" bIns="44450" anchor="t" anchorCtr="0">
                <a:noAutofit/>
              </a:bodyPr>
              <a:lstStyle/>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I</a:t>
                </a:r>
                <a:endParaRPr/>
              </a:p>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n</a:t>
                </a:r>
                <a:endParaRPr/>
              </a:p>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s</a:t>
                </a:r>
                <a:endParaRPr/>
              </a:p>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t</a:t>
                </a:r>
                <a:endParaRPr/>
              </a:p>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r</a:t>
                </a:r>
                <a:endParaRPr sz="2800" b="1">
                  <a:solidFill>
                    <a:schemeClr val="dk1"/>
                  </a:solidFill>
                  <a:latin typeface="Arial"/>
                  <a:ea typeface="Arial"/>
                  <a:cs typeface="Arial"/>
                  <a:sym typeface="Arial"/>
                </a:endParaRPr>
              </a:p>
              <a:p>
                <a:pPr marL="0" marR="0" lvl="0" indent="0" algn="ctr" rtl="0">
                  <a:lnSpc>
                    <a:spcPct val="80000"/>
                  </a:lnSpc>
                  <a:spcBef>
                    <a:spcPts val="0"/>
                  </a:spcBef>
                  <a:spcAft>
                    <a:spcPts val="0"/>
                  </a:spcAft>
                  <a:buNone/>
                </a:pPr>
                <a:endParaRPr sz="2800" b="1">
                  <a:solidFill>
                    <a:schemeClr val="dk1"/>
                  </a:solidFill>
                  <a:latin typeface="Arial"/>
                  <a:ea typeface="Arial"/>
                  <a:cs typeface="Arial"/>
                  <a:sym typeface="Arial"/>
                </a:endParaRPr>
              </a:p>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O</a:t>
                </a:r>
                <a:endParaRPr/>
              </a:p>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r</a:t>
                </a:r>
                <a:endParaRPr/>
              </a:p>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d</a:t>
                </a:r>
                <a:endParaRPr/>
              </a:p>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e</a:t>
                </a:r>
                <a:endParaRPr/>
              </a:p>
              <a:p>
                <a:pPr marL="0" marR="0" lvl="0" indent="0" algn="ctr" rtl="0">
                  <a:lnSpc>
                    <a:spcPct val="80000"/>
                  </a:lnSpc>
                  <a:spcBef>
                    <a:spcPts val="0"/>
                  </a:spcBef>
                  <a:spcAft>
                    <a:spcPts val="0"/>
                  </a:spcAft>
                  <a:buNone/>
                </a:pPr>
                <a:r>
                  <a:rPr lang="en-US" sz="2800" b="1">
                    <a:solidFill>
                      <a:schemeClr val="dk1"/>
                    </a:solidFill>
                    <a:latin typeface="Arial"/>
                    <a:ea typeface="Arial"/>
                    <a:cs typeface="Arial"/>
                    <a:sym typeface="Arial"/>
                  </a:rPr>
                  <a:t>r</a:t>
                </a:r>
                <a:endParaRPr/>
              </a:p>
            </p:txBody>
          </p:sp>
        </p:grpSp>
        <p:grpSp>
          <p:nvGrpSpPr>
            <p:cNvPr id="1182" name="Google Shape;1182;p36"/>
            <p:cNvGrpSpPr/>
            <p:nvPr/>
          </p:nvGrpSpPr>
          <p:grpSpPr>
            <a:xfrm>
              <a:off x="1235322" y="1920240"/>
              <a:ext cx="7707313" cy="515938"/>
              <a:chOff x="713" y="818"/>
              <a:chExt cx="4855" cy="325"/>
            </a:xfrm>
          </p:grpSpPr>
          <p:cxnSp>
            <p:nvCxnSpPr>
              <p:cNvPr id="1183" name="Google Shape;1183;p36"/>
              <p:cNvCxnSpPr/>
              <p:nvPr/>
            </p:nvCxnSpPr>
            <p:spPr>
              <a:xfrm>
                <a:off x="764" y="1143"/>
                <a:ext cx="4804" cy="0"/>
              </a:xfrm>
              <a:prstGeom prst="straightConnector1">
                <a:avLst/>
              </a:prstGeom>
              <a:noFill/>
              <a:ln w="25400" cap="flat" cmpd="sng">
                <a:solidFill>
                  <a:schemeClr val="dk1"/>
                </a:solidFill>
                <a:prstDash val="solid"/>
                <a:round/>
                <a:headEnd type="none" w="sm" len="sm"/>
                <a:tailEnd type="triangle" w="med" len="med"/>
              </a:ln>
            </p:spPr>
          </p:cxnSp>
          <p:sp>
            <p:nvSpPr>
              <p:cNvPr id="1184" name="Google Shape;1184;p36"/>
              <p:cNvSpPr/>
              <p:nvPr/>
            </p:nvSpPr>
            <p:spPr>
              <a:xfrm>
                <a:off x="713" y="818"/>
                <a:ext cx="4844" cy="325"/>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2800" b="1">
                    <a:solidFill>
                      <a:schemeClr val="dk1"/>
                    </a:solidFill>
                    <a:latin typeface="Arial"/>
                    <a:ea typeface="Arial"/>
                    <a:cs typeface="Arial"/>
                    <a:sym typeface="Arial"/>
                  </a:rPr>
                  <a:t>Time (clock cycles)</a:t>
                </a:r>
                <a:endParaRPr/>
              </a:p>
            </p:txBody>
          </p:sp>
        </p:grpSp>
      </p:grpSp>
      <p:grpSp>
        <p:nvGrpSpPr>
          <p:cNvPr id="1185" name="Google Shape;1185;p36"/>
          <p:cNvGrpSpPr/>
          <p:nvPr/>
        </p:nvGrpSpPr>
        <p:grpSpPr>
          <a:xfrm>
            <a:off x="4691310" y="2949813"/>
            <a:ext cx="1990725" cy="2638669"/>
            <a:chOff x="4691310" y="2949813"/>
            <a:chExt cx="1990725" cy="2638669"/>
          </a:xfrm>
        </p:grpSpPr>
        <p:cxnSp>
          <p:nvCxnSpPr>
            <p:cNvPr id="1186" name="Google Shape;1186;p36"/>
            <p:cNvCxnSpPr/>
            <p:nvPr/>
          </p:nvCxnSpPr>
          <p:spPr>
            <a:xfrm flipH="1">
              <a:off x="6137030" y="3121269"/>
              <a:ext cx="35168" cy="1811216"/>
            </a:xfrm>
            <a:prstGeom prst="straightConnector1">
              <a:avLst/>
            </a:prstGeom>
            <a:noFill/>
            <a:ln w="57150" cap="flat" cmpd="sng">
              <a:solidFill>
                <a:srgbClr val="00FF00"/>
              </a:solidFill>
              <a:prstDash val="solid"/>
              <a:round/>
              <a:headEnd type="none" w="sm" len="sm"/>
              <a:tailEnd type="triangle" w="med" len="med"/>
            </a:ln>
          </p:spPr>
        </p:cxnSp>
        <p:cxnSp>
          <p:nvCxnSpPr>
            <p:cNvPr id="1187" name="Google Shape;1187;p36"/>
            <p:cNvCxnSpPr/>
            <p:nvPr/>
          </p:nvCxnSpPr>
          <p:spPr>
            <a:xfrm>
              <a:off x="6260123" y="3112477"/>
              <a:ext cx="421912" cy="2476005"/>
            </a:xfrm>
            <a:prstGeom prst="straightConnector1">
              <a:avLst/>
            </a:prstGeom>
            <a:noFill/>
            <a:ln w="50800" cap="flat" cmpd="sng">
              <a:solidFill>
                <a:schemeClr val="accent1"/>
              </a:solidFill>
              <a:prstDash val="solid"/>
              <a:round/>
              <a:headEnd type="none" w="sm" len="sm"/>
              <a:tailEnd type="triangle" w="med" len="med"/>
            </a:ln>
          </p:spPr>
        </p:cxnSp>
        <p:cxnSp>
          <p:nvCxnSpPr>
            <p:cNvPr id="1188" name="Google Shape;1188;p36"/>
            <p:cNvCxnSpPr/>
            <p:nvPr/>
          </p:nvCxnSpPr>
          <p:spPr>
            <a:xfrm flipH="1">
              <a:off x="4691310" y="3033347"/>
              <a:ext cx="1410552" cy="505674"/>
            </a:xfrm>
            <a:prstGeom prst="straightConnector1">
              <a:avLst/>
            </a:prstGeom>
            <a:noFill/>
            <a:ln w="57150" cap="flat" cmpd="sng">
              <a:solidFill>
                <a:srgbClr val="FF0000"/>
              </a:solidFill>
              <a:prstDash val="solid"/>
              <a:round/>
              <a:headEnd type="none" w="sm" len="sm"/>
              <a:tailEnd type="triangle" w="med" len="med"/>
            </a:ln>
          </p:spPr>
        </p:cxnSp>
        <p:cxnSp>
          <p:nvCxnSpPr>
            <p:cNvPr id="1189" name="Google Shape;1189;p36"/>
            <p:cNvCxnSpPr/>
            <p:nvPr/>
          </p:nvCxnSpPr>
          <p:spPr>
            <a:xfrm flipH="1">
              <a:off x="5318372" y="3094893"/>
              <a:ext cx="809866" cy="1121990"/>
            </a:xfrm>
            <a:prstGeom prst="straightConnector1">
              <a:avLst/>
            </a:prstGeom>
            <a:noFill/>
            <a:ln w="57150" cap="flat" cmpd="sng">
              <a:solidFill>
                <a:srgbClr val="FF0000"/>
              </a:solidFill>
              <a:prstDash val="solid"/>
              <a:round/>
              <a:headEnd type="none" w="sm" len="sm"/>
              <a:tailEnd type="triangle" w="med" len="med"/>
            </a:ln>
          </p:spPr>
        </p:cxnSp>
        <p:sp>
          <p:nvSpPr>
            <p:cNvPr id="1190" name="Google Shape;1190;p36"/>
            <p:cNvSpPr/>
            <p:nvPr/>
          </p:nvSpPr>
          <p:spPr>
            <a:xfrm>
              <a:off x="6116641" y="2949813"/>
              <a:ext cx="93662" cy="93663"/>
            </a:xfrm>
            <a:prstGeom prst="ellipse">
              <a:avLst/>
            </a:prstGeom>
            <a:solidFill>
              <a:schemeClr val="accen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193" name="Google Shape;1193;p36"/>
          <p:cNvSpPr txBox="1"/>
          <p:nvPr/>
        </p:nvSpPr>
        <p:spPr>
          <a:xfrm>
            <a:off x="6553200" y="2833700"/>
            <a:ext cx="2511600" cy="36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rgbClr val="00FF00"/>
                </a:solidFill>
              </a:rPr>
              <a:t>不能双边沿访问的话会产生冲突</a:t>
            </a:r>
            <a:endParaRPr dirty="0">
              <a:solidFill>
                <a:srgbClr val="00FF00"/>
              </a:solidFill>
            </a:endParaRPr>
          </a:p>
        </p:txBody>
      </p:sp>
    </p:spTree>
    <p:extLst>
      <p:ext uri="{BB962C8B-B14F-4D97-AF65-F5344CB8AC3E}">
        <p14:creationId xmlns:p14="http://schemas.microsoft.com/office/powerpoint/2010/main" val="3151298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8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3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zh-CN" altLang="en-US" sz="4400" b="0" i="0" u="none" strike="noStrike" cap="none" dirty="0">
                <a:solidFill>
                  <a:schemeClr val="accent1"/>
                </a:solidFill>
                <a:latin typeface="Calibri"/>
                <a:ea typeface="Calibri"/>
                <a:cs typeface="Calibri"/>
                <a:sym typeface="Calibri"/>
              </a:rPr>
              <a:t>数据冲突解决办法</a:t>
            </a:r>
            <a:r>
              <a:rPr lang="en-US" sz="4400" b="0" i="0" u="none" strike="noStrike" cap="none" dirty="0">
                <a:solidFill>
                  <a:schemeClr val="accent1"/>
                </a:solidFill>
                <a:latin typeface="Calibri"/>
                <a:ea typeface="Calibri"/>
                <a:cs typeface="Calibri"/>
                <a:sym typeface="Calibri"/>
              </a:rPr>
              <a:t>: </a:t>
            </a:r>
            <a:r>
              <a:rPr lang="zh-CN" altLang="en-US" sz="4400" b="0" i="0" u="none" strike="noStrike" cap="none" dirty="0">
                <a:solidFill>
                  <a:schemeClr val="accent1"/>
                </a:solidFill>
                <a:latin typeface="Calibri"/>
                <a:ea typeface="Calibri"/>
                <a:cs typeface="Calibri"/>
                <a:sym typeface="Calibri"/>
              </a:rPr>
              <a:t>数据旁路</a:t>
            </a:r>
            <a:endParaRPr dirty="0"/>
          </a:p>
        </p:txBody>
      </p:sp>
      <p:sp>
        <p:nvSpPr>
          <p:cNvPr id="1200" name="Google Shape;1200;p37"/>
          <p:cNvSpPr txBox="1">
            <a:spLocks noGrp="1"/>
          </p:cNvSpPr>
          <p:nvPr>
            <p:ph type="body" idx="1"/>
          </p:nvPr>
        </p:nvSpPr>
        <p:spPr>
          <a:xfrm>
            <a:off x="457200" y="1371600"/>
            <a:ext cx="8229600" cy="91440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2800"/>
              <a:buFont typeface="Arial"/>
              <a:buChar char="•"/>
            </a:pPr>
            <a:r>
              <a:rPr lang="en-US" sz="2800" b="0" i="0" u="none" strike="noStrike" cap="none" dirty="0">
                <a:solidFill>
                  <a:schemeClr val="dk1"/>
                </a:solidFill>
                <a:latin typeface="Calibri"/>
                <a:ea typeface="Calibri"/>
                <a:cs typeface="Calibri"/>
                <a:sym typeface="Calibri"/>
              </a:rPr>
              <a:t> </a:t>
            </a:r>
            <a:r>
              <a:rPr lang="zh-CN" altLang="en-US" sz="2800" b="0" i="0" u="none" strike="noStrike" cap="none" dirty="0">
                <a:solidFill>
                  <a:schemeClr val="dk1"/>
                </a:solidFill>
                <a:latin typeface="Calibri"/>
                <a:ea typeface="Calibri"/>
                <a:cs typeface="Calibri"/>
                <a:sym typeface="Calibri"/>
              </a:rPr>
              <a:t>结果可用的时候即可前传，无需先保存到</a:t>
            </a:r>
            <a:r>
              <a:rPr lang="en-US" altLang="zh-CN" sz="2800" b="0" i="0" u="none" strike="noStrike" cap="none" dirty="0" err="1">
                <a:solidFill>
                  <a:schemeClr val="dk1"/>
                </a:solidFill>
                <a:latin typeface="Calibri"/>
                <a:ea typeface="Calibri"/>
                <a:cs typeface="Calibri"/>
                <a:sym typeface="Calibri"/>
              </a:rPr>
              <a:t>RegFile</a:t>
            </a:r>
            <a:endParaRPr dirty="0"/>
          </a:p>
        </p:txBody>
      </p:sp>
      <p:sp>
        <p:nvSpPr>
          <p:cNvPr id="1201" name="Google Shape;1201;p3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29</a:t>
            </a:fld>
            <a:endParaRPr sz="1200">
              <a:solidFill>
                <a:srgbClr val="888888"/>
              </a:solidFill>
              <a:latin typeface="Calibri"/>
              <a:ea typeface="Calibri"/>
              <a:cs typeface="Calibri"/>
              <a:sym typeface="Calibri"/>
            </a:endParaRPr>
          </a:p>
        </p:txBody>
      </p:sp>
      <p:grpSp>
        <p:nvGrpSpPr>
          <p:cNvPr id="1202" name="Google Shape;1202;p37"/>
          <p:cNvGrpSpPr/>
          <p:nvPr/>
        </p:nvGrpSpPr>
        <p:grpSpPr>
          <a:xfrm>
            <a:off x="639763" y="2286000"/>
            <a:ext cx="8275637" cy="3952229"/>
            <a:chOff x="639763" y="2286000"/>
            <a:chExt cx="8275637" cy="3952229"/>
          </a:xfrm>
        </p:grpSpPr>
        <p:sp>
          <p:nvSpPr>
            <p:cNvPr id="1203" name="Google Shape;1203;p37" descr="25%"/>
            <p:cNvSpPr/>
            <p:nvPr/>
          </p:nvSpPr>
          <p:spPr>
            <a:xfrm>
              <a:off x="6591300" y="5467248"/>
              <a:ext cx="234950" cy="458788"/>
            </a:xfrm>
            <a:custGeom>
              <a:avLst/>
              <a:gdLst/>
              <a:ahLst/>
              <a:cxnLst/>
              <a:rect l="l" t="t" r="r" b="b"/>
              <a:pathLst>
                <a:path w="120000" h="120000" extrusionOk="0">
                  <a:moveTo>
                    <a:pt x="0" y="0"/>
                  </a:moveTo>
                  <a:lnTo>
                    <a:pt x="119189" y="0"/>
                  </a:lnTo>
                  <a:lnTo>
                    <a:pt x="119189" y="119584"/>
                  </a:lnTo>
                  <a:lnTo>
                    <a:pt x="0"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204" name="Google Shape;1204;p37"/>
            <p:cNvGrpSpPr/>
            <p:nvPr/>
          </p:nvGrpSpPr>
          <p:grpSpPr>
            <a:xfrm>
              <a:off x="3517900" y="2286000"/>
              <a:ext cx="4775200" cy="3952229"/>
              <a:chOff x="2149" y="960"/>
              <a:chExt cx="3008" cy="2667"/>
            </a:xfrm>
          </p:grpSpPr>
          <p:cxnSp>
            <p:nvCxnSpPr>
              <p:cNvPr id="1205" name="Google Shape;1205;p37"/>
              <p:cNvCxnSpPr/>
              <p:nvPr/>
            </p:nvCxnSpPr>
            <p:spPr>
              <a:xfrm>
                <a:off x="2149" y="960"/>
                <a:ext cx="0" cy="2667"/>
              </a:xfrm>
              <a:prstGeom prst="straightConnector1">
                <a:avLst/>
              </a:prstGeom>
              <a:noFill/>
              <a:ln w="25400" cap="flat" cmpd="sng">
                <a:solidFill>
                  <a:schemeClr val="dk1"/>
                </a:solidFill>
                <a:prstDash val="dot"/>
                <a:round/>
                <a:headEnd type="none" w="sm" len="sm"/>
                <a:tailEnd type="none" w="sm" len="sm"/>
              </a:ln>
            </p:spPr>
          </p:cxnSp>
          <p:cxnSp>
            <p:nvCxnSpPr>
              <p:cNvPr id="1206" name="Google Shape;1206;p37"/>
              <p:cNvCxnSpPr/>
              <p:nvPr/>
            </p:nvCxnSpPr>
            <p:spPr>
              <a:xfrm>
                <a:off x="2581" y="960"/>
                <a:ext cx="0" cy="2666"/>
              </a:xfrm>
              <a:prstGeom prst="straightConnector1">
                <a:avLst/>
              </a:prstGeom>
              <a:noFill/>
              <a:ln w="25400" cap="flat" cmpd="sng">
                <a:solidFill>
                  <a:schemeClr val="dk1"/>
                </a:solidFill>
                <a:prstDash val="dot"/>
                <a:round/>
                <a:headEnd type="none" w="sm" len="sm"/>
                <a:tailEnd type="none" w="sm" len="sm"/>
              </a:ln>
            </p:spPr>
          </p:cxnSp>
          <p:cxnSp>
            <p:nvCxnSpPr>
              <p:cNvPr id="1207" name="Google Shape;1207;p37"/>
              <p:cNvCxnSpPr/>
              <p:nvPr/>
            </p:nvCxnSpPr>
            <p:spPr>
              <a:xfrm>
                <a:off x="3013" y="960"/>
                <a:ext cx="0" cy="2666"/>
              </a:xfrm>
              <a:prstGeom prst="straightConnector1">
                <a:avLst/>
              </a:prstGeom>
              <a:noFill/>
              <a:ln w="25400" cap="flat" cmpd="sng">
                <a:solidFill>
                  <a:schemeClr val="dk1"/>
                </a:solidFill>
                <a:prstDash val="dot"/>
                <a:round/>
                <a:headEnd type="none" w="sm" len="sm"/>
                <a:tailEnd type="none" w="sm" len="sm"/>
              </a:ln>
            </p:spPr>
          </p:cxnSp>
          <p:cxnSp>
            <p:nvCxnSpPr>
              <p:cNvPr id="1208" name="Google Shape;1208;p37"/>
              <p:cNvCxnSpPr/>
              <p:nvPr/>
            </p:nvCxnSpPr>
            <p:spPr>
              <a:xfrm>
                <a:off x="3445" y="960"/>
                <a:ext cx="0" cy="2666"/>
              </a:xfrm>
              <a:prstGeom prst="straightConnector1">
                <a:avLst/>
              </a:prstGeom>
              <a:noFill/>
              <a:ln w="25400" cap="flat" cmpd="sng">
                <a:solidFill>
                  <a:schemeClr val="dk1"/>
                </a:solidFill>
                <a:prstDash val="dot"/>
                <a:round/>
                <a:headEnd type="none" w="sm" len="sm"/>
                <a:tailEnd type="none" w="sm" len="sm"/>
              </a:ln>
            </p:spPr>
          </p:cxnSp>
          <p:cxnSp>
            <p:nvCxnSpPr>
              <p:cNvPr id="1209" name="Google Shape;1209;p37"/>
              <p:cNvCxnSpPr/>
              <p:nvPr/>
            </p:nvCxnSpPr>
            <p:spPr>
              <a:xfrm>
                <a:off x="3877" y="960"/>
                <a:ext cx="0" cy="2667"/>
              </a:xfrm>
              <a:prstGeom prst="straightConnector1">
                <a:avLst/>
              </a:prstGeom>
              <a:noFill/>
              <a:ln w="25400" cap="flat" cmpd="sng">
                <a:solidFill>
                  <a:schemeClr val="dk1"/>
                </a:solidFill>
                <a:prstDash val="dot"/>
                <a:round/>
                <a:headEnd type="none" w="sm" len="sm"/>
                <a:tailEnd type="none" w="sm" len="sm"/>
              </a:ln>
            </p:spPr>
          </p:cxnSp>
          <p:cxnSp>
            <p:nvCxnSpPr>
              <p:cNvPr id="1210" name="Google Shape;1210;p37"/>
              <p:cNvCxnSpPr/>
              <p:nvPr/>
            </p:nvCxnSpPr>
            <p:spPr>
              <a:xfrm>
                <a:off x="4309" y="960"/>
                <a:ext cx="0" cy="2667"/>
              </a:xfrm>
              <a:prstGeom prst="straightConnector1">
                <a:avLst/>
              </a:prstGeom>
              <a:noFill/>
              <a:ln w="25400" cap="flat" cmpd="sng">
                <a:solidFill>
                  <a:schemeClr val="dk1"/>
                </a:solidFill>
                <a:prstDash val="dot"/>
                <a:round/>
                <a:headEnd type="none" w="sm" len="sm"/>
                <a:tailEnd type="none" w="sm" len="sm"/>
              </a:ln>
            </p:spPr>
          </p:cxnSp>
          <p:cxnSp>
            <p:nvCxnSpPr>
              <p:cNvPr id="1211" name="Google Shape;1211;p37"/>
              <p:cNvCxnSpPr/>
              <p:nvPr/>
            </p:nvCxnSpPr>
            <p:spPr>
              <a:xfrm>
                <a:off x="4725" y="960"/>
                <a:ext cx="0" cy="2666"/>
              </a:xfrm>
              <a:prstGeom prst="straightConnector1">
                <a:avLst/>
              </a:prstGeom>
              <a:noFill/>
              <a:ln w="25400" cap="flat" cmpd="sng">
                <a:solidFill>
                  <a:schemeClr val="dk1"/>
                </a:solidFill>
                <a:prstDash val="dot"/>
                <a:round/>
                <a:headEnd type="none" w="sm" len="sm"/>
                <a:tailEnd type="none" w="sm" len="sm"/>
              </a:ln>
            </p:spPr>
          </p:cxnSp>
          <p:cxnSp>
            <p:nvCxnSpPr>
              <p:cNvPr id="1212" name="Google Shape;1212;p37"/>
              <p:cNvCxnSpPr/>
              <p:nvPr/>
            </p:nvCxnSpPr>
            <p:spPr>
              <a:xfrm>
                <a:off x="5157" y="960"/>
                <a:ext cx="0" cy="2667"/>
              </a:xfrm>
              <a:prstGeom prst="straightConnector1">
                <a:avLst/>
              </a:prstGeom>
              <a:noFill/>
              <a:ln w="25400" cap="flat" cmpd="sng">
                <a:solidFill>
                  <a:schemeClr val="dk1"/>
                </a:solidFill>
                <a:prstDash val="dot"/>
                <a:round/>
                <a:headEnd type="none" w="sm" len="sm"/>
                <a:tailEnd type="none" w="sm" len="sm"/>
              </a:ln>
            </p:spPr>
          </p:cxnSp>
        </p:grpSp>
        <p:grpSp>
          <p:nvGrpSpPr>
            <p:cNvPr id="1213" name="Google Shape;1213;p37"/>
            <p:cNvGrpSpPr/>
            <p:nvPr/>
          </p:nvGrpSpPr>
          <p:grpSpPr>
            <a:xfrm>
              <a:off x="690563" y="3186011"/>
              <a:ext cx="6191250" cy="814387"/>
              <a:chOff x="368" y="1640"/>
              <a:chExt cx="3900" cy="513"/>
            </a:xfrm>
          </p:grpSpPr>
          <p:sp>
            <p:nvSpPr>
              <p:cNvPr id="1214" name="Google Shape;1214;p37" descr="25%"/>
              <p:cNvSpPr/>
              <p:nvPr/>
            </p:nvSpPr>
            <p:spPr>
              <a:xfrm>
                <a:off x="2799" y="1736"/>
                <a:ext cx="148" cy="289"/>
              </a:xfrm>
              <a:custGeom>
                <a:avLst/>
                <a:gdLst/>
                <a:ahLst/>
                <a:cxnLst/>
                <a:rect l="l" t="t" r="r" b="b"/>
                <a:pathLst>
                  <a:path w="120000" h="120000" extrusionOk="0">
                    <a:moveTo>
                      <a:pt x="0" y="0"/>
                    </a:moveTo>
                    <a:lnTo>
                      <a:pt x="119189" y="0"/>
                    </a:lnTo>
                    <a:lnTo>
                      <a:pt x="119189" y="119584"/>
                    </a:lnTo>
                    <a:lnTo>
                      <a:pt x="0"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15" name="Google Shape;1215;p37"/>
              <p:cNvSpPr/>
              <p:nvPr/>
            </p:nvSpPr>
            <p:spPr>
              <a:xfrm>
                <a:off x="368" y="1737"/>
                <a:ext cx="1516"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sub $t4,</a:t>
                </a:r>
                <a:r>
                  <a:rPr lang="en-US" sz="2400" b="1">
                    <a:solidFill>
                      <a:schemeClr val="accent1"/>
                    </a:solidFill>
                    <a:latin typeface="Arial"/>
                    <a:ea typeface="Arial"/>
                    <a:cs typeface="Arial"/>
                    <a:sym typeface="Arial"/>
                  </a:rPr>
                  <a:t>$t0</a:t>
                </a:r>
                <a:r>
                  <a:rPr lang="en-US" sz="2400" b="1">
                    <a:solidFill>
                      <a:schemeClr val="dk1"/>
                    </a:solidFill>
                    <a:latin typeface="Arial"/>
                    <a:ea typeface="Arial"/>
                    <a:cs typeface="Arial"/>
                    <a:sym typeface="Arial"/>
                  </a:rPr>
                  <a:t>,$t3</a:t>
                </a:r>
                <a:endParaRPr/>
              </a:p>
            </p:txBody>
          </p:sp>
          <p:grpSp>
            <p:nvGrpSpPr>
              <p:cNvPr id="1216" name="Google Shape;1216;p37"/>
              <p:cNvGrpSpPr/>
              <p:nvPr/>
            </p:nvGrpSpPr>
            <p:grpSpPr>
              <a:xfrm>
                <a:off x="3107" y="1640"/>
                <a:ext cx="223" cy="481"/>
                <a:chOff x="3278" y="1701"/>
                <a:chExt cx="223" cy="481"/>
              </a:xfrm>
            </p:grpSpPr>
            <p:sp>
              <p:nvSpPr>
                <p:cNvPr id="1217" name="Google Shape;1217;p37"/>
                <p:cNvSpPr/>
                <p:nvPr/>
              </p:nvSpPr>
              <p:spPr>
                <a:xfrm>
                  <a:off x="3288" y="1701"/>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18" name="Google Shape;1218;p37"/>
                <p:cNvSpPr/>
                <p:nvPr/>
              </p:nvSpPr>
              <p:spPr>
                <a:xfrm rot="5400000">
                  <a:off x="3191" y="1824"/>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grpSp>
          <p:grpSp>
            <p:nvGrpSpPr>
              <p:cNvPr id="1219" name="Google Shape;1219;p37"/>
              <p:cNvGrpSpPr/>
              <p:nvPr/>
            </p:nvGrpSpPr>
            <p:grpSpPr>
              <a:xfrm>
                <a:off x="2191" y="1736"/>
                <a:ext cx="340" cy="289"/>
                <a:chOff x="2362" y="1797"/>
                <a:chExt cx="340" cy="289"/>
              </a:xfrm>
            </p:grpSpPr>
            <p:sp>
              <p:nvSpPr>
                <p:cNvPr id="1220" name="Google Shape;1220;p37"/>
                <p:cNvSpPr/>
                <p:nvPr/>
              </p:nvSpPr>
              <p:spPr>
                <a:xfrm>
                  <a:off x="2368" y="1799"/>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221" name="Google Shape;1221;p37"/>
                <p:cNvGrpSpPr/>
                <p:nvPr/>
              </p:nvGrpSpPr>
              <p:grpSpPr>
                <a:xfrm>
                  <a:off x="2362" y="1797"/>
                  <a:ext cx="340" cy="289"/>
                  <a:chOff x="2362" y="1797"/>
                  <a:chExt cx="340" cy="289"/>
                </a:xfrm>
              </p:grpSpPr>
              <p:sp>
                <p:nvSpPr>
                  <p:cNvPr id="1222" name="Google Shape;1222;p37"/>
                  <p:cNvSpPr/>
                  <p:nvPr/>
                </p:nvSpPr>
                <p:spPr>
                  <a:xfrm>
                    <a:off x="2362" y="1797"/>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23" name="Google Shape;1223;p37"/>
                  <p:cNvSpPr/>
                  <p:nvPr/>
                </p:nvSpPr>
                <p:spPr>
                  <a:xfrm>
                    <a:off x="2531" y="1797"/>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224" name="Google Shape;1224;p37"/>
              <p:cNvSpPr/>
              <p:nvPr/>
            </p:nvSpPr>
            <p:spPr>
              <a:xfrm>
                <a:off x="2632" y="1743"/>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225" name="Google Shape;1225;p37"/>
              <p:cNvSpPr/>
              <p:nvPr/>
            </p:nvSpPr>
            <p:spPr>
              <a:xfrm>
                <a:off x="2651" y="1736"/>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226" name="Google Shape;1226;p37"/>
              <p:cNvCxnSpPr/>
              <p:nvPr/>
            </p:nvCxnSpPr>
            <p:spPr>
              <a:xfrm>
                <a:off x="2536" y="1880"/>
                <a:ext cx="96" cy="0"/>
              </a:xfrm>
              <a:prstGeom prst="straightConnector1">
                <a:avLst/>
              </a:prstGeom>
              <a:noFill/>
              <a:ln w="25400" cap="flat" cmpd="sng">
                <a:solidFill>
                  <a:schemeClr val="dk1"/>
                </a:solidFill>
                <a:prstDash val="solid"/>
                <a:round/>
                <a:headEnd type="none" w="sm" len="sm"/>
                <a:tailEnd type="none" w="sm" len="sm"/>
              </a:ln>
            </p:spPr>
          </p:cxnSp>
          <p:sp>
            <p:nvSpPr>
              <p:cNvPr id="1227" name="Google Shape;1227;p37"/>
              <p:cNvSpPr/>
              <p:nvPr/>
            </p:nvSpPr>
            <p:spPr>
              <a:xfrm>
                <a:off x="2598" y="1784"/>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228" name="Google Shape;1228;p37"/>
              <p:cNvCxnSpPr/>
              <p:nvPr/>
            </p:nvCxnSpPr>
            <p:spPr>
              <a:xfrm>
                <a:off x="2952" y="1784"/>
                <a:ext cx="157" cy="0"/>
              </a:xfrm>
              <a:prstGeom prst="straightConnector1">
                <a:avLst/>
              </a:prstGeom>
              <a:noFill/>
              <a:ln w="25400" cap="flat" cmpd="sng">
                <a:solidFill>
                  <a:schemeClr val="dk1"/>
                </a:solidFill>
                <a:prstDash val="solid"/>
                <a:round/>
                <a:headEnd type="none" w="sm" len="sm"/>
                <a:tailEnd type="none" w="sm" len="sm"/>
              </a:ln>
            </p:spPr>
          </p:cxnSp>
          <p:sp>
            <p:nvSpPr>
              <p:cNvPr id="1229" name="Google Shape;1229;p37"/>
              <p:cNvSpPr/>
              <p:nvPr/>
            </p:nvSpPr>
            <p:spPr>
              <a:xfrm>
                <a:off x="3449" y="1738"/>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grpSp>
            <p:nvGrpSpPr>
              <p:cNvPr id="1230" name="Google Shape;1230;p37"/>
              <p:cNvGrpSpPr/>
              <p:nvPr/>
            </p:nvGrpSpPr>
            <p:grpSpPr>
              <a:xfrm>
                <a:off x="3500" y="1736"/>
                <a:ext cx="325" cy="289"/>
                <a:chOff x="3671" y="1797"/>
                <a:chExt cx="325" cy="289"/>
              </a:xfrm>
            </p:grpSpPr>
            <p:sp>
              <p:nvSpPr>
                <p:cNvPr id="1231" name="Google Shape;1231;p37"/>
                <p:cNvSpPr/>
                <p:nvPr/>
              </p:nvSpPr>
              <p:spPr>
                <a:xfrm>
                  <a:off x="3671" y="1797"/>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32" name="Google Shape;1232;p37"/>
                <p:cNvSpPr/>
                <p:nvPr/>
              </p:nvSpPr>
              <p:spPr>
                <a:xfrm>
                  <a:off x="3832" y="1797"/>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233" name="Google Shape;1233;p37"/>
              <p:cNvSpPr/>
              <p:nvPr/>
            </p:nvSpPr>
            <p:spPr>
              <a:xfrm>
                <a:off x="3941" y="1738"/>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grpSp>
            <p:nvGrpSpPr>
              <p:cNvPr id="1234" name="Google Shape;1234;p37"/>
              <p:cNvGrpSpPr/>
              <p:nvPr/>
            </p:nvGrpSpPr>
            <p:grpSpPr>
              <a:xfrm>
                <a:off x="3968" y="1736"/>
                <a:ext cx="284" cy="289"/>
                <a:chOff x="4139" y="1797"/>
                <a:chExt cx="284" cy="289"/>
              </a:xfrm>
            </p:grpSpPr>
            <p:sp>
              <p:nvSpPr>
                <p:cNvPr id="1235" name="Google Shape;1235;p37"/>
                <p:cNvSpPr/>
                <p:nvPr/>
              </p:nvSpPr>
              <p:spPr>
                <a:xfrm>
                  <a:off x="4139" y="1797"/>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36" name="Google Shape;1236;p37"/>
                <p:cNvSpPr/>
                <p:nvPr/>
              </p:nvSpPr>
              <p:spPr>
                <a:xfrm>
                  <a:off x="4280" y="1797"/>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237" name="Google Shape;1237;p37"/>
              <p:cNvCxnSpPr/>
              <p:nvPr/>
            </p:nvCxnSpPr>
            <p:spPr>
              <a:xfrm>
                <a:off x="3821" y="1880"/>
                <a:ext cx="139" cy="0"/>
              </a:xfrm>
              <a:prstGeom prst="straightConnector1">
                <a:avLst/>
              </a:prstGeom>
              <a:noFill/>
              <a:ln w="25400" cap="flat" cmpd="sng">
                <a:solidFill>
                  <a:schemeClr val="dk1"/>
                </a:solidFill>
                <a:prstDash val="solid"/>
                <a:round/>
                <a:headEnd type="none" w="sm" len="sm"/>
                <a:tailEnd type="none" w="sm" len="sm"/>
              </a:ln>
            </p:spPr>
          </p:cxnSp>
          <p:cxnSp>
            <p:nvCxnSpPr>
              <p:cNvPr id="1238" name="Google Shape;1238;p37"/>
              <p:cNvCxnSpPr/>
              <p:nvPr/>
            </p:nvCxnSpPr>
            <p:spPr>
              <a:xfrm>
                <a:off x="3337" y="1880"/>
                <a:ext cx="155" cy="0"/>
              </a:xfrm>
              <a:prstGeom prst="straightConnector1">
                <a:avLst/>
              </a:prstGeom>
              <a:noFill/>
              <a:ln w="25400" cap="flat" cmpd="sng">
                <a:solidFill>
                  <a:schemeClr val="dk1"/>
                </a:solidFill>
                <a:prstDash val="solid"/>
                <a:round/>
                <a:headEnd type="none" w="sm" len="sm"/>
                <a:tailEnd type="none" w="sm" len="sm"/>
              </a:ln>
            </p:spPr>
          </p:cxnSp>
          <p:sp>
            <p:nvSpPr>
              <p:cNvPr id="1239" name="Google Shape;1239;p37"/>
              <p:cNvSpPr/>
              <p:nvPr/>
            </p:nvSpPr>
            <p:spPr>
              <a:xfrm>
                <a:off x="3458" y="1880"/>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240" name="Google Shape;1240;p37"/>
              <p:cNvCxnSpPr/>
              <p:nvPr/>
            </p:nvCxnSpPr>
            <p:spPr>
              <a:xfrm>
                <a:off x="2952" y="1976"/>
                <a:ext cx="157" cy="0"/>
              </a:xfrm>
              <a:prstGeom prst="straightConnector1">
                <a:avLst/>
              </a:prstGeom>
              <a:noFill/>
              <a:ln w="25400" cap="flat" cmpd="sng">
                <a:solidFill>
                  <a:schemeClr val="dk1"/>
                </a:solidFill>
                <a:prstDash val="solid"/>
                <a:round/>
                <a:headEnd type="none" w="sm" len="sm"/>
                <a:tailEnd type="none" w="sm" len="sm"/>
              </a:ln>
            </p:spPr>
          </p:cxnSp>
          <p:sp>
            <p:nvSpPr>
              <p:cNvPr id="1241" name="Google Shape;1241;p37"/>
              <p:cNvSpPr/>
              <p:nvPr/>
            </p:nvSpPr>
            <p:spPr>
              <a:xfrm>
                <a:off x="3045" y="1875"/>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242" name="Google Shape;1242;p37"/>
            <p:cNvGrpSpPr/>
            <p:nvPr/>
          </p:nvGrpSpPr>
          <p:grpSpPr>
            <a:xfrm>
              <a:off x="665163" y="3897211"/>
              <a:ext cx="6894512" cy="814387"/>
              <a:chOff x="352" y="2088"/>
              <a:chExt cx="4343" cy="513"/>
            </a:xfrm>
          </p:grpSpPr>
          <p:sp>
            <p:nvSpPr>
              <p:cNvPr id="1243" name="Google Shape;1243;p37" descr="25%"/>
              <p:cNvSpPr/>
              <p:nvPr/>
            </p:nvSpPr>
            <p:spPr>
              <a:xfrm>
                <a:off x="3226" y="2184"/>
                <a:ext cx="148" cy="289"/>
              </a:xfrm>
              <a:custGeom>
                <a:avLst/>
                <a:gdLst/>
                <a:ahLst/>
                <a:cxnLst/>
                <a:rect l="l" t="t" r="r" b="b"/>
                <a:pathLst>
                  <a:path w="120000" h="120000" extrusionOk="0">
                    <a:moveTo>
                      <a:pt x="0" y="0"/>
                    </a:moveTo>
                    <a:lnTo>
                      <a:pt x="119189" y="0"/>
                    </a:lnTo>
                    <a:lnTo>
                      <a:pt x="119189" y="119584"/>
                    </a:lnTo>
                    <a:lnTo>
                      <a:pt x="0"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44" name="Google Shape;1244;p37"/>
              <p:cNvSpPr/>
              <p:nvPr/>
            </p:nvSpPr>
            <p:spPr>
              <a:xfrm>
                <a:off x="352" y="2193"/>
                <a:ext cx="1462"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and $t5,</a:t>
                </a:r>
                <a:r>
                  <a:rPr lang="en-US" sz="2400" b="1">
                    <a:solidFill>
                      <a:schemeClr val="accent1"/>
                    </a:solidFill>
                    <a:latin typeface="Arial"/>
                    <a:ea typeface="Arial"/>
                    <a:cs typeface="Arial"/>
                    <a:sym typeface="Arial"/>
                  </a:rPr>
                  <a:t>$t0</a:t>
                </a:r>
                <a:r>
                  <a:rPr lang="en-US" sz="2400" b="1">
                    <a:solidFill>
                      <a:schemeClr val="dk1"/>
                    </a:solidFill>
                    <a:latin typeface="Arial"/>
                    <a:ea typeface="Arial"/>
                    <a:cs typeface="Arial"/>
                    <a:sym typeface="Arial"/>
                  </a:rPr>
                  <a:t>,$t6</a:t>
                </a:r>
                <a:endParaRPr/>
              </a:p>
            </p:txBody>
          </p:sp>
          <p:sp>
            <p:nvSpPr>
              <p:cNvPr id="1245" name="Google Shape;1245;p37"/>
              <p:cNvSpPr/>
              <p:nvPr/>
            </p:nvSpPr>
            <p:spPr>
              <a:xfrm>
                <a:off x="3885" y="2328"/>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246" name="Google Shape;1246;p37"/>
              <p:cNvGrpSpPr/>
              <p:nvPr/>
            </p:nvGrpSpPr>
            <p:grpSpPr>
              <a:xfrm>
                <a:off x="3534" y="2088"/>
                <a:ext cx="223" cy="481"/>
                <a:chOff x="3705" y="2149"/>
                <a:chExt cx="223" cy="481"/>
              </a:xfrm>
            </p:grpSpPr>
            <p:sp>
              <p:nvSpPr>
                <p:cNvPr id="1247" name="Google Shape;1247;p37"/>
                <p:cNvSpPr/>
                <p:nvPr/>
              </p:nvSpPr>
              <p:spPr>
                <a:xfrm>
                  <a:off x="3715" y="2149"/>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48" name="Google Shape;1248;p37"/>
                <p:cNvSpPr/>
                <p:nvPr/>
              </p:nvSpPr>
              <p:spPr>
                <a:xfrm rot="5400000">
                  <a:off x="3618" y="2272"/>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grpSp>
          <p:grpSp>
            <p:nvGrpSpPr>
              <p:cNvPr id="1249" name="Google Shape;1249;p37"/>
              <p:cNvGrpSpPr/>
              <p:nvPr/>
            </p:nvGrpSpPr>
            <p:grpSpPr>
              <a:xfrm>
                <a:off x="2618" y="2184"/>
                <a:ext cx="340" cy="289"/>
                <a:chOff x="2789" y="2245"/>
                <a:chExt cx="340" cy="289"/>
              </a:xfrm>
            </p:grpSpPr>
            <p:sp>
              <p:nvSpPr>
                <p:cNvPr id="1250" name="Google Shape;1250;p37"/>
                <p:cNvSpPr/>
                <p:nvPr/>
              </p:nvSpPr>
              <p:spPr>
                <a:xfrm>
                  <a:off x="2795" y="2247"/>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251" name="Google Shape;1251;p37"/>
                <p:cNvGrpSpPr/>
                <p:nvPr/>
              </p:nvGrpSpPr>
              <p:grpSpPr>
                <a:xfrm>
                  <a:off x="2789" y="2245"/>
                  <a:ext cx="340" cy="289"/>
                  <a:chOff x="2789" y="2245"/>
                  <a:chExt cx="340" cy="289"/>
                </a:xfrm>
              </p:grpSpPr>
              <p:sp>
                <p:nvSpPr>
                  <p:cNvPr id="1252" name="Google Shape;1252;p37"/>
                  <p:cNvSpPr/>
                  <p:nvPr/>
                </p:nvSpPr>
                <p:spPr>
                  <a:xfrm>
                    <a:off x="2789" y="2245"/>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53" name="Google Shape;1253;p37"/>
                  <p:cNvSpPr/>
                  <p:nvPr/>
                </p:nvSpPr>
                <p:spPr>
                  <a:xfrm>
                    <a:off x="2958" y="2245"/>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254" name="Google Shape;1254;p37"/>
              <p:cNvSpPr/>
              <p:nvPr/>
            </p:nvSpPr>
            <p:spPr>
              <a:xfrm>
                <a:off x="3059" y="2191"/>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255" name="Google Shape;1255;p37"/>
              <p:cNvSpPr/>
              <p:nvPr/>
            </p:nvSpPr>
            <p:spPr>
              <a:xfrm>
                <a:off x="3078" y="2184"/>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256" name="Google Shape;1256;p37"/>
              <p:cNvCxnSpPr/>
              <p:nvPr/>
            </p:nvCxnSpPr>
            <p:spPr>
              <a:xfrm>
                <a:off x="2963" y="2328"/>
                <a:ext cx="96" cy="0"/>
              </a:xfrm>
              <a:prstGeom prst="straightConnector1">
                <a:avLst/>
              </a:prstGeom>
              <a:noFill/>
              <a:ln w="25400" cap="flat" cmpd="sng">
                <a:solidFill>
                  <a:schemeClr val="dk1"/>
                </a:solidFill>
                <a:prstDash val="solid"/>
                <a:round/>
                <a:headEnd type="none" w="sm" len="sm"/>
                <a:tailEnd type="none" w="sm" len="sm"/>
              </a:ln>
            </p:spPr>
          </p:cxnSp>
          <p:sp>
            <p:nvSpPr>
              <p:cNvPr id="1257" name="Google Shape;1257;p37"/>
              <p:cNvSpPr/>
              <p:nvPr/>
            </p:nvSpPr>
            <p:spPr>
              <a:xfrm>
                <a:off x="3025" y="2232"/>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258" name="Google Shape;1258;p37"/>
              <p:cNvCxnSpPr/>
              <p:nvPr/>
            </p:nvCxnSpPr>
            <p:spPr>
              <a:xfrm>
                <a:off x="3379" y="2232"/>
                <a:ext cx="157" cy="0"/>
              </a:xfrm>
              <a:prstGeom prst="straightConnector1">
                <a:avLst/>
              </a:prstGeom>
              <a:noFill/>
              <a:ln w="25400" cap="flat" cmpd="sng">
                <a:solidFill>
                  <a:schemeClr val="dk1"/>
                </a:solidFill>
                <a:prstDash val="solid"/>
                <a:round/>
                <a:headEnd type="none" w="sm" len="sm"/>
                <a:tailEnd type="none" w="sm" len="sm"/>
              </a:ln>
            </p:spPr>
          </p:cxnSp>
          <p:sp>
            <p:nvSpPr>
              <p:cNvPr id="1259" name="Google Shape;1259;p37"/>
              <p:cNvSpPr/>
              <p:nvPr/>
            </p:nvSpPr>
            <p:spPr>
              <a:xfrm>
                <a:off x="3876" y="2186"/>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grpSp>
            <p:nvGrpSpPr>
              <p:cNvPr id="1260" name="Google Shape;1260;p37"/>
              <p:cNvGrpSpPr/>
              <p:nvPr/>
            </p:nvGrpSpPr>
            <p:grpSpPr>
              <a:xfrm>
                <a:off x="3927" y="2184"/>
                <a:ext cx="325" cy="289"/>
                <a:chOff x="4098" y="2245"/>
                <a:chExt cx="325" cy="289"/>
              </a:xfrm>
            </p:grpSpPr>
            <p:sp>
              <p:nvSpPr>
                <p:cNvPr id="1261" name="Google Shape;1261;p37"/>
                <p:cNvSpPr/>
                <p:nvPr/>
              </p:nvSpPr>
              <p:spPr>
                <a:xfrm>
                  <a:off x="4098" y="2245"/>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62" name="Google Shape;1262;p37"/>
                <p:cNvSpPr/>
                <p:nvPr/>
              </p:nvSpPr>
              <p:spPr>
                <a:xfrm>
                  <a:off x="4259" y="2245"/>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263" name="Google Shape;1263;p37"/>
              <p:cNvSpPr/>
              <p:nvPr/>
            </p:nvSpPr>
            <p:spPr>
              <a:xfrm>
                <a:off x="4368" y="2186"/>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grpSp>
            <p:nvGrpSpPr>
              <p:cNvPr id="1264" name="Google Shape;1264;p37"/>
              <p:cNvGrpSpPr/>
              <p:nvPr/>
            </p:nvGrpSpPr>
            <p:grpSpPr>
              <a:xfrm>
                <a:off x="4395" y="2184"/>
                <a:ext cx="284" cy="289"/>
                <a:chOff x="4566" y="2245"/>
                <a:chExt cx="284" cy="289"/>
              </a:xfrm>
            </p:grpSpPr>
            <p:sp>
              <p:nvSpPr>
                <p:cNvPr id="1265" name="Google Shape;1265;p37"/>
                <p:cNvSpPr/>
                <p:nvPr/>
              </p:nvSpPr>
              <p:spPr>
                <a:xfrm>
                  <a:off x="4566" y="2245"/>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66" name="Google Shape;1266;p37"/>
                <p:cNvSpPr/>
                <p:nvPr/>
              </p:nvSpPr>
              <p:spPr>
                <a:xfrm>
                  <a:off x="4707" y="2245"/>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267" name="Google Shape;1267;p37"/>
              <p:cNvCxnSpPr/>
              <p:nvPr/>
            </p:nvCxnSpPr>
            <p:spPr>
              <a:xfrm>
                <a:off x="4248" y="2328"/>
                <a:ext cx="139" cy="0"/>
              </a:xfrm>
              <a:prstGeom prst="straightConnector1">
                <a:avLst/>
              </a:prstGeom>
              <a:noFill/>
              <a:ln w="25400" cap="flat" cmpd="sng">
                <a:solidFill>
                  <a:schemeClr val="dk1"/>
                </a:solidFill>
                <a:prstDash val="solid"/>
                <a:round/>
                <a:headEnd type="none" w="sm" len="sm"/>
                <a:tailEnd type="none" w="sm" len="sm"/>
              </a:ln>
            </p:spPr>
          </p:cxnSp>
          <p:cxnSp>
            <p:nvCxnSpPr>
              <p:cNvPr id="1268" name="Google Shape;1268;p37"/>
              <p:cNvCxnSpPr/>
              <p:nvPr/>
            </p:nvCxnSpPr>
            <p:spPr>
              <a:xfrm>
                <a:off x="3764" y="2328"/>
                <a:ext cx="155" cy="0"/>
              </a:xfrm>
              <a:prstGeom prst="straightConnector1">
                <a:avLst/>
              </a:prstGeom>
              <a:noFill/>
              <a:ln w="25400" cap="flat" cmpd="sng">
                <a:solidFill>
                  <a:schemeClr val="dk1"/>
                </a:solidFill>
                <a:prstDash val="solid"/>
                <a:round/>
                <a:headEnd type="none" w="sm" len="sm"/>
                <a:tailEnd type="none" w="sm" len="sm"/>
              </a:ln>
            </p:spPr>
          </p:cxnSp>
          <p:cxnSp>
            <p:nvCxnSpPr>
              <p:cNvPr id="1269" name="Google Shape;1269;p37"/>
              <p:cNvCxnSpPr/>
              <p:nvPr/>
            </p:nvCxnSpPr>
            <p:spPr>
              <a:xfrm>
                <a:off x="3379" y="2424"/>
                <a:ext cx="157" cy="0"/>
              </a:xfrm>
              <a:prstGeom prst="straightConnector1">
                <a:avLst/>
              </a:prstGeom>
              <a:noFill/>
              <a:ln w="25400" cap="flat" cmpd="sng">
                <a:solidFill>
                  <a:schemeClr val="dk1"/>
                </a:solidFill>
                <a:prstDash val="solid"/>
                <a:round/>
                <a:headEnd type="none" w="sm" len="sm"/>
                <a:tailEnd type="none" w="sm" len="sm"/>
              </a:ln>
            </p:spPr>
          </p:cxnSp>
          <p:sp>
            <p:nvSpPr>
              <p:cNvPr id="1270" name="Google Shape;1270;p37"/>
              <p:cNvSpPr/>
              <p:nvPr/>
            </p:nvSpPr>
            <p:spPr>
              <a:xfrm>
                <a:off x="3472" y="2323"/>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271" name="Google Shape;1271;p37"/>
            <p:cNvGrpSpPr/>
            <p:nvPr/>
          </p:nvGrpSpPr>
          <p:grpSpPr>
            <a:xfrm>
              <a:off x="639763" y="4608411"/>
              <a:ext cx="7597775" cy="814387"/>
              <a:chOff x="336" y="2536"/>
              <a:chExt cx="4786" cy="513"/>
            </a:xfrm>
          </p:grpSpPr>
          <p:sp>
            <p:nvSpPr>
              <p:cNvPr id="1272" name="Google Shape;1272;p37"/>
              <p:cNvSpPr/>
              <p:nvPr/>
            </p:nvSpPr>
            <p:spPr>
              <a:xfrm>
                <a:off x="3971" y="2536"/>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73" name="Google Shape;1273;p37" descr="25%"/>
              <p:cNvSpPr/>
              <p:nvPr/>
            </p:nvSpPr>
            <p:spPr>
              <a:xfrm>
                <a:off x="3653" y="2632"/>
                <a:ext cx="148" cy="289"/>
              </a:xfrm>
              <a:custGeom>
                <a:avLst/>
                <a:gdLst/>
                <a:ahLst/>
                <a:cxnLst/>
                <a:rect l="l" t="t" r="r" b="b"/>
                <a:pathLst>
                  <a:path w="120000" h="120000" extrusionOk="0">
                    <a:moveTo>
                      <a:pt x="0" y="0"/>
                    </a:moveTo>
                    <a:lnTo>
                      <a:pt x="119189" y="0"/>
                    </a:lnTo>
                    <a:lnTo>
                      <a:pt x="119189" y="119584"/>
                    </a:lnTo>
                    <a:lnTo>
                      <a:pt x="0"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74" name="Google Shape;1274;p37"/>
              <p:cNvSpPr/>
              <p:nvPr/>
            </p:nvSpPr>
            <p:spPr>
              <a:xfrm>
                <a:off x="336" y="2649"/>
                <a:ext cx="1419"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or   $t7,</a:t>
                </a:r>
                <a:r>
                  <a:rPr lang="en-US" sz="2400" b="1">
                    <a:solidFill>
                      <a:schemeClr val="accent1"/>
                    </a:solidFill>
                    <a:latin typeface="Arial"/>
                    <a:ea typeface="Arial"/>
                    <a:cs typeface="Arial"/>
                    <a:sym typeface="Arial"/>
                  </a:rPr>
                  <a:t>$t0</a:t>
                </a:r>
                <a:r>
                  <a:rPr lang="en-US" sz="2400" b="1">
                    <a:solidFill>
                      <a:schemeClr val="dk1"/>
                    </a:solidFill>
                    <a:latin typeface="Arial"/>
                    <a:ea typeface="Arial"/>
                    <a:cs typeface="Arial"/>
                    <a:sym typeface="Arial"/>
                  </a:rPr>
                  <a:t>,$t8</a:t>
                </a:r>
                <a:endParaRPr/>
              </a:p>
            </p:txBody>
          </p:sp>
          <p:sp>
            <p:nvSpPr>
              <p:cNvPr id="1275" name="Google Shape;1275;p37"/>
              <p:cNvSpPr/>
              <p:nvPr/>
            </p:nvSpPr>
            <p:spPr>
              <a:xfrm>
                <a:off x="4312" y="2776"/>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76" name="Google Shape;1276;p37"/>
              <p:cNvSpPr/>
              <p:nvPr/>
            </p:nvSpPr>
            <p:spPr>
              <a:xfrm>
                <a:off x="3045" y="2632"/>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77" name="Google Shape;1277;p37"/>
              <p:cNvSpPr/>
              <p:nvPr/>
            </p:nvSpPr>
            <p:spPr>
              <a:xfrm>
                <a:off x="3214" y="2632"/>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78" name="Google Shape;1278;p37"/>
              <p:cNvSpPr/>
              <p:nvPr/>
            </p:nvSpPr>
            <p:spPr>
              <a:xfrm>
                <a:off x="3026" y="2634"/>
                <a:ext cx="228"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I$</a:t>
                </a:r>
                <a:endParaRPr/>
              </a:p>
            </p:txBody>
          </p:sp>
          <p:sp>
            <p:nvSpPr>
              <p:cNvPr id="1279" name="Google Shape;1279;p37"/>
              <p:cNvSpPr/>
              <p:nvPr/>
            </p:nvSpPr>
            <p:spPr>
              <a:xfrm rot="5400000">
                <a:off x="3874" y="2659"/>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sp>
            <p:nvSpPr>
              <p:cNvPr id="1280" name="Google Shape;1280;p37"/>
              <p:cNvSpPr/>
              <p:nvPr/>
            </p:nvSpPr>
            <p:spPr>
              <a:xfrm>
                <a:off x="3486" y="2639"/>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281" name="Google Shape;1281;p37"/>
              <p:cNvSpPr/>
              <p:nvPr/>
            </p:nvSpPr>
            <p:spPr>
              <a:xfrm>
                <a:off x="3505" y="2632"/>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282" name="Google Shape;1282;p37"/>
              <p:cNvCxnSpPr/>
              <p:nvPr/>
            </p:nvCxnSpPr>
            <p:spPr>
              <a:xfrm>
                <a:off x="3390" y="2776"/>
                <a:ext cx="96" cy="0"/>
              </a:xfrm>
              <a:prstGeom prst="straightConnector1">
                <a:avLst/>
              </a:prstGeom>
              <a:noFill/>
              <a:ln w="25400" cap="flat" cmpd="sng">
                <a:solidFill>
                  <a:schemeClr val="dk1"/>
                </a:solidFill>
                <a:prstDash val="solid"/>
                <a:round/>
                <a:headEnd type="none" w="sm" len="sm"/>
                <a:tailEnd type="none" w="sm" len="sm"/>
              </a:ln>
            </p:spPr>
          </p:cxnSp>
          <p:sp>
            <p:nvSpPr>
              <p:cNvPr id="1283" name="Google Shape;1283;p37"/>
              <p:cNvSpPr/>
              <p:nvPr/>
            </p:nvSpPr>
            <p:spPr>
              <a:xfrm>
                <a:off x="3452" y="2680"/>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284" name="Google Shape;1284;p37"/>
              <p:cNvCxnSpPr/>
              <p:nvPr/>
            </p:nvCxnSpPr>
            <p:spPr>
              <a:xfrm>
                <a:off x="3806" y="2680"/>
                <a:ext cx="157" cy="0"/>
              </a:xfrm>
              <a:prstGeom prst="straightConnector1">
                <a:avLst/>
              </a:prstGeom>
              <a:noFill/>
              <a:ln w="25400" cap="flat" cmpd="sng">
                <a:solidFill>
                  <a:schemeClr val="dk1"/>
                </a:solidFill>
                <a:prstDash val="solid"/>
                <a:round/>
                <a:headEnd type="none" w="sm" len="sm"/>
                <a:tailEnd type="none" w="sm" len="sm"/>
              </a:ln>
            </p:spPr>
          </p:cxnSp>
          <p:sp>
            <p:nvSpPr>
              <p:cNvPr id="1285" name="Google Shape;1285;p37"/>
              <p:cNvSpPr/>
              <p:nvPr/>
            </p:nvSpPr>
            <p:spPr>
              <a:xfrm>
                <a:off x="4303" y="2634"/>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sp>
            <p:nvSpPr>
              <p:cNvPr id="1286" name="Google Shape;1286;p37"/>
              <p:cNvSpPr/>
              <p:nvPr/>
            </p:nvSpPr>
            <p:spPr>
              <a:xfrm>
                <a:off x="4354" y="2632"/>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87" name="Google Shape;1287;p37"/>
              <p:cNvSpPr/>
              <p:nvPr/>
            </p:nvSpPr>
            <p:spPr>
              <a:xfrm>
                <a:off x="4515" y="2632"/>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88" name="Google Shape;1288;p37"/>
              <p:cNvSpPr/>
              <p:nvPr/>
            </p:nvSpPr>
            <p:spPr>
              <a:xfrm>
                <a:off x="4795" y="2634"/>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289" name="Google Shape;1289;p37"/>
              <p:cNvSpPr/>
              <p:nvPr/>
            </p:nvSpPr>
            <p:spPr>
              <a:xfrm>
                <a:off x="4822" y="2632"/>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90" name="Google Shape;1290;p37"/>
              <p:cNvSpPr/>
              <p:nvPr/>
            </p:nvSpPr>
            <p:spPr>
              <a:xfrm>
                <a:off x="4963" y="2632"/>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291" name="Google Shape;1291;p37"/>
              <p:cNvCxnSpPr/>
              <p:nvPr/>
            </p:nvCxnSpPr>
            <p:spPr>
              <a:xfrm>
                <a:off x="4675" y="2776"/>
                <a:ext cx="139" cy="0"/>
              </a:xfrm>
              <a:prstGeom prst="straightConnector1">
                <a:avLst/>
              </a:prstGeom>
              <a:noFill/>
              <a:ln w="25400" cap="flat" cmpd="sng">
                <a:solidFill>
                  <a:schemeClr val="dk1"/>
                </a:solidFill>
                <a:prstDash val="solid"/>
                <a:round/>
                <a:headEnd type="none" w="sm" len="sm"/>
                <a:tailEnd type="none" w="sm" len="sm"/>
              </a:ln>
            </p:spPr>
          </p:cxnSp>
          <p:cxnSp>
            <p:nvCxnSpPr>
              <p:cNvPr id="1292" name="Google Shape;1292;p37"/>
              <p:cNvCxnSpPr/>
              <p:nvPr/>
            </p:nvCxnSpPr>
            <p:spPr>
              <a:xfrm>
                <a:off x="4191" y="2776"/>
                <a:ext cx="155" cy="0"/>
              </a:xfrm>
              <a:prstGeom prst="straightConnector1">
                <a:avLst/>
              </a:prstGeom>
              <a:noFill/>
              <a:ln w="25400" cap="flat" cmpd="sng">
                <a:solidFill>
                  <a:schemeClr val="dk1"/>
                </a:solidFill>
                <a:prstDash val="solid"/>
                <a:round/>
                <a:headEnd type="none" w="sm" len="sm"/>
                <a:tailEnd type="none" w="sm" len="sm"/>
              </a:ln>
            </p:spPr>
          </p:cxnSp>
          <p:cxnSp>
            <p:nvCxnSpPr>
              <p:cNvPr id="1293" name="Google Shape;1293;p37"/>
              <p:cNvCxnSpPr/>
              <p:nvPr/>
            </p:nvCxnSpPr>
            <p:spPr>
              <a:xfrm>
                <a:off x="3806" y="2872"/>
                <a:ext cx="157" cy="0"/>
              </a:xfrm>
              <a:prstGeom prst="straightConnector1">
                <a:avLst/>
              </a:prstGeom>
              <a:noFill/>
              <a:ln w="25400" cap="flat" cmpd="sng">
                <a:solidFill>
                  <a:schemeClr val="dk1"/>
                </a:solidFill>
                <a:prstDash val="solid"/>
                <a:round/>
                <a:headEnd type="none" w="sm" len="sm"/>
                <a:tailEnd type="none" w="sm" len="sm"/>
              </a:ln>
            </p:spPr>
          </p:cxnSp>
          <p:sp>
            <p:nvSpPr>
              <p:cNvPr id="1294" name="Google Shape;1294;p37"/>
              <p:cNvSpPr/>
              <p:nvPr/>
            </p:nvSpPr>
            <p:spPr>
              <a:xfrm>
                <a:off x="3899" y="2771"/>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295" name="Google Shape;1295;p37"/>
            <p:cNvGrpSpPr/>
            <p:nvPr/>
          </p:nvGrpSpPr>
          <p:grpSpPr>
            <a:xfrm>
              <a:off x="665163" y="5319611"/>
              <a:ext cx="8250237" cy="814387"/>
              <a:chOff x="352" y="2984"/>
              <a:chExt cx="5197" cy="513"/>
            </a:xfrm>
          </p:grpSpPr>
          <p:sp>
            <p:nvSpPr>
              <p:cNvPr id="1296" name="Google Shape;1296;p37"/>
              <p:cNvSpPr/>
              <p:nvPr/>
            </p:nvSpPr>
            <p:spPr>
              <a:xfrm>
                <a:off x="352" y="3105"/>
                <a:ext cx="1527"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xor $t9,</a:t>
                </a:r>
                <a:r>
                  <a:rPr lang="en-US" sz="2400" b="1">
                    <a:solidFill>
                      <a:schemeClr val="accent1"/>
                    </a:solidFill>
                    <a:latin typeface="Arial"/>
                    <a:ea typeface="Arial"/>
                    <a:cs typeface="Arial"/>
                    <a:sym typeface="Arial"/>
                  </a:rPr>
                  <a:t>$t0</a:t>
                </a:r>
                <a:r>
                  <a:rPr lang="en-US" sz="2400" b="1">
                    <a:solidFill>
                      <a:schemeClr val="dk1"/>
                    </a:solidFill>
                    <a:latin typeface="Arial"/>
                    <a:ea typeface="Arial"/>
                    <a:cs typeface="Arial"/>
                    <a:sym typeface="Arial"/>
                  </a:rPr>
                  <a:t>,$t10</a:t>
                </a:r>
                <a:endParaRPr/>
              </a:p>
            </p:txBody>
          </p:sp>
          <p:grpSp>
            <p:nvGrpSpPr>
              <p:cNvPr id="1297" name="Google Shape;1297;p37"/>
              <p:cNvGrpSpPr/>
              <p:nvPr/>
            </p:nvGrpSpPr>
            <p:grpSpPr>
              <a:xfrm>
                <a:off x="3472" y="2984"/>
                <a:ext cx="2077" cy="513"/>
                <a:chOff x="3643" y="3045"/>
                <a:chExt cx="2077" cy="513"/>
              </a:xfrm>
            </p:grpSpPr>
            <p:grpSp>
              <p:nvGrpSpPr>
                <p:cNvPr id="1298" name="Google Shape;1298;p37"/>
                <p:cNvGrpSpPr/>
                <p:nvPr/>
              </p:nvGrpSpPr>
              <p:grpSpPr>
                <a:xfrm>
                  <a:off x="4559" y="3045"/>
                  <a:ext cx="223" cy="481"/>
                  <a:chOff x="4559" y="3045"/>
                  <a:chExt cx="223" cy="481"/>
                </a:xfrm>
              </p:grpSpPr>
              <p:sp>
                <p:nvSpPr>
                  <p:cNvPr id="1299" name="Google Shape;1299;p37"/>
                  <p:cNvSpPr/>
                  <p:nvPr/>
                </p:nvSpPr>
                <p:spPr>
                  <a:xfrm>
                    <a:off x="4569" y="3045"/>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00" name="Google Shape;1300;p37"/>
                  <p:cNvSpPr/>
                  <p:nvPr/>
                </p:nvSpPr>
                <p:spPr>
                  <a:xfrm rot="5400000">
                    <a:off x="4472" y="3168"/>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grpSp>
            <p:grpSp>
              <p:nvGrpSpPr>
                <p:cNvPr id="1301" name="Google Shape;1301;p37"/>
                <p:cNvGrpSpPr/>
                <p:nvPr/>
              </p:nvGrpSpPr>
              <p:grpSpPr>
                <a:xfrm>
                  <a:off x="3643" y="3141"/>
                  <a:ext cx="340" cy="289"/>
                  <a:chOff x="3643" y="3141"/>
                  <a:chExt cx="340" cy="289"/>
                </a:xfrm>
              </p:grpSpPr>
              <p:sp>
                <p:nvSpPr>
                  <p:cNvPr id="1302" name="Google Shape;1302;p37"/>
                  <p:cNvSpPr/>
                  <p:nvPr/>
                </p:nvSpPr>
                <p:spPr>
                  <a:xfrm>
                    <a:off x="3649" y="3143"/>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303" name="Google Shape;1303;p37"/>
                  <p:cNvGrpSpPr/>
                  <p:nvPr/>
                </p:nvGrpSpPr>
                <p:grpSpPr>
                  <a:xfrm>
                    <a:off x="3643" y="3141"/>
                    <a:ext cx="340" cy="289"/>
                    <a:chOff x="3643" y="3141"/>
                    <a:chExt cx="340" cy="289"/>
                  </a:xfrm>
                </p:grpSpPr>
                <p:sp>
                  <p:nvSpPr>
                    <p:cNvPr id="1304" name="Google Shape;1304;p37"/>
                    <p:cNvSpPr/>
                    <p:nvPr/>
                  </p:nvSpPr>
                  <p:spPr>
                    <a:xfrm>
                      <a:off x="3643" y="3141"/>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05" name="Google Shape;1305;p37"/>
                    <p:cNvSpPr/>
                    <p:nvPr/>
                  </p:nvSpPr>
                  <p:spPr>
                    <a:xfrm>
                      <a:off x="3812" y="3141"/>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306" name="Google Shape;1306;p37"/>
                <p:cNvSpPr/>
                <p:nvPr/>
              </p:nvSpPr>
              <p:spPr>
                <a:xfrm>
                  <a:off x="4084" y="3148"/>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grpSp>
              <p:nvGrpSpPr>
                <p:cNvPr id="1307" name="Google Shape;1307;p37"/>
                <p:cNvGrpSpPr/>
                <p:nvPr/>
              </p:nvGrpSpPr>
              <p:grpSpPr>
                <a:xfrm>
                  <a:off x="4103" y="3141"/>
                  <a:ext cx="296" cy="289"/>
                  <a:chOff x="4103" y="3141"/>
                  <a:chExt cx="296" cy="289"/>
                </a:xfrm>
              </p:grpSpPr>
              <p:sp>
                <p:nvSpPr>
                  <p:cNvPr id="1308" name="Google Shape;1308;p37"/>
                  <p:cNvSpPr/>
                  <p:nvPr/>
                </p:nvSpPr>
                <p:spPr>
                  <a:xfrm>
                    <a:off x="4103" y="3141"/>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09" name="Google Shape;1309;p37"/>
                  <p:cNvSpPr/>
                  <p:nvPr/>
                </p:nvSpPr>
                <p:spPr>
                  <a:xfrm>
                    <a:off x="4251" y="3141"/>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310" name="Google Shape;1310;p37"/>
                <p:cNvCxnSpPr/>
                <p:nvPr/>
              </p:nvCxnSpPr>
              <p:spPr>
                <a:xfrm>
                  <a:off x="3988" y="3285"/>
                  <a:ext cx="96" cy="0"/>
                </a:xfrm>
                <a:prstGeom prst="straightConnector1">
                  <a:avLst/>
                </a:prstGeom>
                <a:noFill/>
                <a:ln w="25400" cap="flat" cmpd="sng">
                  <a:solidFill>
                    <a:schemeClr val="dk1"/>
                  </a:solidFill>
                  <a:prstDash val="solid"/>
                  <a:round/>
                  <a:headEnd type="none" w="sm" len="sm"/>
                  <a:tailEnd type="none" w="sm" len="sm"/>
                </a:ln>
              </p:spPr>
            </p:cxnSp>
            <p:sp>
              <p:nvSpPr>
                <p:cNvPr id="1311" name="Google Shape;1311;p37"/>
                <p:cNvSpPr/>
                <p:nvPr/>
              </p:nvSpPr>
              <p:spPr>
                <a:xfrm>
                  <a:off x="4050" y="3189"/>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312" name="Google Shape;1312;p37"/>
                <p:cNvCxnSpPr/>
                <p:nvPr/>
              </p:nvCxnSpPr>
              <p:spPr>
                <a:xfrm>
                  <a:off x="4404" y="3189"/>
                  <a:ext cx="157" cy="0"/>
                </a:xfrm>
                <a:prstGeom prst="straightConnector1">
                  <a:avLst/>
                </a:prstGeom>
                <a:noFill/>
                <a:ln w="25400" cap="flat" cmpd="sng">
                  <a:solidFill>
                    <a:schemeClr val="dk1"/>
                  </a:solidFill>
                  <a:prstDash val="solid"/>
                  <a:round/>
                  <a:headEnd type="none" w="sm" len="sm"/>
                  <a:tailEnd type="none" w="sm" len="sm"/>
                </a:ln>
              </p:spPr>
            </p:cxnSp>
            <p:sp>
              <p:nvSpPr>
                <p:cNvPr id="1313" name="Google Shape;1313;p37"/>
                <p:cNvSpPr/>
                <p:nvPr/>
              </p:nvSpPr>
              <p:spPr>
                <a:xfrm>
                  <a:off x="4901" y="3143"/>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grpSp>
              <p:nvGrpSpPr>
                <p:cNvPr id="1314" name="Google Shape;1314;p37"/>
                <p:cNvGrpSpPr/>
                <p:nvPr/>
              </p:nvGrpSpPr>
              <p:grpSpPr>
                <a:xfrm>
                  <a:off x="4952" y="3141"/>
                  <a:ext cx="325" cy="289"/>
                  <a:chOff x="4952" y="3141"/>
                  <a:chExt cx="325" cy="289"/>
                </a:xfrm>
              </p:grpSpPr>
              <p:sp>
                <p:nvSpPr>
                  <p:cNvPr id="1315" name="Google Shape;1315;p37"/>
                  <p:cNvSpPr/>
                  <p:nvPr/>
                </p:nvSpPr>
                <p:spPr>
                  <a:xfrm>
                    <a:off x="4952" y="3141"/>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16" name="Google Shape;1316;p37"/>
                  <p:cNvSpPr/>
                  <p:nvPr/>
                </p:nvSpPr>
                <p:spPr>
                  <a:xfrm>
                    <a:off x="5113" y="3141"/>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317" name="Google Shape;1317;p37"/>
                <p:cNvSpPr/>
                <p:nvPr/>
              </p:nvSpPr>
              <p:spPr>
                <a:xfrm>
                  <a:off x="5393" y="3143"/>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grpSp>
              <p:nvGrpSpPr>
                <p:cNvPr id="1318" name="Google Shape;1318;p37"/>
                <p:cNvGrpSpPr/>
                <p:nvPr/>
              </p:nvGrpSpPr>
              <p:grpSpPr>
                <a:xfrm>
                  <a:off x="5420" y="3141"/>
                  <a:ext cx="284" cy="289"/>
                  <a:chOff x="5420" y="3141"/>
                  <a:chExt cx="284" cy="289"/>
                </a:xfrm>
              </p:grpSpPr>
              <p:sp>
                <p:nvSpPr>
                  <p:cNvPr id="1319" name="Google Shape;1319;p37"/>
                  <p:cNvSpPr/>
                  <p:nvPr/>
                </p:nvSpPr>
                <p:spPr>
                  <a:xfrm>
                    <a:off x="5420" y="3141"/>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20" name="Google Shape;1320;p37"/>
                  <p:cNvSpPr/>
                  <p:nvPr/>
                </p:nvSpPr>
                <p:spPr>
                  <a:xfrm>
                    <a:off x="5561" y="3141"/>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321" name="Google Shape;1321;p37"/>
                <p:cNvCxnSpPr/>
                <p:nvPr/>
              </p:nvCxnSpPr>
              <p:spPr>
                <a:xfrm>
                  <a:off x="5273" y="3285"/>
                  <a:ext cx="139" cy="0"/>
                </a:xfrm>
                <a:prstGeom prst="straightConnector1">
                  <a:avLst/>
                </a:prstGeom>
                <a:noFill/>
                <a:ln w="25400" cap="flat" cmpd="sng">
                  <a:solidFill>
                    <a:schemeClr val="dk1"/>
                  </a:solidFill>
                  <a:prstDash val="solid"/>
                  <a:round/>
                  <a:headEnd type="none" w="sm" len="sm"/>
                  <a:tailEnd type="none" w="sm" len="sm"/>
                </a:ln>
              </p:spPr>
            </p:cxnSp>
            <p:cxnSp>
              <p:nvCxnSpPr>
                <p:cNvPr id="1322" name="Google Shape;1322;p37"/>
                <p:cNvCxnSpPr/>
                <p:nvPr/>
              </p:nvCxnSpPr>
              <p:spPr>
                <a:xfrm>
                  <a:off x="4789" y="3285"/>
                  <a:ext cx="155" cy="0"/>
                </a:xfrm>
                <a:prstGeom prst="straightConnector1">
                  <a:avLst/>
                </a:prstGeom>
                <a:noFill/>
                <a:ln w="25400" cap="flat" cmpd="sng">
                  <a:solidFill>
                    <a:schemeClr val="dk1"/>
                  </a:solidFill>
                  <a:prstDash val="solid"/>
                  <a:round/>
                  <a:headEnd type="none" w="sm" len="sm"/>
                  <a:tailEnd type="none" w="sm" len="sm"/>
                </a:ln>
              </p:spPr>
            </p:cxnSp>
            <p:sp>
              <p:nvSpPr>
                <p:cNvPr id="1323" name="Google Shape;1323;p37"/>
                <p:cNvSpPr/>
                <p:nvPr/>
              </p:nvSpPr>
              <p:spPr>
                <a:xfrm>
                  <a:off x="4910" y="3285"/>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324" name="Google Shape;1324;p37"/>
                <p:cNvCxnSpPr/>
                <p:nvPr/>
              </p:nvCxnSpPr>
              <p:spPr>
                <a:xfrm>
                  <a:off x="4404" y="3381"/>
                  <a:ext cx="157" cy="0"/>
                </a:xfrm>
                <a:prstGeom prst="straightConnector1">
                  <a:avLst/>
                </a:prstGeom>
                <a:noFill/>
                <a:ln w="25400" cap="flat" cmpd="sng">
                  <a:solidFill>
                    <a:schemeClr val="dk1"/>
                  </a:solidFill>
                  <a:prstDash val="solid"/>
                  <a:round/>
                  <a:headEnd type="none" w="sm" len="sm"/>
                  <a:tailEnd type="none" w="sm" len="sm"/>
                </a:ln>
              </p:spPr>
            </p:cxnSp>
            <p:sp>
              <p:nvSpPr>
                <p:cNvPr id="1325" name="Google Shape;1325;p37"/>
                <p:cNvSpPr/>
                <p:nvPr/>
              </p:nvSpPr>
              <p:spPr>
                <a:xfrm>
                  <a:off x="4497" y="3280"/>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1326" name="Google Shape;1326;p37"/>
            <p:cNvGrpSpPr/>
            <p:nvPr/>
          </p:nvGrpSpPr>
          <p:grpSpPr>
            <a:xfrm>
              <a:off x="673100" y="2300186"/>
              <a:ext cx="5570538" cy="989012"/>
              <a:chOff x="357" y="1082"/>
              <a:chExt cx="3509" cy="623"/>
            </a:xfrm>
          </p:grpSpPr>
          <p:sp>
            <p:nvSpPr>
              <p:cNvPr id="1327" name="Google Shape;1327;p37"/>
              <p:cNvSpPr/>
              <p:nvPr/>
            </p:nvSpPr>
            <p:spPr>
              <a:xfrm>
                <a:off x="2618" y="1427"/>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28" name="Google Shape;1328;p37" descr="25%"/>
              <p:cNvSpPr/>
              <p:nvPr/>
            </p:nvSpPr>
            <p:spPr>
              <a:xfrm>
                <a:off x="3541" y="1288"/>
                <a:ext cx="142" cy="289"/>
              </a:xfrm>
              <a:custGeom>
                <a:avLst/>
                <a:gdLst/>
                <a:ahLst/>
                <a:cxnLst/>
                <a:rect l="l" t="t" r="r" b="b"/>
                <a:pathLst>
                  <a:path w="120000" h="120000" extrusionOk="0">
                    <a:moveTo>
                      <a:pt x="119154" y="0"/>
                    </a:moveTo>
                    <a:lnTo>
                      <a:pt x="0" y="0"/>
                    </a:lnTo>
                    <a:lnTo>
                      <a:pt x="0" y="119584"/>
                    </a:lnTo>
                    <a:lnTo>
                      <a:pt x="119154"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29" name="Google Shape;1329;p37"/>
              <p:cNvSpPr/>
              <p:nvPr/>
            </p:nvSpPr>
            <p:spPr>
              <a:xfrm>
                <a:off x="357" y="1281"/>
                <a:ext cx="1462" cy="28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add </a:t>
                </a:r>
                <a:r>
                  <a:rPr lang="en-US" sz="2400" b="1">
                    <a:solidFill>
                      <a:schemeClr val="accent4"/>
                    </a:solidFill>
                    <a:latin typeface="Arial"/>
                    <a:ea typeface="Arial"/>
                    <a:cs typeface="Arial"/>
                    <a:sym typeface="Arial"/>
                  </a:rPr>
                  <a:t>$t0</a:t>
                </a:r>
                <a:r>
                  <a:rPr lang="en-US" sz="2400" b="1">
                    <a:solidFill>
                      <a:schemeClr val="dk1"/>
                    </a:solidFill>
                    <a:latin typeface="Arial"/>
                    <a:ea typeface="Arial"/>
                    <a:cs typeface="Arial"/>
                    <a:sym typeface="Arial"/>
                  </a:rPr>
                  <a:t>,$t1,$t2</a:t>
                </a:r>
                <a:endParaRPr/>
              </a:p>
            </p:txBody>
          </p:sp>
          <p:sp>
            <p:nvSpPr>
              <p:cNvPr id="1330" name="Google Shape;1330;p37"/>
              <p:cNvSpPr/>
              <p:nvPr/>
            </p:nvSpPr>
            <p:spPr>
              <a:xfrm>
                <a:off x="1800" y="1082"/>
                <a:ext cx="250"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IF</a:t>
                </a:r>
                <a:endParaRPr/>
              </a:p>
            </p:txBody>
          </p:sp>
          <p:sp>
            <p:nvSpPr>
              <p:cNvPr id="1331" name="Google Shape;1331;p37"/>
              <p:cNvSpPr/>
              <p:nvPr/>
            </p:nvSpPr>
            <p:spPr>
              <a:xfrm>
                <a:off x="2112" y="1082"/>
                <a:ext cx="498"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ID/RF</a:t>
                </a:r>
                <a:endParaRPr/>
              </a:p>
            </p:txBody>
          </p:sp>
          <p:sp>
            <p:nvSpPr>
              <p:cNvPr id="1332" name="Google Shape;1332;p37"/>
              <p:cNvSpPr/>
              <p:nvPr/>
            </p:nvSpPr>
            <p:spPr>
              <a:xfrm>
                <a:off x="2710" y="1082"/>
                <a:ext cx="314"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EX</a:t>
                </a:r>
                <a:endParaRPr/>
              </a:p>
            </p:txBody>
          </p:sp>
          <p:sp>
            <p:nvSpPr>
              <p:cNvPr id="1333" name="Google Shape;1333;p37"/>
              <p:cNvSpPr/>
              <p:nvPr/>
            </p:nvSpPr>
            <p:spPr>
              <a:xfrm>
                <a:off x="3024" y="1082"/>
                <a:ext cx="458"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MEM</a:t>
                </a:r>
                <a:endParaRPr/>
              </a:p>
            </p:txBody>
          </p:sp>
          <p:sp>
            <p:nvSpPr>
              <p:cNvPr id="1334" name="Google Shape;1334;p37"/>
              <p:cNvSpPr/>
              <p:nvPr/>
            </p:nvSpPr>
            <p:spPr>
              <a:xfrm>
                <a:off x="3504" y="1082"/>
                <a:ext cx="362"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WB</a:t>
                </a:r>
                <a:endParaRPr/>
              </a:p>
            </p:txBody>
          </p:sp>
          <p:sp>
            <p:nvSpPr>
              <p:cNvPr id="1335" name="Google Shape;1335;p37"/>
              <p:cNvSpPr/>
              <p:nvPr/>
            </p:nvSpPr>
            <p:spPr>
              <a:xfrm>
                <a:off x="3073" y="1288"/>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36" name="Google Shape;1336;p37"/>
              <p:cNvSpPr/>
              <p:nvPr/>
            </p:nvSpPr>
            <p:spPr>
              <a:xfrm>
                <a:off x="3234" y="1288"/>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37" name="Google Shape;1337;p37"/>
              <p:cNvSpPr/>
              <p:nvPr/>
            </p:nvSpPr>
            <p:spPr>
              <a:xfrm>
                <a:off x="2690" y="1192"/>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38" name="Google Shape;1338;p37"/>
              <p:cNvSpPr/>
              <p:nvPr/>
            </p:nvSpPr>
            <p:spPr>
              <a:xfrm rot="5400000">
                <a:off x="2593" y="1315"/>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sp>
            <p:nvSpPr>
              <p:cNvPr id="1339" name="Google Shape;1339;p37"/>
              <p:cNvSpPr/>
              <p:nvPr/>
            </p:nvSpPr>
            <p:spPr>
              <a:xfrm>
                <a:off x="1824" y="1322"/>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340" name="Google Shape;1340;p37"/>
              <p:cNvGrpSpPr/>
              <p:nvPr/>
            </p:nvGrpSpPr>
            <p:grpSpPr>
              <a:xfrm>
                <a:off x="1764" y="1288"/>
                <a:ext cx="340" cy="289"/>
                <a:chOff x="1935" y="1349"/>
                <a:chExt cx="340" cy="289"/>
              </a:xfrm>
            </p:grpSpPr>
            <p:sp>
              <p:nvSpPr>
                <p:cNvPr id="1341" name="Google Shape;1341;p37"/>
                <p:cNvSpPr/>
                <p:nvPr/>
              </p:nvSpPr>
              <p:spPr>
                <a:xfrm>
                  <a:off x="1935" y="1349"/>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42" name="Google Shape;1342;p37"/>
                <p:cNvSpPr/>
                <p:nvPr/>
              </p:nvSpPr>
              <p:spPr>
                <a:xfrm>
                  <a:off x="2104" y="1349"/>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343" name="Google Shape;1343;p37"/>
              <p:cNvSpPr/>
              <p:nvPr/>
            </p:nvSpPr>
            <p:spPr>
              <a:xfrm>
                <a:off x="2205" y="1295"/>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344" name="Google Shape;1344;p37"/>
              <p:cNvSpPr/>
              <p:nvPr/>
            </p:nvSpPr>
            <p:spPr>
              <a:xfrm>
                <a:off x="2224" y="1288"/>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45" name="Google Shape;1345;p37"/>
              <p:cNvSpPr/>
              <p:nvPr/>
            </p:nvSpPr>
            <p:spPr>
              <a:xfrm>
                <a:off x="2372" y="1288"/>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346" name="Google Shape;1346;p37"/>
              <p:cNvCxnSpPr/>
              <p:nvPr/>
            </p:nvCxnSpPr>
            <p:spPr>
              <a:xfrm>
                <a:off x="2109" y="1432"/>
                <a:ext cx="96" cy="0"/>
              </a:xfrm>
              <a:prstGeom prst="straightConnector1">
                <a:avLst/>
              </a:prstGeom>
              <a:noFill/>
              <a:ln w="25400" cap="flat" cmpd="sng">
                <a:solidFill>
                  <a:schemeClr val="dk1"/>
                </a:solidFill>
                <a:prstDash val="solid"/>
                <a:round/>
                <a:headEnd type="none" w="sm" len="sm"/>
                <a:tailEnd type="none" w="sm" len="sm"/>
              </a:ln>
            </p:spPr>
          </p:cxnSp>
          <p:sp>
            <p:nvSpPr>
              <p:cNvPr id="1347" name="Google Shape;1347;p37"/>
              <p:cNvSpPr/>
              <p:nvPr/>
            </p:nvSpPr>
            <p:spPr>
              <a:xfrm>
                <a:off x="2171" y="1336"/>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348" name="Google Shape;1348;p37"/>
              <p:cNvCxnSpPr/>
              <p:nvPr/>
            </p:nvCxnSpPr>
            <p:spPr>
              <a:xfrm>
                <a:off x="2525" y="1336"/>
                <a:ext cx="157" cy="0"/>
              </a:xfrm>
              <a:prstGeom prst="straightConnector1">
                <a:avLst/>
              </a:prstGeom>
              <a:noFill/>
              <a:ln w="25400" cap="flat" cmpd="sng">
                <a:solidFill>
                  <a:schemeClr val="dk1"/>
                </a:solidFill>
                <a:prstDash val="solid"/>
                <a:round/>
                <a:headEnd type="none" w="sm" len="sm"/>
                <a:tailEnd type="none" w="sm" len="sm"/>
              </a:ln>
            </p:spPr>
          </p:cxnSp>
          <p:sp>
            <p:nvSpPr>
              <p:cNvPr id="1349" name="Google Shape;1349;p37"/>
              <p:cNvSpPr/>
              <p:nvPr/>
            </p:nvSpPr>
            <p:spPr>
              <a:xfrm>
                <a:off x="3054" y="1332"/>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sp>
            <p:nvSpPr>
              <p:cNvPr id="1350" name="Google Shape;1350;p37"/>
              <p:cNvSpPr/>
              <p:nvPr/>
            </p:nvSpPr>
            <p:spPr>
              <a:xfrm>
                <a:off x="3514" y="1290"/>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351" name="Google Shape;1351;p37"/>
              <p:cNvSpPr/>
              <p:nvPr/>
            </p:nvSpPr>
            <p:spPr>
              <a:xfrm>
                <a:off x="3682" y="1288"/>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352" name="Google Shape;1352;p37"/>
              <p:cNvCxnSpPr/>
              <p:nvPr/>
            </p:nvCxnSpPr>
            <p:spPr>
              <a:xfrm>
                <a:off x="3394" y="1432"/>
                <a:ext cx="139" cy="0"/>
              </a:xfrm>
              <a:prstGeom prst="straightConnector1">
                <a:avLst/>
              </a:prstGeom>
              <a:noFill/>
              <a:ln w="25400" cap="flat" cmpd="sng">
                <a:solidFill>
                  <a:schemeClr val="dk1"/>
                </a:solidFill>
                <a:prstDash val="solid"/>
                <a:round/>
                <a:headEnd type="none" w="sm" len="sm"/>
                <a:tailEnd type="none" w="sm" len="sm"/>
              </a:ln>
            </p:spPr>
          </p:cxnSp>
          <p:cxnSp>
            <p:nvCxnSpPr>
              <p:cNvPr id="1353" name="Google Shape;1353;p37"/>
              <p:cNvCxnSpPr/>
              <p:nvPr/>
            </p:nvCxnSpPr>
            <p:spPr>
              <a:xfrm>
                <a:off x="2910" y="1432"/>
                <a:ext cx="155" cy="0"/>
              </a:xfrm>
              <a:prstGeom prst="straightConnector1">
                <a:avLst/>
              </a:prstGeom>
              <a:noFill/>
              <a:ln w="25400" cap="flat" cmpd="sng">
                <a:solidFill>
                  <a:schemeClr val="dk1"/>
                </a:solidFill>
                <a:prstDash val="solid"/>
                <a:round/>
                <a:headEnd type="none" w="sm" len="sm"/>
                <a:tailEnd type="none" w="sm" len="sm"/>
              </a:ln>
            </p:spPr>
          </p:cxnSp>
          <p:sp>
            <p:nvSpPr>
              <p:cNvPr id="1354" name="Google Shape;1354;p37"/>
              <p:cNvSpPr/>
              <p:nvPr/>
            </p:nvSpPr>
            <p:spPr>
              <a:xfrm>
                <a:off x="3031" y="1432"/>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355" name="Google Shape;1355;p37"/>
              <p:cNvCxnSpPr/>
              <p:nvPr/>
            </p:nvCxnSpPr>
            <p:spPr>
              <a:xfrm>
                <a:off x="2525" y="1528"/>
                <a:ext cx="157" cy="0"/>
              </a:xfrm>
              <a:prstGeom prst="straightConnector1">
                <a:avLst/>
              </a:prstGeom>
              <a:noFill/>
              <a:ln w="25400" cap="flat" cmpd="sng">
                <a:solidFill>
                  <a:schemeClr val="dk1"/>
                </a:solidFill>
                <a:prstDash val="solid"/>
                <a:round/>
                <a:headEnd type="none" w="sm" len="sm"/>
                <a:tailEnd type="none" w="sm" len="sm"/>
              </a:ln>
            </p:spPr>
          </p:cxnSp>
        </p:grpSp>
      </p:grpSp>
      <p:grpSp>
        <p:nvGrpSpPr>
          <p:cNvPr id="1356" name="Google Shape;1356;p37"/>
          <p:cNvGrpSpPr/>
          <p:nvPr/>
        </p:nvGrpSpPr>
        <p:grpSpPr>
          <a:xfrm>
            <a:off x="4757738" y="2827236"/>
            <a:ext cx="842962" cy="1290637"/>
            <a:chOff x="4757738" y="2827236"/>
            <a:chExt cx="842962" cy="1290637"/>
          </a:xfrm>
        </p:grpSpPr>
        <p:cxnSp>
          <p:nvCxnSpPr>
            <p:cNvPr id="1357" name="Google Shape;1357;p37"/>
            <p:cNvCxnSpPr/>
            <p:nvPr/>
          </p:nvCxnSpPr>
          <p:spPr>
            <a:xfrm>
              <a:off x="4813300" y="2873273"/>
              <a:ext cx="101600" cy="558800"/>
            </a:xfrm>
            <a:prstGeom prst="straightConnector1">
              <a:avLst/>
            </a:prstGeom>
            <a:noFill/>
            <a:ln w="50800" cap="flat" cmpd="sng">
              <a:solidFill>
                <a:schemeClr val="accent1"/>
              </a:solidFill>
              <a:prstDash val="solid"/>
              <a:round/>
              <a:headEnd type="none" w="sm" len="sm"/>
              <a:tailEnd type="triangle" w="med" len="med"/>
            </a:ln>
          </p:spPr>
        </p:cxnSp>
        <p:cxnSp>
          <p:nvCxnSpPr>
            <p:cNvPr id="1358" name="Google Shape;1358;p37"/>
            <p:cNvCxnSpPr/>
            <p:nvPr/>
          </p:nvCxnSpPr>
          <p:spPr>
            <a:xfrm>
              <a:off x="4813300" y="2873273"/>
              <a:ext cx="787400" cy="1244600"/>
            </a:xfrm>
            <a:prstGeom prst="straightConnector1">
              <a:avLst/>
            </a:prstGeom>
            <a:noFill/>
            <a:ln w="50800" cap="flat" cmpd="sng">
              <a:solidFill>
                <a:schemeClr val="accent1"/>
              </a:solidFill>
              <a:prstDash val="solid"/>
              <a:round/>
              <a:headEnd type="none" w="sm" len="sm"/>
              <a:tailEnd type="triangle" w="med" len="med"/>
            </a:ln>
          </p:spPr>
        </p:cxnSp>
        <p:sp>
          <p:nvSpPr>
            <p:cNvPr id="1359" name="Google Shape;1359;p37"/>
            <p:cNvSpPr/>
            <p:nvPr/>
          </p:nvSpPr>
          <p:spPr>
            <a:xfrm>
              <a:off x="4757738" y="2827236"/>
              <a:ext cx="93662" cy="93662"/>
            </a:xfrm>
            <a:prstGeom prst="ellipse">
              <a:avLst/>
            </a:prstGeom>
            <a:solidFill>
              <a:srgbClr val="00FF00"/>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360" name="Google Shape;1360;p37"/>
          <p:cNvGrpSpPr/>
          <p:nvPr/>
        </p:nvGrpSpPr>
        <p:grpSpPr>
          <a:xfrm>
            <a:off x="5900738" y="2827236"/>
            <a:ext cx="631825" cy="2720975"/>
            <a:chOff x="5900738" y="2827236"/>
            <a:chExt cx="631825" cy="2720975"/>
          </a:xfrm>
        </p:grpSpPr>
        <p:cxnSp>
          <p:nvCxnSpPr>
            <p:cNvPr id="1361" name="Google Shape;1361;p37"/>
            <p:cNvCxnSpPr/>
            <p:nvPr/>
          </p:nvCxnSpPr>
          <p:spPr>
            <a:xfrm>
              <a:off x="5930900" y="2873273"/>
              <a:ext cx="601663" cy="2674938"/>
            </a:xfrm>
            <a:prstGeom prst="straightConnector1">
              <a:avLst/>
            </a:prstGeom>
            <a:noFill/>
            <a:ln w="50800" cap="flat" cmpd="sng">
              <a:solidFill>
                <a:schemeClr val="accent1"/>
              </a:solidFill>
              <a:prstDash val="solid"/>
              <a:round/>
              <a:headEnd type="none" w="sm" len="sm"/>
              <a:tailEnd type="triangle" w="med" len="med"/>
            </a:ln>
          </p:spPr>
        </p:cxnSp>
        <p:sp>
          <p:nvSpPr>
            <p:cNvPr id="1362" name="Google Shape;1362;p37"/>
            <p:cNvSpPr/>
            <p:nvPr/>
          </p:nvSpPr>
          <p:spPr>
            <a:xfrm>
              <a:off x="5900738" y="2827236"/>
              <a:ext cx="93662" cy="93662"/>
            </a:xfrm>
            <a:prstGeom prst="ellipse">
              <a:avLst/>
            </a:prstGeom>
            <a:solidFill>
              <a:srgbClr val="00FF00"/>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363" name="Google Shape;1363;p37"/>
            <p:cNvCxnSpPr/>
            <p:nvPr/>
          </p:nvCxnSpPr>
          <p:spPr>
            <a:xfrm>
              <a:off x="5930900" y="2873273"/>
              <a:ext cx="0" cy="2159000"/>
            </a:xfrm>
            <a:prstGeom prst="straightConnector1">
              <a:avLst/>
            </a:prstGeom>
            <a:noFill/>
            <a:ln w="50800" cap="flat" cmpd="sng">
              <a:solidFill>
                <a:schemeClr val="accent1"/>
              </a:solidFill>
              <a:prstDash val="solid"/>
              <a:round/>
              <a:headEnd type="none" w="sm" len="sm"/>
              <a:tailEnd type="triangle" w="med" len="med"/>
            </a:ln>
          </p:spPr>
        </p:cxnSp>
      </p:grpSp>
      <p:grpSp>
        <p:nvGrpSpPr>
          <p:cNvPr id="1364" name="Google Shape;1364;p37"/>
          <p:cNvGrpSpPr/>
          <p:nvPr/>
        </p:nvGrpSpPr>
        <p:grpSpPr>
          <a:xfrm>
            <a:off x="4838383" y="1925201"/>
            <a:ext cx="3826192" cy="690897"/>
            <a:chOff x="4838383" y="1925201"/>
            <a:chExt cx="3826192" cy="690897"/>
          </a:xfrm>
        </p:grpSpPr>
        <p:sp>
          <p:nvSpPr>
            <p:cNvPr id="1365" name="Google Shape;1365;p37"/>
            <p:cNvSpPr txBox="1"/>
            <p:nvPr/>
          </p:nvSpPr>
          <p:spPr>
            <a:xfrm>
              <a:off x="6781743" y="1925201"/>
              <a:ext cx="1882832"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zh-CN" altLang="en-US" sz="1800" dirty="0">
                  <a:solidFill>
                    <a:srgbClr val="FF0000"/>
                  </a:solidFill>
                  <a:latin typeface="Calibri"/>
                  <a:ea typeface="Calibri"/>
                  <a:cs typeface="Calibri"/>
                  <a:sym typeface="Calibri"/>
                </a:rPr>
                <a:t>运算结果在</a:t>
              </a:r>
              <a:r>
                <a:rPr lang="en-US" sz="1800" dirty="0">
                  <a:solidFill>
                    <a:srgbClr val="FF0000"/>
                  </a:solidFill>
                  <a:latin typeface="Calibri"/>
                  <a:ea typeface="Calibri"/>
                  <a:cs typeface="Calibri"/>
                  <a:sym typeface="Calibri"/>
                </a:rPr>
                <a:t> EX</a:t>
              </a:r>
              <a:r>
                <a:rPr lang="zh-CN" altLang="en-US" sz="1800" dirty="0">
                  <a:solidFill>
                    <a:srgbClr val="FF0000"/>
                  </a:solidFill>
                  <a:latin typeface="Calibri"/>
                  <a:ea typeface="Calibri"/>
                  <a:cs typeface="Calibri"/>
                  <a:sym typeface="Calibri"/>
                </a:rPr>
                <a:t>阶段可用</a:t>
              </a:r>
              <a:endParaRPr sz="1800" dirty="0">
                <a:solidFill>
                  <a:srgbClr val="FF0000"/>
                </a:solidFill>
                <a:latin typeface="Calibri"/>
                <a:ea typeface="Calibri"/>
                <a:cs typeface="Calibri"/>
                <a:sym typeface="Calibri"/>
              </a:endParaRPr>
            </a:p>
          </p:txBody>
        </p:sp>
        <p:cxnSp>
          <p:nvCxnSpPr>
            <p:cNvPr id="1366" name="Google Shape;1366;p37"/>
            <p:cNvCxnSpPr/>
            <p:nvPr/>
          </p:nvCxnSpPr>
          <p:spPr>
            <a:xfrm rot="5400000">
              <a:off x="5661343" y="1427378"/>
              <a:ext cx="365760" cy="2011680"/>
            </a:xfrm>
            <a:prstGeom prst="bentConnector3">
              <a:avLst>
                <a:gd name="adj1" fmla="val 690"/>
              </a:avLst>
            </a:prstGeom>
            <a:noFill/>
            <a:ln w="25400" cap="flat" cmpd="sng">
              <a:solidFill>
                <a:srgbClr val="FF0000"/>
              </a:solidFill>
              <a:prstDash val="solid"/>
              <a:round/>
              <a:headEnd type="none" w="sm" len="sm"/>
              <a:tailEnd type="stealth" w="med" len="med"/>
            </a:ln>
          </p:spPr>
        </p:cxnSp>
      </p:grpSp>
    </p:spTree>
    <p:extLst>
      <p:ext uri="{BB962C8B-B14F-4D97-AF65-F5344CB8AC3E}">
        <p14:creationId xmlns:p14="http://schemas.microsoft.com/office/powerpoint/2010/main" val="337234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0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6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流水线的实现原理</a:t>
            </a:r>
          </a:p>
        </p:txBody>
      </p:sp>
      <p:sp>
        <p:nvSpPr>
          <p:cNvPr id="3" name="Content Placeholder 2"/>
          <p:cNvSpPr>
            <a:spLocks noGrp="1"/>
          </p:cNvSpPr>
          <p:nvPr>
            <p:ph idx="1"/>
          </p:nvPr>
        </p:nvSpPr>
        <p:spPr/>
        <p:txBody>
          <a:bodyPr/>
          <a:lstStyle/>
          <a:p>
            <a:r>
              <a:rPr lang="zh-CN" altLang="en-US" dirty="0"/>
              <a:t>指令流水的简单实现</a:t>
            </a:r>
          </a:p>
          <a:p>
            <a:r>
              <a:rPr lang="zh-CN" altLang="en-US" dirty="0"/>
              <a:t>每一条指令的实现至多需要</a:t>
            </a:r>
            <a:r>
              <a:rPr lang="en-US" altLang="zh-CN" dirty="0"/>
              <a:t>5</a:t>
            </a:r>
            <a:r>
              <a:rPr lang="zh-CN" altLang="en-US" dirty="0"/>
              <a:t>个时钟周期。这</a:t>
            </a:r>
            <a:r>
              <a:rPr lang="en-US" altLang="zh-CN" dirty="0"/>
              <a:t>5</a:t>
            </a:r>
            <a:r>
              <a:rPr lang="zh-CN" altLang="en-US" dirty="0"/>
              <a:t>个时钟周期如下：</a:t>
            </a:r>
          </a:p>
          <a:p>
            <a:pPr lvl="1"/>
            <a:r>
              <a:rPr lang="zh-CN" altLang="en-US" dirty="0"/>
              <a:t>取指令周期（</a:t>
            </a:r>
            <a:r>
              <a:rPr lang="en-US" altLang="zh-CN" b="1" dirty="0"/>
              <a:t>IF</a:t>
            </a:r>
            <a:r>
              <a:rPr lang="zh-CN" altLang="en-US" dirty="0"/>
              <a:t>）</a:t>
            </a:r>
          </a:p>
          <a:p>
            <a:pPr lvl="1"/>
            <a:r>
              <a:rPr lang="zh-CN" altLang="en-US" dirty="0"/>
              <a:t>指令译码／读寄存器周期（</a:t>
            </a:r>
            <a:r>
              <a:rPr lang="en-US" altLang="zh-CN" b="1" dirty="0"/>
              <a:t>ID</a:t>
            </a:r>
            <a:r>
              <a:rPr lang="zh-CN" altLang="en-US" dirty="0"/>
              <a:t>）</a:t>
            </a:r>
          </a:p>
          <a:p>
            <a:pPr lvl="1"/>
            <a:r>
              <a:rPr lang="zh-CN" altLang="en-US" dirty="0"/>
              <a:t>执行／有效地址计算周期（</a:t>
            </a:r>
            <a:r>
              <a:rPr lang="en-US" altLang="zh-CN" b="1" dirty="0"/>
              <a:t>EX</a:t>
            </a:r>
            <a:r>
              <a:rPr lang="zh-CN" altLang="en-US" dirty="0"/>
              <a:t>）</a:t>
            </a:r>
          </a:p>
          <a:p>
            <a:pPr lvl="1"/>
            <a:r>
              <a:rPr lang="zh-CN" altLang="en-US" dirty="0"/>
              <a:t>存储器访问／分支完成周期（</a:t>
            </a:r>
            <a:r>
              <a:rPr lang="en-US" altLang="zh-CN" b="1" dirty="0"/>
              <a:t>MEM</a:t>
            </a:r>
            <a:r>
              <a:rPr lang="zh-CN" altLang="en-US" dirty="0"/>
              <a:t>）</a:t>
            </a:r>
          </a:p>
          <a:p>
            <a:pPr lvl="1"/>
            <a:r>
              <a:rPr lang="zh-CN" altLang="en-US" dirty="0"/>
              <a:t>写回周期（</a:t>
            </a:r>
            <a:r>
              <a:rPr lang="en-US" altLang="zh-CN" b="1" dirty="0"/>
              <a:t>WB</a:t>
            </a:r>
            <a:r>
              <a:rPr lang="zh-CN" altLang="en-US" dirty="0"/>
              <a:t>）</a:t>
            </a:r>
          </a:p>
          <a:p>
            <a:r>
              <a:rPr lang="zh-CN" altLang="en-US" dirty="0"/>
              <a:t>不同类型的指令在以上</a:t>
            </a:r>
            <a:r>
              <a:rPr lang="en-US" altLang="zh-CN" dirty="0"/>
              <a:t>5</a:t>
            </a:r>
            <a:r>
              <a:rPr lang="zh-CN" altLang="en-US" dirty="0"/>
              <a:t>个时钟周期中进行的操作各不相同。</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a:t>
            </a:fld>
            <a:endParaRPr lang="zh-CN" altLang="en-US">
              <a:solidFill>
                <a:srgbClr val="1F497D"/>
              </a:solidFill>
            </a:endParaRPr>
          </a:p>
        </p:txBody>
      </p:sp>
    </p:spTree>
    <p:extLst>
      <p:ext uri="{BB962C8B-B14F-4D97-AF65-F5344CB8AC3E}">
        <p14:creationId xmlns:p14="http://schemas.microsoft.com/office/powerpoint/2010/main" val="954426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76"/>
        <p:cNvGrpSpPr/>
        <p:nvPr/>
      </p:nvGrpSpPr>
      <p:grpSpPr>
        <a:xfrm>
          <a:off x="0" y="0"/>
          <a:ext cx="0" cy="0"/>
          <a:chOff x="0" y="0"/>
          <a:chExt cx="0" cy="0"/>
        </a:xfrm>
      </p:grpSpPr>
      <p:sp>
        <p:nvSpPr>
          <p:cNvPr id="1377" name="Google Shape;1377;p3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zh-CN" altLang="en-US" sz="4400" b="0" i="0" u="none" strike="noStrike" cap="none" dirty="0">
                <a:solidFill>
                  <a:schemeClr val="accent1"/>
                </a:solidFill>
                <a:latin typeface="Calibri"/>
                <a:ea typeface="Calibri"/>
                <a:cs typeface="Calibri"/>
                <a:sym typeface="Calibri"/>
              </a:rPr>
              <a:t>支持旁路的数据通路</a:t>
            </a:r>
            <a:r>
              <a:rPr lang="en-US" sz="4400" b="0" i="0" u="none" strike="noStrike" cap="none" dirty="0">
                <a:solidFill>
                  <a:schemeClr val="accent1"/>
                </a:solidFill>
                <a:latin typeface="Calibri"/>
                <a:ea typeface="Calibri"/>
                <a:cs typeface="Calibri"/>
                <a:sym typeface="Calibri"/>
              </a:rPr>
              <a:t> (1/2)</a:t>
            </a:r>
            <a:endParaRPr sz="4400" b="0" i="0" u="none" strike="noStrike" cap="none" dirty="0">
              <a:solidFill>
                <a:schemeClr val="accent1"/>
              </a:solidFill>
              <a:latin typeface="Calibri"/>
              <a:ea typeface="Calibri"/>
              <a:cs typeface="Calibri"/>
              <a:sym typeface="Calibri"/>
            </a:endParaRPr>
          </a:p>
        </p:txBody>
      </p:sp>
      <p:sp>
        <p:nvSpPr>
          <p:cNvPr id="1378" name="Google Shape;1378;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30</a:t>
            </a:fld>
            <a:endParaRPr sz="1200">
              <a:solidFill>
                <a:srgbClr val="888888"/>
              </a:solidFill>
              <a:latin typeface="Calibri"/>
              <a:ea typeface="Calibri"/>
              <a:cs typeface="Calibri"/>
              <a:sym typeface="Calibri"/>
            </a:endParaRPr>
          </a:p>
        </p:txBody>
      </p:sp>
      <p:pic>
        <p:nvPicPr>
          <p:cNvPr id="1379" name="Google Shape;1379;p38" descr="f04-41-P374493"/>
          <p:cNvPicPr preferRelativeResize="0"/>
          <p:nvPr/>
        </p:nvPicPr>
        <p:blipFill rotWithShape="1">
          <a:blip r:embed="rId3">
            <a:alphaModFix/>
          </a:blip>
          <a:srcRect/>
          <a:stretch/>
        </p:blipFill>
        <p:spPr>
          <a:xfrm>
            <a:off x="182880" y="2286000"/>
            <a:ext cx="8778240" cy="4045993"/>
          </a:xfrm>
          <a:prstGeom prst="rect">
            <a:avLst/>
          </a:prstGeom>
          <a:noFill/>
          <a:ln>
            <a:noFill/>
          </a:ln>
        </p:spPr>
      </p:pic>
      <p:sp>
        <p:nvSpPr>
          <p:cNvPr id="1380" name="Google Shape;1380;p38"/>
          <p:cNvSpPr txBox="1"/>
          <p:nvPr/>
        </p:nvSpPr>
        <p:spPr>
          <a:xfrm>
            <a:off x="457199" y="1600200"/>
            <a:ext cx="8229600"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3200"/>
              <a:buFont typeface="Arial"/>
              <a:buChar char="•"/>
            </a:pPr>
            <a:r>
              <a:rPr lang="en-US" sz="3200" dirty="0">
                <a:solidFill>
                  <a:schemeClr val="dk1"/>
                </a:solidFill>
                <a:latin typeface="Calibri"/>
                <a:ea typeface="Calibri"/>
                <a:cs typeface="Calibri"/>
                <a:sym typeface="Calibri"/>
              </a:rPr>
              <a:t>  </a:t>
            </a:r>
            <a:r>
              <a:rPr lang="zh-CN" altLang="en-US" sz="3200" dirty="0">
                <a:solidFill>
                  <a:schemeClr val="dk1"/>
                </a:solidFill>
                <a:latin typeface="Calibri"/>
                <a:ea typeface="Calibri"/>
                <a:cs typeface="Calibri"/>
                <a:sym typeface="Calibri"/>
              </a:rPr>
              <a:t>数据通路需要做什么样的修改</a:t>
            </a:r>
            <a:r>
              <a:rPr lang="en-US" sz="3200" dirty="0">
                <a:solidFill>
                  <a:schemeClr val="dk1"/>
                </a:solidFill>
                <a:latin typeface="Calibri"/>
                <a:ea typeface="Calibri"/>
                <a:cs typeface="Calibri"/>
                <a:sym typeface="Calibri"/>
              </a:rPr>
              <a:t>?</a:t>
            </a:r>
            <a:endParaRPr sz="32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593511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sp>
        <p:nvSpPr>
          <p:cNvPr id="1389" name="Google Shape;1389;p3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zh-CN" altLang="en-US" sz="4400" b="0" i="0" u="none" strike="noStrike" cap="none" dirty="0">
                <a:solidFill>
                  <a:schemeClr val="accent1"/>
                </a:solidFill>
                <a:latin typeface="Calibri"/>
                <a:ea typeface="Calibri"/>
                <a:cs typeface="Calibri"/>
                <a:sym typeface="Calibri"/>
              </a:rPr>
              <a:t>支持旁路的数据通路</a:t>
            </a:r>
            <a:r>
              <a:rPr lang="en-US" sz="4400" b="0" i="0" u="none" strike="noStrike" cap="none" dirty="0">
                <a:solidFill>
                  <a:schemeClr val="accent1"/>
                </a:solidFill>
                <a:latin typeface="Calibri"/>
                <a:ea typeface="Calibri"/>
                <a:cs typeface="Calibri"/>
                <a:sym typeface="Calibri"/>
              </a:rPr>
              <a:t> (2/2)</a:t>
            </a:r>
            <a:endParaRPr sz="4400" b="0" i="0" u="none" strike="noStrike" cap="none" dirty="0">
              <a:solidFill>
                <a:schemeClr val="accent1"/>
              </a:solidFill>
              <a:latin typeface="Calibri"/>
              <a:ea typeface="Calibri"/>
              <a:cs typeface="Calibri"/>
              <a:sym typeface="Calibri"/>
            </a:endParaRPr>
          </a:p>
        </p:txBody>
      </p:sp>
      <p:sp>
        <p:nvSpPr>
          <p:cNvPr id="1390" name="Google Shape;1390;p39"/>
          <p:cNvSpPr txBox="1">
            <a:spLocks noGrp="1"/>
          </p:cNvSpPr>
          <p:nvPr>
            <p:ph type="body" idx="1"/>
          </p:nvPr>
        </p:nvSpPr>
        <p:spPr>
          <a:xfrm>
            <a:off x="457200" y="1201572"/>
            <a:ext cx="8229600" cy="103860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3200"/>
              <a:buFont typeface="Arial"/>
              <a:buChar char="•"/>
            </a:pPr>
            <a:r>
              <a:rPr lang="zh-CN" altLang="en-US" sz="3200" b="0" i="1" u="none" strike="noStrike" cap="none" dirty="0">
                <a:solidFill>
                  <a:schemeClr val="dk1"/>
                </a:solidFill>
                <a:latin typeface="Calibri"/>
                <a:ea typeface="Calibri"/>
                <a:cs typeface="Calibri"/>
                <a:sym typeface="Calibri"/>
              </a:rPr>
              <a:t>使用前传部件传输数据</a:t>
            </a:r>
            <a:endParaRPr sz="3200" b="0" i="1" u="none" strike="noStrike" cap="none" dirty="0">
              <a:solidFill>
                <a:schemeClr val="dk1"/>
              </a:solidFill>
              <a:latin typeface="Calibri"/>
              <a:ea typeface="Calibri"/>
              <a:cs typeface="Calibri"/>
              <a:sym typeface="Calibri"/>
            </a:endParaRPr>
          </a:p>
          <a:p>
            <a:pPr marL="742950" marR="0" lvl="1" indent="-285750" algn="l" rtl="0">
              <a:spcBef>
                <a:spcPts val="0"/>
              </a:spcBef>
              <a:spcAft>
                <a:spcPts val="0"/>
              </a:spcAft>
              <a:buSzPts val="2800"/>
              <a:buChar char="–"/>
            </a:pPr>
            <a:r>
              <a:rPr lang="en-US" dirty="0"/>
              <a:t>Pictured: ALU → ALU in one and 2 cycles</a:t>
            </a:r>
            <a:endParaRPr dirty="0"/>
          </a:p>
        </p:txBody>
      </p:sp>
      <p:sp>
        <p:nvSpPr>
          <p:cNvPr id="1391" name="Google Shape;1391;p3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31</a:t>
            </a:fld>
            <a:endParaRPr sz="1200">
              <a:solidFill>
                <a:srgbClr val="888888"/>
              </a:solidFill>
              <a:latin typeface="Calibri"/>
              <a:ea typeface="Calibri"/>
              <a:cs typeface="Calibri"/>
              <a:sym typeface="Calibri"/>
            </a:endParaRPr>
          </a:p>
        </p:txBody>
      </p:sp>
      <p:pic>
        <p:nvPicPr>
          <p:cNvPr id="1392" name="Google Shape;1392;p39" descr="f04-54-P374493-bottom"/>
          <p:cNvPicPr preferRelativeResize="0"/>
          <p:nvPr/>
        </p:nvPicPr>
        <p:blipFill rotWithShape="1">
          <a:blip r:embed="rId3">
            <a:alphaModFix/>
          </a:blip>
          <a:srcRect b="4104"/>
          <a:stretch/>
        </p:blipFill>
        <p:spPr>
          <a:xfrm>
            <a:off x="1331913" y="2194560"/>
            <a:ext cx="6618287" cy="4229100"/>
          </a:xfrm>
          <a:prstGeom prst="rect">
            <a:avLst/>
          </a:prstGeom>
          <a:noFill/>
          <a:ln>
            <a:noFill/>
          </a:ln>
        </p:spPr>
      </p:pic>
      <p:cxnSp>
        <p:nvCxnSpPr>
          <p:cNvPr id="1395" name="Google Shape;1395;p39"/>
          <p:cNvCxnSpPr/>
          <p:nvPr/>
        </p:nvCxnSpPr>
        <p:spPr>
          <a:xfrm>
            <a:off x="5597300" y="3453550"/>
            <a:ext cx="0" cy="2760600"/>
          </a:xfrm>
          <a:prstGeom prst="straightConnector1">
            <a:avLst/>
          </a:prstGeom>
          <a:noFill/>
          <a:ln w="28575" cap="flat" cmpd="sng">
            <a:solidFill>
              <a:srgbClr val="980000"/>
            </a:solidFill>
            <a:prstDash val="solid"/>
            <a:round/>
            <a:headEnd type="none" w="med" len="med"/>
            <a:tailEnd type="none" w="med" len="med"/>
          </a:ln>
        </p:spPr>
      </p:cxnSp>
      <p:cxnSp>
        <p:nvCxnSpPr>
          <p:cNvPr id="1396" name="Google Shape;1396;p39"/>
          <p:cNvCxnSpPr/>
          <p:nvPr/>
        </p:nvCxnSpPr>
        <p:spPr>
          <a:xfrm rot="10800000">
            <a:off x="3434600" y="6181525"/>
            <a:ext cx="2162700" cy="0"/>
          </a:xfrm>
          <a:prstGeom prst="straightConnector1">
            <a:avLst/>
          </a:prstGeom>
          <a:noFill/>
          <a:ln w="28575" cap="flat" cmpd="sng">
            <a:solidFill>
              <a:srgbClr val="980000"/>
            </a:solidFill>
            <a:prstDash val="solid"/>
            <a:round/>
            <a:headEnd type="none" w="med" len="med"/>
            <a:tailEnd type="none" w="med" len="med"/>
          </a:ln>
        </p:spPr>
      </p:cxnSp>
      <p:cxnSp>
        <p:nvCxnSpPr>
          <p:cNvPr id="1397" name="Google Shape;1397;p39"/>
          <p:cNvCxnSpPr/>
          <p:nvPr/>
        </p:nvCxnSpPr>
        <p:spPr>
          <a:xfrm rot="10800000">
            <a:off x="3467075" y="4333750"/>
            <a:ext cx="0" cy="1836900"/>
          </a:xfrm>
          <a:prstGeom prst="straightConnector1">
            <a:avLst/>
          </a:prstGeom>
          <a:noFill/>
          <a:ln w="28575" cap="flat" cmpd="sng">
            <a:solidFill>
              <a:srgbClr val="980000"/>
            </a:solidFill>
            <a:prstDash val="solid"/>
            <a:round/>
            <a:headEnd type="none" w="med" len="med"/>
            <a:tailEnd type="triangle" w="med" len="med"/>
          </a:ln>
        </p:spPr>
      </p:cxnSp>
      <p:cxnSp>
        <p:nvCxnSpPr>
          <p:cNvPr id="1398" name="Google Shape;1398;p39"/>
          <p:cNvCxnSpPr/>
          <p:nvPr/>
        </p:nvCxnSpPr>
        <p:spPr>
          <a:xfrm rot="10800000">
            <a:off x="3331538" y="4008050"/>
            <a:ext cx="0" cy="2358600"/>
          </a:xfrm>
          <a:prstGeom prst="straightConnector1">
            <a:avLst/>
          </a:prstGeom>
          <a:noFill/>
          <a:ln w="28575" cap="flat" cmpd="sng">
            <a:solidFill>
              <a:srgbClr val="980000"/>
            </a:solidFill>
            <a:prstDash val="solid"/>
            <a:round/>
            <a:headEnd type="none" w="med" len="med"/>
            <a:tailEnd type="triangle" w="med" len="med"/>
          </a:ln>
        </p:spPr>
      </p:cxnSp>
      <p:cxnSp>
        <p:nvCxnSpPr>
          <p:cNvPr id="1399" name="Google Shape;1399;p39"/>
          <p:cNvCxnSpPr/>
          <p:nvPr/>
        </p:nvCxnSpPr>
        <p:spPr>
          <a:xfrm>
            <a:off x="7944900" y="4062175"/>
            <a:ext cx="0" cy="2282400"/>
          </a:xfrm>
          <a:prstGeom prst="straightConnector1">
            <a:avLst/>
          </a:prstGeom>
          <a:noFill/>
          <a:ln w="28575" cap="flat" cmpd="sng">
            <a:solidFill>
              <a:srgbClr val="980000"/>
            </a:solidFill>
            <a:prstDash val="solid"/>
            <a:round/>
            <a:headEnd type="none" w="med" len="med"/>
            <a:tailEnd type="none" w="med" len="med"/>
          </a:ln>
        </p:spPr>
      </p:cxnSp>
      <p:cxnSp>
        <p:nvCxnSpPr>
          <p:cNvPr id="1400" name="Google Shape;1400;p39"/>
          <p:cNvCxnSpPr/>
          <p:nvPr/>
        </p:nvCxnSpPr>
        <p:spPr>
          <a:xfrm rot="10800000">
            <a:off x="3369350" y="6333675"/>
            <a:ext cx="4586400" cy="0"/>
          </a:xfrm>
          <a:prstGeom prst="straightConnector1">
            <a:avLst/>
          </a:prstGeom>
          <a:noFill/>
          <a:ln w="28575" cap="flat" cmpd="sng">
            <a:solidFill>
              <a:srgbClr val="980000"/>
            </a:solidFill>
            <a:prstDash val="solid"/>
            <a:round/>
            <a:headEnd type="none" w="med" len="med"/>
            <a:tailEnd type="none" w="med" len="med"/>
          </a:ln>
        </p:spPr>
      </p:cxnSp>
    </p:spTree>
    <p:extLst>
      <p:ext uri="{BB962C8B-B14F-4D97-AF65-F5344CB8AC3E}">
        <p14:creationId xmlns:p14="http://schemas.microsoft.com/office/powerpoint/2010/main" val="25449502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zh-CN" altLang="en-US" sz="2800">
                <a:solidFill>
                  <a:srgbClr val="C00000"/>
                </a:solidFill>
                <a:ea typeface="宋体" charset="-122"/>
              </a:rPr>
              <a:t>检测数据冲突</a:t>
            </a:r>
          </a:p>
        </p:txBody>
      </p:sp>
      <p:sp>
        <p:nvSpPr>
          <p:cNvPr id="289795" name="Rectangle 3"/>
          <p:cNvSpPr>
            <a:spLocks noGrp="1" noChangeArrowheads="1"/>
          </p:cNvSpPr>
          <p:nvPr>
            <p:ph type="body" idx="1"/>
          </p:nvPr>
        </p:nvSpPr>
        <p:spPr>
          <a:xfrm>
            <a:off x="478036" y="1143000"/>
            <a:ext cx="8524875" cy="5983288"/>
          </a:xfrm>
        </p:spPr>
        <p:txBody>
          <a:bodyPr>
            <a:normAutofit/>
          </a:bodyPr>
          <a:lstStyle/>
          <a:p>
            <a:pPr eaLnBrk="1" hangingPunct="1">
              <a:lnSpc>
                <a:spcPct val="120000"/>
              </a:lnSpc>
            </a:pPr>
            <a:r>
              <a:rPr lang="zh-CN" altLang="en-US" sz="2600" dirty="0">
                <a:solidFill>
                  <a:srgbClr val="0066FF"/>
                </a:solidFill>
                <a:ea typeface="宋体" charset="-122"/>
              </a:rPr>
              <a:t>数据冲突的类型</a:t>
            </a:r>
          </a:p>
          <a:p>
            <a:pPr lvl="1" eaLnBrk="1" hangingPunct="1">
              <a:lnSpc>
                <a:spcPct val="120000"/>
              </a:lnSpc>
            </a:pPr>
            <a:r>
              <a:rPr lang="en-US" altLang="zh-CN" sz="2400" dirty="0">
                <a:ea typeface="宋体" charset="-122"/>
              </a:rPr>
              <a:t>EXE</a:t>
            </a:r>
            <a:r>
              <a:rPr lang="zh-CN" altLang="en-US" sz="2400" dirty="0">
                <a:ea typeface="宋体" charset="-122"/>
              </a:rPr>
              <a:t>段冲突</a:t>
            </a:r>
          </a:p>
          <a:p>
            <a:pPr lvl="1" eaLnBrk="1" hangingPunct="1">
              <a:lnSpc>
                <a:spcPct val="120000"/>
              </a:lnSpc>
            </a:pPr>
            <a:r>
              <a:rPr lang="en-US" altLang="zh-CN" sz="2400" dirty="0">
                <a:ea typeface="宋体" charset="-122"/>
              </a:rPr>
              <a:t>MEM</a:t>
            </a:r>
            <a:r>
              <a:rPr lang="zh-CN" altLang="en-US" sz="2400" dirty="0">
                <a:ea typeface="宋体" charset="-122"/>
              </a:rPr>
              <a:t>段冲突</a:t>
            </a:r>
          </a:p>
          <a:p>
            <a:pPr eaLnBrk="1" hangingPunct="1">
              <a:lnSpc>
                <a:spcPct val="120000"/>
              </a:lnSpc>
            </a:pPr>
            <a:r>
              <a:rPr lang="en-US" altLang="zh-CN" sz="2600" dirty="0">
                <a:solidFill>
                  <a:srgbClr val="0066FF"/>
                </a:solidFill>
                <a:ea typeface="宋体" charset="-122"/>
              </a:rPr>
              <a:t>EXE</a:t>
            </a:r>
            <a:r>
              <a:rPr lang="zh-CN" altLang="en-US" sz="2600" dirty="0">
                <a:solidFill>
                  <a:srgbClr val="0066FF"/>
                </a:solidFill>
                <a:ea typeface="宋体" charset="-122"/>
              </a:rPr>
              <a:t>段数据冲突的检测</a:t>
            </a:r>
            <a:endParaRPr lang="en-US" altLang="zh-CN" sz="2600" dirty="0">
              <a:solidFill>
                <a:srgbClr val="0066FF"/>
              </a:solidFill>
              <a:ea typeface="宋体" charset="-122"/>
            </a:endParaRPr>
          </a:p>
          <a:p>
            <a:pPr lvl="1" eaLnBrk="1" hangingPunct="1">
              <a:lnSpc>
                <a:spcPct val="120000"/>
              </a:lnSpc>
            </a:pPr>
            <a:r>
              <a:rPr lang="en-US" altLang="zh-CN" sz="2400" dirty="0">
                <a:ea typeface="宋体" charset="-122"/>
              </a:rPr>
              <a:t>EXE</a:t>
            </a:r>
            <a:r>
              <a:rPr lang="zh-CN" altLang="en-US" sz="2400" dirty="0">
                <a:ea typeface="宋体" charset="-122"/>
              </a:rPr>
              <a:t>冲突检测点：当前指令的</a:t>
            </a:r>
            <a:r>
              <a:rPr lang="en-US" altLang="zh-CN" sz="2400" dirty="0">
                <a:ea typeface="宋体" charset="-122"/>
              </a:rPr>
              <a:t>ID/EX</a:t>
            </a:r>
            <a:r>
              <a:rPr lang="zh-CN" altLang="en-US" sz="2400" dirty="0">
                <a:ea typeface="宋体" charset="-122"/>
              </a:rPr>
              <a:t>段和上一指令的</a:t>
            </a:r>
            <a:r>
              <a:rPr lang="en-US" altLang="zh-CN" sz="2400" dirty="0">
                <a:ea typeface="宋体" charset="-122"/>
              </a:rPr>
              <a:t>EX/MEM</a:t>
            </a:r>
            <a:r>
              <a:rPr lang="zh-CN" altLang="en-US" sz="2400" dirty="0">
                <a:ea typeface="宋体" charset="-122"/>
              </a:rPr>
              <a:t>段</a:t>
            </a:r>
          </a:p>
          <a:p>
            <a:pPr lvl="2" eaLnBrk="1" hangingPunct="1">
              <a:lnSpc>
                <a:spcPct val="120000"/>
              </a:lnSpc>
            </a:pPr>
            <a:r>
              <a:rPr lang="zh-CN" altLang="en-US" sz="2000" dirty="0">
                <a:ea typeface="宋体" charset="-122"/>
              </a:rPr>
              <a:t>本条指令的源寄存器之一和上一条指令的目的寄存器相同</a:t>
            </a:r>
          </a:p>
          <a:p>
            <a:pPr lvl="2" eaLnBrk="1" hangingPunct="1">
              <a:lnSpc>
                <a:spcPct val="120000"/>
              </a:lnSpc>
            </a:pPr>
            <a:r>
              <a:rPr lang="zh-CN" altLang="en-US" sz="2000" dirty="0">
                <a:ea typeface="宋体" charset="-122"/>
              </a:rPr>
              <a:t>上一条指令需要改写目的寄存器，且不是</a:t>
            </a:r>
            <a:r>
              <a:rPr lang="en-US" altLang="zh-CN" sz="2000" dirty="0">
                <a:ea typeface="宋体" charset="-122"/>
              </a:rPr>
              <a:t>0</a:t>
            </a:r>
            <a:r>
              <a:rPr lang="zh-CN" altLang="en-US" sz="2000" dirty="0">
                <a:ea typeface="宋体" charset="-122"/>
              </a:rPr>
              <a:t>寄存器</a:t>
            </a:r>
          </a:p>
          <a:p>
            <a:pPr lvl="2" eaLnBrk="1" hangingPunct="1">
              <a:lnSpc>
                <a:spcPct val="120000"/>
              </a:lnSpc>
            </a:pPr>
            <a:r>
              <a:rPr lang="en-US" altLang="zh-CN" sz="2000" dirty="0">
                <a:ea typeface="宋体" charset="-122"/>
              </a:rPr>
              <a:t>EX/</a:t>
            </a:r>
            <a:r>
              <a:rPr lang="en-US" altLang="zh-CN" sz="2000" dirty="0" err="1">
                <a:ea typeface="宋体" charset="-122"/>
              </a:rPr>
              <a:t>MEM.RegWrite</a:t>
            </a:r>
            <a:r>
              <a:rPr lang="en-US" altLang="zh-CN" sz="2000" dirty="0">
                <a:ea typeface="宋体" charset="-122"/>
              </a:rPr>
              <a:t> AND EX/</a:t>
            </a:r>
            <a:r>
              <a:rPr lang="en-US" altLang="zh-CN" sz="2000" dirty="0" err="1">
                <a:ea typeface="宋体" charset="-122"/>
              </a:rPr>
              <a:t>MEM.RegisterRd</a:t>
            </a:r>
            <a:r>
              <a:rPr lang="en-US" altLang="zh-CN" sz="2000" dirty="0">
                <a:ea typeface="宋体" charset="-122"/>
              </a:rPr>
              <a:t> != 0 AND EX/</a:t>
            </a:r>
            <a:r>
              <a:rPr lang="en-US" altLang="zh-CN" sz="2000" dirty="0" err="1">
                <a:ea typeface="宋体" charset="-122"/>
              </a:rPr>
              <a:t>MEM.RegisterRd</a:t>
            </a:r>
            <a:r>
              <a:rPr lang="en-US" altLang="zh-CN" sz="2000" dirty="0">
                <a:ea typeface="宋体" charset="-122"/>
              </a:rPr>
              <a:t> =  ID/</a:t>
            </a:r>
            <a:r>
              <a:rPr lang="en-US" altLang="zh-CN" sz="2000" dirty="0" err="1">
                <a:ea typeface="宋体" charset="-122"/>
              </a:rPr>
              <a:t>EX.RegisterReadRs</a:t>
            </a:r>
            <a:r>
              <a:rPr lang="zh-CN" altLang="en-US" sz="2000" dirty="0">
                <a:ea typeface="宋体" charset="-122"/>
              </a:rPr>
              <a:t> </a:t>
            </a:r>
            <a:r>
              <a:rPr lang="en-US" altLang="zh-CN" sz="2000" dirty="0">
                <a:solidFill>
                  <a:srgbClr val="FF0000"/>
                </a:solidFill>
                <a:ea typeface="宋体" charset="-122"/>
              </a:rPr>
              <a:t>(</a:t>
            </a:r>
            <a:r>
              <a:rPr lang="en-US" altLang="zh-CN" sz="2000" dirty="0" err="1">
                <a:solidFill>
                  <a:srgbClr val="FF0000"/>
                </a:solidFill>
                <a:ea typeface="宋体" charset="-122"/>
              </a:rPr>
              <a:t>Rt</a:t>
            </a:r>
            <a:r>
              <a:rPr lang="en-US" altLang="zh-CN" sz="2000" dirty="0">
                <a:solidFill>
                  <a:srgbClr val="FF0000"/>
                </a:solidFill>
                <a:ea typeface="宋体" charset="-122"/>
              </a:rPr>
              <a:t>)</a:t>
            </a:r>
            <a:endParaRPr lang="en-US" altLang="zh-CN" sz="2000" dirty="0">
              <a:ea typeface="宋体" charset="-122"/>
            </a:endParaRPr>
          </a:p>
          <a:p>
            <a:pPr eaLnBrk="1" hangingPunct="1">
              <a:lnSpc>
                <a:spcPct val="120000"/>
              </a:lnSpc>
            </a:pPr>
            <a:r>
              <a:rPr lang="en-US" altLang="zh-CN" sz="2600" dirty="0">
                <a:solidFill>
                  <a:srgbClr val="0066FF"/>
                </a:solidFill>
                <a:ea typeface="宋体" charset="-122"/>
              </a:rPr>
              <a:t>MEM</a:t>
            </a:r>
            <a:r>
              <a:rPr lang="zh-CN" altLang="en-US" sz="2600" dirty="0">
                <a:solidFill>
                  <a:srgbClr val="0066FF"/>
                </a:solidFill>
                <a:ea typeface="宋体" charset="-122"/>
              </a:rPr>
              <a:t>段数据冲突的检测</a:t>
            </a:r>
          </a:p>
          <a:p>
            <a:pPr lvl="2" eaLnBrk="1" hangingPunct="1">
              <a:lnSpc>
                <a:spcPct val="120000"/>
              </a:lnSpc>
            </a:pPr>
            <a:endParaRPr lang="en-US" altLang="zh-CN" sz="2000" dirty="0">
              <a:solidFill>
                <a:srgbClr val="FF0000"/>
              </a:solidFill>
              <a:ea typeface="宋体" charset="-122"/>
            </a:endParaRPr>
          </a:p>
          <a:p>
            <a:pPr lvl="2" eaLnBrk="1" hangingPunct="1">
              <a:lnSpc>
                <a:spcPct val="120000"/>
              </a:lnSpc>
              <a:buFontTx/>
              <a:buNone/>
            </a:pPr>
            <a:endParaRPr lang="en-US" altLang="zh-CN" sz="2000" dirty="0">
              <a:ea typeface="宋体" charset="-122"/>
            </a:endParaRPr>
          </a:p>
        </p:txBody>
      </p:sp>
      <p:sp>
        <p:nvSpPr>
          <p:cNvPr id="2" name="Slide Number Placeholder 1"/>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32</a:t>
            </a:fld>
            <a:endParaRPr lang="zh-CN" altLang="en-US">
              <a:solidFill>
                <a:srgbClr val="1F497D"/>
              </a:solidFill>
            </a:endParaRPr>
          </a:p>
        </p:txBody>
      </p:sp>
    </p:spTree>
    <p:extLst>
      <p:ext uri="{BB962C8B-B14F-4D97-AF65-F5344CB8AC3E}">
        <p14:creationId xmlns:p14="http://schemas.microsoft.com/office/powerpoint/2010/main" val="836662226"/>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32"/>
        <p:cNvGrpSpPr/>
        <p:nvPr/>
      </p:nvGrpSpPr>
      <p:grpSpPr>
        <a:xfrm>
          <a:off x="0" y="0"/>
          <a:ext cx="0" cy="0"/>
          <a:chOff x="0" y="0"/>
          <a:chExt cx="0" cy="0"/>
        </a:xfrm>
      </p:grpSpPr>
      <p:sp>
        <p:nvSpPr>
          <p:cNvPr id="1433" name="Google Shape;1433;p4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zh-CN" altLang="en-US" sz="4400" b="0" i="0" u="none" strike="noStrike" cap="none" dirty="0">
                <a:solidFill>
                  <a:schemeClr val="accent1"/>
                </a:solidFill>
                <a:latin typeface="Calibri"/>
                <a:ea typeface="Calibri"/>
                <a:cs typeface="Calibri"/>
                <a:sym typeface="Calibri"/>
              </a:rPr>
              <a:t>数据的装入使用冲突</a:t>
            </a:r>
            <a:r>
              <a:rPr lang="en-US" sz="4400" b="0" i="0" u="none" strike="noStrike" cap="none" dirty="0">
                <a:solidFill>
                  <a:schemeClr val="accent1"/>
                </a:solidFill>
                <a:latin typeface="Calibri"/>
                <a:ea typeface="Calibri"/>
                <a:cs typeface="Calibri"/>
                <a:sym typeface="Calibri"/>
              </a:rPr>
              <a:t> (1/4)</a:t>
            </a:r>
            <a:endParaRPr dirty="0"/>
          </a:p>
        </p:txBody>
      </p:sp>
      <p:sp>
        <p:nvSpPr>
          <p:cNvPr id="1434" name="Google Shape;1434;p43"/>
          <p:cNvSpPr txBox="1">
            <a:spLocks noGrp="1"/>
          </p:cNvSpPr>
          <p:nvPr>
            <p:ph type="body" idx="1"/>
          </p:nvPr>
        </p:nvSpPr>
        <p:spPr>
          <a:xfrm>
            <a:off x="457200" y="1600200"/>
            <a:ext cx="8229600" cy="493776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3200"/>
              <a:buFont typeface="Arial"/>
              <a:buChar char="•"/>
            </a:pPr>
            <a:r>
              <a:rPr lang="zh-CN" altLang="en-US" sz="3200" b="0" i="0" u="none" strike="noStrike" cap="none" dirty="0">
                <a:solidFill>
                  <a:schemeClr val="dk1"/>
                </a:solidFill>
                <a:latin typeface="Calibri"/>
                <a:ea typeface="Calibri"/>
                <a:cs typeface="Calibri"/>
                <a:sym typeface="Calibri"/>
              </a:rPr>
              <a:t>数据装入之后立即使用会产生数据冲突</a:t>
            </a:r>
            <a:endParaRPr dirty="0"/>
          </a:p>
          <a:p>
            <a:pPr marL="342900" marR="0" lvl="0" indent="-139700" algn="l" rtl="0">
              <a:spcBef>
                <a:spcPts val="640"/>
              </a:spcBef>
              <a:spcAft>
                <a:spcPts val="0"/>
              </a:spcAft>
              <a:buClr>
                <a:schemeClr val="dk1"/>
              </a:buClr>
              <a:buSzPts val="3200"/>
              <a:buFont typeface="Arial"/>
              <a:buNone/>
            </a:pPr>
            <a:endParaRPr sz="3200" b="0" i="0" u="none" strike="noStrike" cap="none" dirty="0">
              <a:solidFill>
                <a:schemeClr val="dk1"/>
              </a:solidFill>
              <a:latin typeface="Calibri"/>
              <a:ea typeface="Calibri"/>
              <a:cs typeface="Calibri"/>
              <a:sym typeface="Calibri"/>
            </a:endParaRPr>
          </a:p>
          <a:p>
            <a:pPr marL="342900" marR="0" lvl="0" indent="-139700" algn="l" rtl="0">
              <a:spcBef>
                <a:spcPts val="640"/>
              </a:spcBef>
              <a:spcAft>
                <a:spcPts val="0"/>
              </a:spcAft>
              <a:buClr>
                <a:schemeClr val="dk1"/>
              </a:buClr>
              <a:buSzPts val="3200"/>
              <a:buFont typeface="Arial"/>
              <a:buNone/>
            </a:pPr>
            <a:endParaRPr sz="3200" b="0" i="0" u="none" strike="noStrike" cap="none" dirty="0">
              <a:solidFill>
                <a:schemeClr val="dk1"/>
              </a:solidFill>
              <a:latin typeface="Calibri"/>
              <a:ea typeface="Calibri"/>
              <a:cs typeface="Calibri"/>
              <a:sym typeface="Calibri"/>
            </a:endParaRPr>
          </a:p>
          <a:p>
            <a:pPr marL="342900" marR="0" lvl="0" indent="-139700" algn="l" rtl="0">
              <a:spcBef>
                <a:spcPts val="640"/>
              </a:spcBef>
              <a:spcAft>
                <a:spcPts val="0"/>
              </a:spcAft>
              <a:buClr>
                <a:schemeClr val="dk1"/>
              </a:buClr>
              <a:buSzPts val="3200"/>
              <a:buFont typeface="Arial"/>
              <a:buNone/>
            </a:pPr>
            <a:endParaRPr sz="3200" b="0" i="0" u="none" strike="noStrike" cap="none" dirty="0">
              <a:solidFill>
                <a:schemeClr val="dk1"/>
              </a:solidFill>
              <a:latin typeface="Calibri"/>
              <a:ea typeface="Calibri"/>
              <a:cs typeface="Calibri"/>
              <a:sym typeface="Calibri"/>
            </a:endParaRPr>
          </a:p>
          <a:p>
            <a:pPr marL="342900" marR="0" lvl="0" indent="-342900" algn="l" rtl="0">
              <a:spcBef>
                <a:spcPts val="640"/>
              </a:spcBef>
              <a:spcAft>
                <a:spcPts val="0"/>
              </a:spcAft>
              <a:buClr>
                <a:schemeClr val="dk1"/>
              </a:buClr>
              <a:buFont typeface="Arial"/>
              <a:buNone/>
            </a:pPr>
            <a:endParaRPr sz="3200" b="0" i="0" u="none" strike="noStrike" cap="none" dirty="0">
              <a:solidFill>
                <a:schemeClr val="dk1"/>
              </a:solidFill>
              <a:latin typeface="Calibri"/>
              <a:ea typeface="Calibri"/>
              <a:cs typeface="Calibri"/>
              <a:sym typeface="Calibri"/>
            </a:endParaRPr>
          </a:p>
          <a:p>
            <a:pPr marL="342900" marR="0" lvl="0" indent="-342900" algn="l" rtl="0">
              <a:spcBef>
                <a:spcPts val="640"/>
              </a:spcBef>
              <a:spcAft>
                <a:spcPts val="0"/>
              </a:spcAft>
              <a:buClr>
                <a:schemeClr val="dk1"/>
              </a:buClr>
              <a:buSzPts val="3200"/>
              <a:buFont typeface="Arial"/>
              <a:buChar char="•"/>
            </a:pPr>
            <a:r>
              <a:rPr lang="zh-CN" altLang="en-US" sz="3200" b="0" i="0" u="none" strike="noStrike" cap="none" dirty="0">
                <a:solidFill>
                  <a:schemeClr val="dk1"/>
                </a:solidFill>
                <a:latin typeface="Calibri"/>
                <a:ea typeface="Calibri"/>
                <a:cs typeface="Calibri"/>
                <a:sym typeface="Calibri"/>
              </a:rPr>
              <a:t>不能通过数据旁路来解决所有的数据冲突</a:t>
            </a:r>
            <a:endParaRPr dirty="0"/>
          </a:p>
          <a:p>
            <a:pPr marL="742950" marR="0" lvl="1" indent="-285750" algn="l" rtl="0">
              <a:spcBef>
                <a:spcPts val="560"/>
              </a:spcBef>
              <a:spcAft>
                <a:spcPts val="0"/>
              </a:spcAft>
              <a:buClr>
                <a:schemeClr val="dk1"/>
              </a:buClr>
              <a:buSzPts val="2800"/>
              <a:buFont typeface="Calibri"/>
              <a:buChar char="–"/>
            </a:pPr>
            <a:r>
              <a:rPr lang="zh-CN" altLang="en-US" sz="2800" b="0" i="0" u="none" strike="noStrike" cap="none" dirty="0">
                <a:solidFill>
                  <a:schemeClr val="dk1"/>
                </a:solidFill>
                <a:latin typeface="Calibri"/>
                <a:ea typeface="Calibri"/>
                <a:cs typeface="Calibri"/>
                <a:sym typeface="Calibri"/>
              </a:rPr>
              <a:t>此时必须暂停依赖于</a:t>
            </a:r>
            <a:r>
              <a:rPr lang="en-US" altLang="zh-CN" sz="2800" b="0" i="0" u="none" strike="noStrike" cap="none" dirty="0">
                <a:solidFill>
                  <a:schemeClr val="dk1"/>
                </a:solidFill>
                <a:latin typeface="Calibri"/>
                <a:ea typeface="Calibri"/>
                <a:cs typeface="Calibri"/>
                <a:sym typeface="Calibri"/>
              </a:rPr>
              <a:t>load</a:t>
            </a:r>
            <a:r>
              <a:rPr lang="zh-CN" altLang="en-US" sz="2800" b="0" i="0" u="none" strike="noStrike" cap="none" dirty="0">
                <a:solidFill>
                  <a:schemeClr val="dk1"/>
                </a:solidFill>
                <a:latin typeface="Calibri"/>
                <a:ea typeface="Calibri"/>
                <a:cs typeface="Calibri"/>
                <a:sym typeface="Calibri"/>
              </a:rPr>
              <a:t>的指令，等装入数据之后进行数据旁路（前传）</a:t>
            </a:r>
            <a:endParaRPr sz="3600" b="0" i="0" u="none" strike="noStrike" cap="none" dirty="0">
              <a:solidFill>
                <a:schemeClr val="dk1"/>
              </a:solidFill>
              <a:latin typeface="Calibri"/>
              <a:ea typeface="Calibri"/>
              <a:cs typeface="Calibri"/>
              <a:sym typeface="Calibri"/>
            </a:endParaRPr>
          </a:p>
        </p:txBody>
      </p:sp>
      <p:sp>
        <p:nvSpPr>
          <p:cNvPr id="1435" name="Google Shape;1435;p4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33</a:t>
            </a:fld>
            <a:endParaRPr sz="1200">
              <a:solidFill>
                <a:srgbClr val="888888"/>
              </a:solidFill>
              <a:latin typeface="Calibri"/>
              <a:ea typeface="Calibri"/>
              <a:cs typeface="Calibri"/>
              <a:sym typeface="Calibri"/>
            </a:endParaRPr>
          </a:p>
        </p:txBody>
      </p:sp>
      <p:cxnSp>
        <p:nvCxnSpPr>
          <p:cNvPr id="1436" name="Google Shape;1436;p43"/>
          <p:cNvCxnSpPr/>
          <p:nvPr/>
        </p:nvCxnSpPr>
        <p:spPr>
          <a:xfrm>
            <a:off x="4272089" y="2651760"/>
            <a:ext cx="0" cy="2193926"/>
          </a:xfrm>
          <a:prstGeom prst="straightConnector1">
            <a:avLst/>
          </a:prstGeom>
          <a:noFill/>
          <a:ln w="25400" cap="flat" cmpd="sng">
            <a:solidFill>
              <a:schemeClr val="dk1"/>
            </a:solidFill>
            <a:prstDash val="dot"/>
            <a:round/>
            <a:headEnd type="none" w="sm" len="sm"/>
            <a:tailEnd type="none" w="sm" len="sm"/>
          </a:ln>
        </p:spPr>
      </p:cxnSp>
      <p:cxnSp>
        <p:nvCxnSpPr>
          <p:cNvPr id="1437" name="Google Shape;1437;p43"/>
          <p:cNvCxnSpPr/>
          <p:nvPr/>
        </p:nvCxnSpPr>
        <p:spPr>
          <a:xfrm>
            <a:off x="4957889" y="2651760"/>
            <a:ext cx="0" cy="2193926"/>
          </a:xfrm>
          <a:prstGeom prst="straightConnector1">
            <a:avLst/>
          </a:prstGeom>
          <a:noFill/>
          <a:ln w="25400" cap="flat" cmpd="sng">
            <a:solidFill>
              <a:schemeClr val="dk1"/>
            </a:solidFill>
            <a:prstDash val="dot"/>
            <a:round/>
            <a:headEnd type="none" w="sm" len="sm"/>
            <a:tailEnd type="none" w="sm" len="sm"/>
          </a:ln>
        </p:spPr>
      </p:cxnSp>
      <p:cxnSp>
        <p:nvCxnSpPr>
          <p:cNvPr id="1438" name="Google Shape;1438;p43"/>
          <p:cNvCxnSpPr/>
          <p:nvPr/>
        </p:nvCxnSpPr>
        <p:spPr>
          <a:xfrm>
            <a:off x="5643689" y="2651760"/>
            <a:ext cx="0" cy="2193926"/>
          </a:xfrm>
          <a:prstGeom prst="straightConnector1">
            <a:avLst/>
          </a:prstGeom>
          <a:noFill/>
          <a:ln w="25400" cap="flat" cmpd="sng">
            <a:solidFill>
              <a:schemeClr val="dk1"/>
            </a:solidFill>
            <a:prstDash val="dot"/>
            <a:round/>
            <a:headEnd type="none" w="sm" len="sm"/>
            <a:tailEnd type="none" w="sm" len="sm"/>
          </a:ln>
        </p:spPr>
      </p:cxnSp>
      <p:cxnSp>
        <p:nvCxnSpPr>
          <p:cNvPr id="1439" name="Google Shape;1439;p43"/>
          <p:cNvCxnSpPr/>
          <p:nvPr/>
        </p:nvCxnSpPr>
        <p:spPr>
          <a:xfrm>
            <a:off x="6329489" y="2651760"/>
            <a:ext cx="0" cy="2193926"/>
          </a:xfrm>
          <a:prstGeom prst="straightConnector1">
            <a:avLst/>
          </a:prstGeom>
          <a:noFill/>
          <a:ln w="25400" cap="flat" cmpd="sng">
            <a:solidFill>
              <a:schemeClr val="dk1"/>
            </a:solidFill>
            <a:prstDash val="dot"/>
            <a:round/>
            <a:headEnd type="none" w="sm" len="sm"/>
            <a:tailEnd type="none" w="sm" len="sm"/>
          </a:ln>
        </p:spPr>
      </p:cxnSp>
      <p:cxnSp>
        <p:nvCxnSpPr>
          <p:cNvPr id="1440" name="Google Shape;1440;p43"/>
          <p:cNvCxnSpPr/>
          <p:nvPr/>
        </p:nvCxnSpPr>
        <p:spPr>
          <a:xfrm>
            <a:off x="7015289" y="2651760"/>
            <a:ext cx="0" cy="2193926"/>
          </a:xfrm>
          <a:prstGeom prst="straightConnector1">
            <a:avLst/>
          </a:prstGeom>
          <a:noFill/>
          <a:ln w="25400" cap="flat" cmpd="sng">
            <a:solidFill>
              <a:schemeClr val="dk1"/>
            </a:solidFill>
            <a:prstDash val="dot"/>
            <a:round/>
            <a:headEnd type="none" w="sm" len="sm"/>
            <a:tailEnd type="none" w="sm" len="sm"/>
          </a:ln>
        </p:spPr>
      </p:cxnSp>
      <p:cxnSp>
        <p:nvCxnSpPr>
          <p:cNvPr id="1441" name="Google Shape;1441;p43"/>
          <p:cNvCxnSpPr/>
          <p:nvPr/>
        </p:nvCxnSpPr>
        <p:spPr>
          <a:xfrm>
            <a:off x="7701089" y="2651760"/>
            <a:ext cx="0" cy="2193926"/>
          </a:xfrm>
          <a:prstGeom prst="straightConnector1">
            <a:avLst/>
          </a:prstGeom>
          <a:noFill/>
          <a:ln w="25400" cap="flat" cmpd="sng">
            <a:solidFill>
              <a:schemeClr val="dk1"/>
            </a:solidFill>
            <a:prstDash val="dot"/>
            <a:round/>
            <a:headEnd type="none" w="sm" len="sm"/>
            <a:tailEnd type="none" w="sm" len="sm"/>
          </a:ln>
        </p:spPr>
      </p:cxnSp>
      <p:sp>
        <p:nvSpPr>
          <p:cNvPr id="1442" name="Google Shape;1442;p43" descr="25%"/>
          <p:cNvSpPr/>
          <p:nvPr/>
        </p:nvSpPr>
        <p:spPr>
          <a:xfrm>
            <a:off x="5303965" y="3883660"/>
            <a:ext cx="234950" cy="458788"/>
          </a:xfrm>
          <a:custGeom>
            <a:avLst/>
            <a:gdLst/>
            <a:ahLst/>
            <a:cxnLst/>
            <a:rect l="l" t="t" r="r" b="b"/>
            <a:pathLst>
              <a:path w="120000" h="120000" extrusionOk="0">
                <a:moveTo>
                  <a:pt x="0" y="0"/>
                </a:moveTo>
                <a:lnTo>
                  <a:pt x="119189" y="0"/>
                </a:lnTo>
                <a:lnTo>
                  <a:pt x="119189" y="119584"/>
                </a:lnTo>
                <a:lnTo>
                  <a:pt x="0"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3" name="Google Shape;1443;p43"/>
          <p:cNvSpPr/>
          <p:nvPr/>
        </p:nvSpPr>
        <p:spPr>
          <a:xfrm>
            <a:off x="1444752" y="3885247"/>
            <a:ext cx="2676525" cy="52070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800" b="1">
                <a:solidFill>
                  <a:schemeClr val="dk1"/>
                </a:solidFill>
                <a:latin typeface="Arial"/>
                <a:ea typeface="Arial"/>
                <a:cs typeface="Arial"/>
                <a:sym typeface="Arial"/>
              </a:rPr>
              <a:t>sub $t3,</a:t>
            </a:r>
            <a:r>
              <a:rPr lang="en-US" sz="2800" b="1">
                <a:solidFill>
                  <a:srgbClr val="FF0000"/>
                </a:solidFill>
                <a:latin typeface="Arial"/>
                <a:ea typeface="Arial"/>
                <a:cs typeface="Arial"/>
                <a:sym typeface="Arial"/>
              </a:rPr>
              <a:t>$t0</a:t>
            </a:r>
            <a:r>
              <a:rPr lang="en-US" sz="2800" b="1">
                <a:solidFill>
                  <a:schemeClr val="dk1"/>
                </a:solidFill>
                <a:latin typeface="Arial"/>
                <a:ea typeface="Arial"/>
                <a:cs typeface="Arial"/>
                <a:sym typeface="Arial"/>
              </a:rPr>
              <a:t>,$t2</a:t>
            </a:r>
            <a:endParaRPr/>
          </a:p>
        </p:txBody>
      </p:sp>
      <p:sp>
        <p:nvSpPr>
          <p:cNvPr id="1444" name="Google Shape;1444;p43"/>
          <p:cNvSpPr/>
          <p:nvPr/>
        </p:nvSpPr>
        <p:spPr>
          <a:xfrm>
            <a:off x="5808790" y="3731260"/>
            <a:ext cx="338138" cy="763588"/>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5" name="Google Shape;1445;p43"/>
          <p:cNvSpPr/>
          <p:nvPr/>
        </p:nvSpPr>
        <p:spPr>
          <a:xfrm rot="5400000">
            <a:off x="5654802" y="3926523"/>
            <a:ext cx="609600" cy="33337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sp>
        <p:nvSpPr>
          <p:cNvPr id="1446" name="Google Shape;1446;p43"/>
          <p:cNvSpPr/>
          <p:nvPr/>
        </p:nvSpPr>
        <p:spPr>
          <a:xfrm>
            <a:off x="4348290" y="3886835"/>
            <a:ext cx="361950" cy="333375"/>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sp>
        <p:nvSpPr>
          <p:cNvPr id="1447" name="Google Shape;1447;p43"/>
          <p:cNvSpPr/>
          <p:nvPr/>
        </p:nvSpPr>
        <p:spPr>
          <a:xfrm>
            <a:off x="4338765" y="3883660"/>
            <a:ext cx="269875" cy="458788"/>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8" name="Google Shape;1448;p43"/>
          <p:cNvSpPr/>
          <p:nvPr/>
        </p:nvSpPr>
        <p:spPr>
          <a:xfrm>
            <a:off x="4607052" y="3883660"/>
            <a:ext cx="271463" cy="458788"/>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9" name="Google Shape;1449;p43"/>
          <p:cNvSpPr/>
          <p:nvPr/>
        </p:nvSpPr>
        <p:spPr>
          <a:xfrm>
            <a:off x="5038852" y="3894773"/>
            <a:ext cx="519113" cy="33337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450" name="Google Shape;1450;p43"/>
          <p:cNvSpPr/>
          <p:nvPr/>
        </p:nvSpPr>
        <p:spPr>
          <a:xfrm>
            <a:off x="5069014" y="3883660"/>
            <a:ext cx="236537" cy="458788"/>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451" name="Google Shape;1451;p43"/>
          <p:cNvCxnSpPr/>
          <p:nvPr/>
        </p:nvCxnSpPr>
        <p:spPr>
          <a:xfrm>
            <a:off x="4886452" y="4112260"/>
            <a:ext cx="152400" cy="0"/>
          </a:xfrm>
          <a:prstGeom prst="straightConnector1">
            <a:avLst/>
          </a:prstGeom>
          <a:noFill/>
          <a:ln w="25400" cap="flat" cmpd="sng">
            <a:solidFill>
              <a:schemeClr val="dk1"/>
            </a:solidFill>
            <a:prstDash val="solid"/>
            <a:round/>
            <a:headEnd type="none" w="sm" len="sm"/>
            <a:tailEnd type="none" w="sm" len="sm"/>
          </a:ln>
        </p:spPr>
      </p:cxnSp>
      <p:sp>
        <p:nvSpPr>
          <p:cNvPr id="1452" name="Google Shape;1452;p43"/>
          <p:cNvSpPr/>
          <p:nvPr/>
        </p:nvSpPr>
        <p:spPr>
          <a:xfrm>
            <a:off x="4984877" y="3959860"/>
            <a:ext cx="76200" cy="153988"/>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453" name="Google Shape;1453;p43"/>
          <p:cNvCxnSpPr/>
          <p:nvPr/>
        </p:nvCxnSpPr>
        <p:spPr>
          <a:xfrm>
            <a:off x="5546852" y="3959860"/>
            <a:ext cx="249237" cy="0"/>
          </a:xfrm>
          <a:prstGeom prst="straightConnector1">
            <a:avLst/>
          </a:prstGeom>
          <a:noFill/>
          <a:ln w="25400" cap="flat" cmpd="sng">
            <a:solidFill>
              <a:schemeClr val="dk1"/>
            </a:solidFill>
            <a:prstDash val="solid"/>
            <a:round/>
            <a:headEnd type="none" w="sm" len="sm"/>
            <a:tailEnd type="none" w="sm" len="sm"/>
          </a:ln>
        </p:spPr>
      </p:cxnSp>
      <p:sp>
        <p:nvSpPr>
          <p:cNvPr id="1454" name="Google Shape;1454;p43"/>
          <p:cNvSpPr/>
          <p:nvPr/>
        </p:nvSpPr>
        <p:spPr>
          <a:xfrm>
            <a:off x="6335840" y="3886835"/>
            <a:ext cx="479425" cy="33337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sp>
        <p:nvSpPr>
          <p:cNvPr id="1455" name="Google Shape;1455;p43"/>
          <p:cNvSpPr/>
          <p:nvPr/>
        </p:nvSpPr>
        <p:spPr>
          <a:xfrm>
            <a:off x="6416802" y="3883660"/>
            <a:ext cx="257175" cy="458788"/>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56" name="Google Shape;1456;p43"/>
          <p:cNvSpPr/>
          <p:nvPr/>
        </p:nvSpPr>
        <p:spPr>
          <a:xfrm>
            <a:off x="6672389" y="3883660"/>
            <a:ext cx="260350" cy="458788"/>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57" name="Google Shape;1457;p43"/>
          <p:cNvSpPr/>
          <p:nvPr/>
        </p:nvSpPr>
        <p:spPr>
          <a:xfrm>
            <a:off x="7116889" y="3886835"/>
            <a:ext cx="519113" cy="33337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458" name="Google Shape;1458;p43"/>
          <p:cNvSpPr/>
          <p:nvPr/>
        </p:nvSpPr>
        <p:spPr>
          <a:xfrm>
            <a:off x="7159752" y="3883660"/>
            <a:ext cx="225425" cy="458788"/>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59" name="Google Shape;1459;p43"/>
          <p:cNvSpPr/>
          <p:nvPr/>
        </p:nvSpPr>
        <p:spPr>
          <a:xfrm>
            <a:off x="7383589" y="3883660"/>
            <a:ext cx="227013" cy="458788"/>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460" name="Google Shape;1460;p43"/>
          <p:cNvCxnSpPr/>
          <p:nvPr/>
        </p:nvCxnSpPr>
        <p:spPr>
          <a:xfrm>
            <a:off x="6926389" y="4112260"/>
            <a:ext cx="220663" cy="0"/>
          </a:xfrm>
          <a:prstGeom prst="straightConnector1">
            <a:avLst/>
          </a:prstGeom>
          <a:noFill/>
          <a:ln w="25400" cap="flat" cmpd="sng">
            <a:solidFill>
              <a:schemeClr val="dk1"/>
            </a:solidFill>
            <a:prstDash val="solid"/>
            <a:round/>
            <a:headEnd type="none" w="sm" len="sm"/>
            <a:tailEnd type="none" w="sm" len="sm"/>
          </a:ln>
        </p:spPr>
      </p:cxnSp>
      <p:cxnSp>
        <p:nvCxnSpPr>
          <p:cNvPr id="1461" name="Google Shape;1461;p43"/>
          <p:cNvCxnSpPr/>
          <p:nvPr/>
        </p:nvCxnSpPr>
        <p:spPr>
          <a:xfrm>
            <a:off x="6158040" y="4112260"/>
            <a:ext cx="246062" cy="0"/>
          </a:xfrm>
          <a:prstGeom prst="straightConnector1">
            <a:avLst/>
          </a:prstGeom>
          <a:noFill/>
          <a:ln w="25400" cap="flat" cmpd="sng">
            <a:solidFill>
              <a:schemeClr val="dk1"/>
            </a:solidFill>
            <a:prstDash val="solid"/>
            <a:round/>
            <a:headEnd type="none" w="sm" len="sm"/>
            <a:tailEnd type="none" w="sm" len="sm"/>
          </a:ln>
        </p:spPr>
      </p:cxnSp>
      <p:sp>
        <p:nvSpPr>
          <p:cNvPr id="1462" name="Google Shape;1462;p43"/>
          <p:cNvSpPr/>
          <p:nvPr/>
        </p:nvSpPr>
        <p:spPr>
          <a:xfrm>
            <a:off x="6350127" y="4112260"/>
            <a:ext cx="684212" cy="306388"/>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463" name="Google Shape;1463;p43"/>
          <p:cNvCxnSpPr/>
          <p:nvPr/>
        </p:nvCxnSpPr>
        <p:spPr>
          <a:xfrm>
            <a:off x="5546852" y="4264660"/>
            <a:ext cx="249237" cy="0"/>
          </a:xfrm>
          <a:prstGeom prst="straightConnector1">
            <a:avLst/>
          </a:prstGeom>
          <a:noFill/>
          <a:ln w="25400" cap="flat" cmpd="sng">
            <a:solidFill>
              <a:schemeClr val="dk1"/>
            </a:solidFill>
            <a:prstDash val="solid"/>
            <a:round/>
            <a:headEnd type="none" w="sm" len="sm"/>
            <a:tailEnd type="none" w="sm" len="sm"/>
          </a:ln>
        </p:spPr>
      </p:cxnSp>
      <p:sp>
        <p:nvSpPr>
          <p:cNvPr id="1464" name="Google Shape;1464;p43"/>
          <p:cNvSpPr/>
          <p:nvPr/>
        </p:nvSpPr>
        <p:spPr>
          <a:xfrm>
            <a:off x="5694489" y="4104323"/>
            <a:ext cx="534988" cy="441325"/>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65" name="Google Shape;1465;p43" descr="25%"/>
          <p:cNvSpPr/>
          <p:nvPr/>
        </p:nvSpPr>
        <p:spPr>
          <a:xfrm>
            <a:off x="6481889" y="3172460"/>
            <a:ext cx="225425" cy="458788"/>
          </a:xfrm>
          <a:custGeom>
            <a:avLst/>
            <a:gdLst/>
            <a:ahLst/>
            <a:cxnLst/>
            <a:rect l="l" t="t" r="r" b="b"/>
            <a:pathLst>
              <a:path w="120000" h="120000" extrusionOk="0">
                <a:moveTo>
                  <a:pt x="119154" y="0"/>
                </a:moveTo>
                <a:lnTo>
                  <a:pt x="0" y="0"/>
                </a:lnTo>
                <a:lnTo>
                  <a:pt x="0" y="119584"/>
                </a:lnTo>
                <a:lnTo>
                  <a:pt x="119154"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66" name="Google Shape;1466;p43"/>
          <p:cNvSpPr/>
          <p:nvPr/>
        </p:nvSpPr>
        <p:spPr>
          <a:xfrm>
            <a:off x="1470152" y="3161348"/>
            <a:ext cx="2238375" cy="52070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800" b="1">
                <a:solidFill>
                  <a:schemeClr val="dk1"/>
                </a:solidFill>
                <a:latin typeface="Arial"/>
                <a:ea typeface="Arial"/>
                <a:cs typeface="Arial"/>
                <a:sym typeface="Arial"/>
              </a:rPr>
              <a:t>lw </a:t>
            </a:r>
            <a:r>
              <a:rPr lang="en-US" sz="2800" b="1">
                <a:solidFill>
                  <a:schemeClr val="accent4"/>
                </a:solidFill>
                <a:latin typeface="Arial"/>
                <a:ea typeface="Arial"/>
                <a:cs typeface="Arial"/>
                <a:sym typeface="Arial"/>
              </a:rPr>
              <a:t>$t0</a:t>
            </a:r>
            <a:r>
              <a:rPr lang="en-US" sz="2800" b="1">
                <a:solidFill>
                  <a:schemeClr val="dk1"/>
                </a:solidFill>
                <a:latin typeface="Arial"/>
                <a:ea typeface="Arial"/>
                <a:cs typeface="Arial"/>
                <a:sym typeface="Arial"/>
              </a:rPr>
              <a:t>,0($t1)</a:t>
            </a:r>
            <a:endParaRPr/>
          </a:p>
        </p:txBody>
      </p:sp>
      <p:sp>
        <p:nvSpPr>
          <p:cNvPr id="1467" name="Google Shape;1467;p43"/>
          <p:cNvSpPr/>
          <p:nvPr/>
        </p:nvSpPr>
        <p:spPr>
          <a:xfrm>
            <a:off x="3718052" y="2845435"/>
            <a:ext cx="396875" cy="36353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IF</a:t>
            </a:r>
            <a:endParaRPr/>
          </a:p>
        </p:txBody>
      </p:sp>
      <p:sp>
        <p:nvSpPr>
          <p:cNvPr id="1468" name="Google Shape;1468;p43"/>
          <p:cNvSpPr/>
          <p:nvPr/>
        </p:nvSpPr>
        <p:spPr>
          <a:xfrm>
            <a:off x="4246689" y="2845435"/>
            <a:ext cx="790575" cy="36353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ID/RF</a:t>
            </a:r>
            <a:endParaRPr/>
          </a:p>
        </p:txBody>
      </p:sp>
      <p:sp>
        <p:nvSpPr>
          <p:cNvPr id="1469" name="Google Shape;1469;p43"/>
          <p:cNvSpPr/>
          <p:nvPr/>
        </p:nvSpPr>
        <p:spPr>
          <a:xfrm>
            <a:off x="5165852" y="2845435"/>
            <a:ext cx="498475" cy="36353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EX</a:t>
            </a:r>
            <a:endParaRPr/>
          </a:p>
        </p:txBody>
      </p:sp>
      <p:sp>
        <p:nvSpPr>
          <p:cNvPr id="1470" name="Google Shape;1470;p43"/>
          <p:cNvSpPr/>
          <p:nvPr/>
        </p:nvSpPr>
        <p:spPr>
          <a:xfrm>
            <a:off x="5694489" y="2829560"/>
            <a:ext cx="727075" cy="36353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MEM</a:t>
            </a:r>
            <a:endParaRPr/>
          </a:p>
        </p:txBody>
      </p:sp>
      <p:sp>
        <p:nvSpPr>
          <p:cNvPr id="1471" name="Google Shape;1471;p43"/>
          <p:cNvSpPr/>
          <p:nvPr/>
        </p:nvSpPr>
        <p:spPr>
          <a:xfrm>
            <a:off x="6456489" y="2845435"/>
            <a:ext cx="574675" cy="36353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WB</a:t>
            </a:r>
            <a:endParaRPr/>
          </a:p>
        </p:txBody>
      </p:sp>
      <p:sp>
        <p:nvSpPr>
          <p:cNvPr id="1472" name="Google Shape;1472;p43"/>
          <p:cNvSpPr/>
          <p:nvPr/>
        </p:nvSpPr>
        <p:spPr>
          <a:xfrm>
            <a:off x="5130927" y="3020060"/>
            <a:ext cx="338137" cy="763588"/>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73" name="Google Shape;1473;p43"/>
          <p:cNvSpPr/>
          <p:nvPr/>
        </p:nvSpPr>
        <p:spPr>
          <a:xfrm rot="5400000">
            <a:off x="4976940" y="3215322"/>
            <a:ext cx="609600" cy="33337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sp>
        <p:nvSpPr>
          <p:cNvPr id="1474" name="Google Shape;1474;p43"/>
          <p:cNvSpPr/>
          <p:nvPr/>
        </p:nvSpPr>
        <p:spPr>
          <a:xfrm>
            <a:off x="3756152" y="3226435"/>
            <a:ext cx="361950" cy="333375"/>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sp>
        <p:nvSpPr>
          <p:cNvPr id="1475" name="Google Shape;1475;p43"/>
          <p:cNvSpPr/>
          <p:nvPr/>
        </p:nvSpPr>
        <p:spPr>
          <a:xfrm>
            <a:off x="3660902" y="3172460"/>
            <a:ext cx="269875" cy="458788"/>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76" name="Google Shape;1476;p43"/>
          <p:cNvSpPr/>
          <p:nvPr/>
        </p:nvSpPr>
        <p:spPr>
          <a:xfrm>
            <a:off x="3929190" y="3172460"/>
            <a:ext cx="271463" cy="458788"/>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77" name="Google Shape;1477;p43"/>
          <p:cNvSpPr/>
          <p:nvPr/>
        </p:nvSpPr>
        <p:spPr>
          <a:xfrm>
            <a:off x="4360989" y="3183573"/>
            <a:ext cx="519113" cy="33337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478" name="Google Shape;1478;p43"/>
          <p:cNvSpPr/>
          <p:nvPr/>
        </p:nvSpPr>
        <p:spPr>
          <a:xfrm>
            <a:off x="4391152" y="3172460"/>
            <a:ext cx="236537" cy="458788"/>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79" name="Google Shape;1479;p43"/>
          <p:cNvSpPr/>
          <p:nvPr/>
        </p:nvSpPr>
        <p:spPr>
          <a:xfrm>
            <a:off x="4626102" y="3172460"/>
            <a:ext cx="234950" cy="458788"/>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480" name="Google Shape;1480;p43"/>
          <p:cNvCxnSpPr/>
          <p:nvPr/>
        </p:nvCxnSpPr>
        <p:spPr>
          <a:xfrm>
            <a:off x="4208589" y="3401060"/>
            <a:ext cx="152400" cy="0"/>
          </a:xfrm>
          <a:prstGeom prst="straightConnector1">
            <a:avLst/>
          </a:prstGeom>
          <a:noFill/>
          <a:ln w="25400" cap="flat" cmpd="sng">
            <a:solidFill>
              <a:schemeClr val="dk1"/>
            </a:solidFill>
            <a:prstDash val="solid"/>
            <a:round/>
            <a:headEnd type="none" w="sm" len="sm"/>
            <a:tailEnd type="none" w="sm" len="sm"/>
          </a:ln>
        </p:spPr>
      </p:cxnSp>
      <p:sp>
        <p:nvSpPr>
          <p:cNvPr id="1481" name="Google Shape;1481;p43"/>
          <p:cNvSpPr/>
          <p:nvPr/>
        </p:nvSpPr>
        <p:spPr>
          <a:xfrm>
            <a:off x="4307014" y="3248660"/>
            <a:ext cx="76200" cy="153988"/>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482" name="Google Shape;1482;p43"/>
          <p:cNvCxnSpPr/>
          <p:nvPr/>
        </p:nvCxnSpPr>
        <p:spPr>
          <a:xfrm>
            <a:off x="4868989" y="3248660"/>
            <a:ext cx="249238" cy="0"/>
          </a:xfrm>
          <a:prstGeom prst="straightConnector1">
            <a:avLst/>
          </a:prstGeom>
          <a:noFill/>
          <a:ln w="25400" cap="flat" cmpd="sng">
            <a:solidFill>
              <a:schemeClr val="dk1"/>
            </a:solidFill>
            <a:prstDash val="solid"/>
            <a:round/>
            <a:headEnd type="none" w="sm" len="sm"/>
            <a:tailEnd type="none" w="sm" len="sm"/>
          </a:ln>
        </p:spPr>
      </p:cxnSp>
      <p:sp>
        <p:nvSpPr>
          <p:cNvPr id="1483" name="Google Shape;1483;p43"/>
          <p:cNvSpPr/>
          <p:nvPr/>
        </p:nvSpPr>
        <p:spPr>
          <a:xfrm>
            <a:off x="5708777" y="3242310"/>
            <a:ext cx="479425" cy="33337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sp>
        <p:nvSpPr>
          <p:cNvPr id="1484" name="Google Shape;1484;p43"/>
          <p:cNvSpPr/>
          <p:nvPr/>
        </p:nvSpPr>
        <p:spPr>
          <a:xfrm>
            <a:off x="6439027" y="3175635"/>
            <a:ext cx="519112" cy="333375"/>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485" name="Google Shape;1485;p43"/>
          <p:cNvSpPr/>
          <p:nvPr/>
        </p:nvSpPr>
        <p:spPr>
          <a:xfrm>
            <a:off x="6705727" y="3172460"/>
            <a:ext cx="227012" cy="458788"/>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486" name="Google Shape;1486;p43"/>
          <p:cNvCxnSpPr/>
          <p:nvPr/>
        </p:nvCxnSpPr>
        <p:spPr>
          <a:xfrm>
            <a:off x="6248527" y="3401060"/>
            <a:ext cx="220662" cy="0"/>
          </a:xfrm>
          <a:prstGeom prst="straightConnector1">
            <a:avLst/>
          </a:prstGeom>
          <a:noFill/>
          <a:ln w="25400" cap="flat" cmpd="sng">
            <a:solidFill>
              <a:schemeClr val="dk1"/>
            </a:solidFill>
            <a:prstDash val="solid"/>
            <a:round/>
            <a:headEnd type="none" w="sm" len="sm"/>
            <a:tailEnd type="none" w="sm" len="sm"/>
          </a:ln>
        </p:spPr>
      </p:cxnSp>
      <p:cxnSp>
        <p:nvCxnSpPr>
          <p:cNvPr id="1487" name="Google Shape;1487;p43"/>
          <p:cNvCxnSpPr/>
          <p:nvPr/>
        </p:nvCxnSpPr>
        <p:spPr>
          <a:xfrm>
            <a:off x="5480177" y="3401060"/>
            <a:ext cx="246062" cy="0"/>
          </a:xfrm>
          <a:prstGeom prst="straightConnector1">
            <a:avLst/>
          </a:prstGeom>
          <a:noFill/>
          <a:ln w="25400" cap="flat" cmpd="sng">
            <a:solidFill>
              <a:schemeClr val="dk1"/>
            </a:solidFill>
            <a:prstDash val="solid"/>
            <a:round/>
            <a:headEnd type="none" w="sm" len="sm"/>
            <a:tailEnd type="none" w="sm" len="sm"/>
          </a:ln>
        </p:spPr>
      </p:cxnSp>
      <p:sp>
        <p:nvSpPr>
          <p:cNvPr id="1488" name="Google Shape;1488;p43"/>
          <p:cNvSpPr/>
          <p:nvPr/>
        </p:nvSpPr>
        <p:spPr>
          <a:xfrm>
            <a:off x="5672264" y="3401060"/>
            <a:ext cx="684213" cy="306388"/>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489" name="Google Shape;1489;p43"/>
          <p:cNvCxnSpPr/>
          <p:nvPr/>
        </p:nvCxnSpPr>
        <p:spPr>
          <a:xfrm>
            <a:off x="4868989" y="3553460"/>
            <a:ext cx="249238" cy="0"/>
          </a:xfrm>
          <a:prstGeom prst="straightConnector1">
            <a:avLst/>
          </a:prstGeom>
          <a:noFill/>
          <a:ln w="25400" cap="flat" cmpd="sng">
            <a:solidFill>
              <a:schemeClr val="dk1"/>
            </a:solidFill>
            <a:prstDash val="solid"/>
            <a:round/>
            <a:headEnd type="none" w="sm" len="sm"/>
            <a:tailEnd type="none" w="sm" len="sm"/>
          </a:ln>
        </p:spPr>
      </p:cxnSp>
      <p:sp>
        <p:nvSpPr>
          <p:cNvPr id="1490" name="Google Shape;1490;p43"/>
          <p:cNvSpPr/>
          <p:nvPr/>
        </p:nvSpPr>
        <p:spPr>
          <a:xfrm>
            <a:off x="5016627" y="3393123"/>
            <a:ext cx="534987" cy="441325"/>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91" name="Google Shape;1491;p43"/>
          <p:cNvSpPr/>
          <p:nvPr/>
        </p:nvSpPr>
        <p:spPr>
          <a:xfrm>
            <a:off x="5711952" y="3208973"/>
            <a:ext cx="257175" cy="458787"/>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92" name="Google Shape;1492;p43"/>
          <p:cNvSpPr/>
          <p:nvPr/>
        </p:nvSpPr>
        <p:spPr>
          <a:xfrm>
            <a:off x="5967539" y="3208973"/>
            <a:ext cx="260350" cy="458787"/>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493" name="Google Shape;1493;p43"/>
          <p:cNvGrpSpPr/>
          <p:nvPr/>
        </p:nvGrpSpPr>
        <p:grpSpPr>
          <a:xfrm>
            <a:off x="5653456" y="3374136"/>
            <a:ext cx="714133" cy="687994"/>
            <a:chOff x="5653456" y="3006725"/>
            <a:chExt cx="714133" cy="687994"/>
          </a:xfrm>
        </p:grpSpPr>
        <p:cxnSp>
          <p:nvCxnSpPr>
            <p:cNvPr id="1494" name="Google Shape;1494;p43"/>
            <p:cNvCxnSpPr/>
            <p:nvPr/>
          </p:nvCxnSpPr>
          <p:spPr>
            <a:xfrm flipH="1">
              <a:off x="5653456" y="3076575"/>
              <a:ext cx="647331" cy="618144"/>
            </a:xfrm>
            <a:prstGeom prst="straightConnector1">
              <a:avLst/>
            </a:prstGeom>
            <a:noFill/>
            <a:ln w="50800" cap="flat" cmpd="sng">
              <a:solidFill>
                <a:srgbClr val="FF0000"/>
              </a:solidFill>
              <a:prstDash val="solid"/>
              <a:round/>
              <a:headEnd type="none" w="sm" len="sm"/>
              <a:tailEnd type="triangle" w="med" len="med"/>
            </a:ln>
          </p:spPr>
        </p:cxnSp>
        <p:sp>
          <p:nvSpPr>
            <p:cNvPr id="1495" name="Google Shape;1495;p43"/>
            <p:cNvSpPr/>
            <p:nvPr/>
          </p:nvSpPr>
          <p:spPr>
            <a:xfrm>
              <a:off x="6273927" y="3006725"/>
              <a:ext cx="93662" cy="93663"/>
            </a:xfrm>
            <a:prstGeom prst="ellipse">
              <a:avLst/>
            </a:prstGeom>
            <a:solidFill>
              <a:schemeClr val="accen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849600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4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zh-CN" altLang="en-US" sz="4400" b="0" i="0" u="none" strike="noStrike" cap="none" dirty="0">
                <a:solidFill>
                  <a:schemeClr val="accent1"/>
                </a:solidFill>
                <a:latin typeface="Calibri"/>
                <a:ea typeface="Calibri"/>
                <a:cs typeface="Calibri"/>
                <a:sym typeface="Calibri"/>
              </a:rPr>
              <a:t>数据的装入使用冲突</a:t>
            </a:r>
            <a:r>
              <a:rPr lang="en-US" sz="4400" b="0" i="0" u="none" strike="noStrike" cap="none" dirty="0">
                <a:solidFill>
                  <a:schemeClr val="accent1"/>
                </a:solidFill>
                <a:latin typeface="Calibri"/>
                <a:ea typeface="Calibri"/>
                <a:cs typeface="Calibri"/>
                <a:sym typeface="Calibri"/>
              </a:rPr>
              <a:t> (2/4)</a:t>
            </a:r>
            <a:endParaRPr dirty="0"/>
          </a:p>
        </p:txBody>
      </p:sp>
      <p:sp>
        <p:nvSpPr>
          <p:cNvPr id="1504" name="Google Shape;1504;p44"/>
          <p:cNvSpPr txBox="1">
            <a:spLocks noGrp="1"/>
          </p:cNvSpPr>
          <p:nvPr>
            <p:ph type="body" idx="1"/>
          </p:nvPr>
        </p:nvSpPr>
        <p:spPr>
          <a:xfrm>
            <a:off x="457200" y="1600200"/>
            <a:ext cx="8229600" cy="123444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2800"/>
              <a:buFont typeface="Arial"/>
              <a:buChar char="•"/>
            </a:pPr>
            <a:r>
              <a:rPr lang="zh-CN" altLang="en-US" sz="2800" b="0" i="1" u="none" strike="noStrike" cap="none" dirty="0">
                <a:solidFill>
                  <a:schemeClr val="dk1"/>
                </a:solidFill>
                <a:latin typeface="Calibri"/>
                <a:ea typeface="Calibri"/>
                <a:cs typeface="Calibri"/>
                <a:sym typeface="Calibri"/>
              </a:rPr>
              <a:t>硬件</a:t>
            </a:r>
            <a:r>
              <a:rPr lang="en-US" sz="2800" b="0" i="0" u="none" strike="noStrike" cap="none" dirty="0">
                <a:solidFill>
                  <a:schemeClr val="accent2"/>
                </a:solidFill>
                <a:latin typeface="Calibri"/>
                <a:ea typeface="Calibri"/>
                <a:cs typeface="Calibri"/>
                <a:sym typeface="Calibri"/>
              </a:rPr>
              <a:t> </a:t>
            </a:r>
            <a:r>
              <a:rPr lang="zh-CN" altLang="en-US" sz="2800" dirty="0">
                <a:solidFill>
                  <a:schemeClr val="dk1"/>
                </a:solidFill>
                <a:latin typeface="Calibri"/>
                <a:ea typeface="Calibri"/>
                <a:cs typeface="Calibri"/>
                <a:sym typeface="Calibri"/>
              </a:rPr>
              <a:t>暂停</a:t>
            </a:r>
            <a:r>
              <a:rPr lang="zh-CN" altLang="en-US" sz="2800" b="0" i="0" u="none" strike="noStrike" cap="none" dirty="0">
                <a:solidFill>
                  <a:schemeClr val="dk1"/>
                </a:solidFill>
                <a:latin typeface="Calibri"/>
                <a:ea typeface="Calibri"/>
                <a:cs typeface="Calibri"/>
                <a:sym typeface="Calibri"/>
              </a:rPr>
              <a:t>流水线</a:t>
            </a:r>
            <a:endParaRPr dirty="0"/>
          </a:p>
          <a:p>
            <a:pPr marL="457200" marR="0" lvl="1" indent="0" algn="l" rtl="0">
              <a:spcBef>
                <a:spcPts val="480"/>
              </a:spcBef>
              <a:spcAft>
                <a:spcPts val="0"/>
              </a:spcAft>
              <a:buClr>
                <a:schemeClr val="dk1"/>
              </a:buClr>
              <a:buSzPts val="2400"/>
              <a:buNone/>
            </a:pPr>
            <a:endParaRPr sz="1600" b="0" i="0" u="none" strike="noStrike" cap="none" dirty="0">
              <a:solidFill>
                <a:schemeClr val="dk1"/>
              </a:solidFill>
              <a:latin typeface="Times"/>
              <a:ea typeface="Times"/>
              <a:cs typeface="Times"/>
              <a:sym typeface="Times"/>
            </a:endParaRPr>
          </a:p>
          <a:p>
            <a:pPr marL="342900" marR="0" lvl="0" indent="-139700" algn="l" rtl="0">
              <a:spcBef>
                <a:spcPts val="640"/>
              </a:spcBef>
              <a:spcAft>
                <a:spcPts val="0"/>
              </a:spcAft>
              <a:buClr>
                <a:schemeClr val="dk1"/>
              </a:buClr>
              <a:buSzPts val="3200"/>
              <a:buFont typeface="Arial"/>
              <a:buNone/>
            </a:pPr>
            <a:endParaRPr sz="3200" b="0" i="0" u="none" strike="noStrike" cap="none" dirty="0">
              <a:solidFill>
                <a:schemeClr val="dk1"/>
              </a:solidFill>
              <a:latin typeface="Calibri"/>
              <a:ea typeface="Calibri"/>
              <a:cs typeface="Calibri"/>
              <a:sym typeface="Calibri"/>
            </a:endParaRPr>
          </a:p>
        </p:txBody>
      </p:sp>
      <p:sp>
        <p:nvSpPr>
          <p:cNvPr id="1505" name="Google Shape;1505;p4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34</a:t>
            </a:fld>
            <a:endParaRPr sz="1200">
              <a:solidFill>
                <a:srgbClr val="888888"/>
              </a:solidFill>
              <a:latin typeface="Calibri"/>
              <a:ea typeface="Calibri"/>
              <a:cs typeface="Calibri"/>
              <a:sym typeface="Calibri"/>
            </a:endParaRPr>
          </a:p>
        </p:txBody>
      </p:sp>
      <p:cxnSp>
        <p:nvCxnSpPr>
          <p:cNvPr id="1506" name="Google Shape;1506;p44"/>
          <p:cNvCxnSpPr/>
          <p:nvPr/>
        </p:nvCxnSpPr>
        <p:spPr>
          <a:xfrm>
            <a:off x="5954713" y="3100388"/>
            <a:ext cx="168275" cy="715962"/>
          </a:xfrm>
          <a:prstGeom prst="straightConnector1">
            <a:avLst/>
          </a:prstGeom>
          <a:noFill/>
          <a:ln w="57150" cap="flat" cmpd="sng">
            <a:solidFill>
              <a:schemeClr val="accent1"/>
            </a:solidFill>
            <a:prstDash val="solid"/>
            <a:round/>
            <a:headEnd type="none" w="sm" len="sm"/>
            <a:tailEnd type="triangle" w="med" len="med"/>
          </a:ln>
        </p:spPr>
      </p:cxnSp>
      <p:grpSp>
        <p:nvGrpSpPr>
          <p:cNvPr id="1507" name="Google Shape;1507;p44"/>
          <p:cNvGrpSpPr/>
          <p:nvPr/>
        </p:nvGrpSpPr>
        <p:grpSpPr>
          <a:xfrm>
            <a:off x="522287" y="2532063"/>
            <a:ext cx="8316913" cy="3868420"/>
            <a:chOff x="522287" y="2532063"/>
            <a:chExt cx="8316913" cy="3868420"/>
          </a:xfrm>
        </p:grpSpPr>
        <p:grpSp>
          <p:nvGrpSpPr>
            <p:cNvPr id="1508" name="Google Shape;1508;p44"/>
            <p:cNvGrpSpPr/>
            <p:nvPr/>
          </p:nvGrpSpPr>
          <p:grpSpPr>
            <a:xfrm>
              <a:off x="3211513" y="2560320"/>
              <a:ext cx="4800600" cy="3840163"/>
              <a:chOff x="1934" y="1056"/>
              <a:chExt cx="3024" cy="2419"/>
            </a:xfrm>
          </p:grpSpPr>
          <p:cxnSp>
            <p:nvCxnSpPr>
              <p:cNvPr id="1509" name="Google Shape;1509;p44"/>
              <p:cNvCxnSpPr/>
              <p:nvPr/>
            </p:nvCxnSpPr>
            <p:spPr>
              <a:xfrm>
                <a:off x="1934" y="1056"/>
                <a:ext cx="0" cy="2419"/>
              </a:xfrm>
              <a:prstGeom prst="straightConnector1">
                <a:avLst/>
              </a:prstGeom>
              <a:noFill/>
              <a:ln w="25400" cap="flat" cmpd="sng">
                <a:solidFill>
                  <a:schemeClr val="dk1"/>
                </a:solidFill>
                <a:prstDash val="dot"/>
                <a:round/>
                <a:headEnd type="none" w="sm" len="sm"/>
                <a:tailEnd type="none" w="sm" len="sm"/>
              </a:ln>
            </p:spPr>
          </p:cxnSp>
          <p:cxnSp>
            <p:nvCxnSpPr>
              <p:cNvPr id="1510" name="Google Shape;1510;p44"/>
              <p:cNvCxnSpPr/>
              <p:nvPr/>
            </p:nvCxnSpPr>
            <p:spPr>
              <a:xfrm>
                <a:off x="2366" y="1056"/>
                <a:ext cx="0" cy="2419"/>
              </a:xfrm>
              <a:prstGeom prst="straightConnector1">
                <a:avLst/>
              </a:prstGeom>
              <a:noFill/>
              <a:ln w="25400" cap="flat" cmpd="sng">
                <a:solidFill>
                  <a:schemeClr val="dk1"/>
                </a:solidFill>
                <a:prstDash val="dot"/>
                <a:round/>
                <a:headEnd type="none" w="sm" len="sm"/>
                <a:tailEnd type="none" w="sm" len="sm"/>
              </a:ln>
            </p:spPr>
          </p:cxnSp>
          <p:cxnSp>
            <p:nvCxnSpPr>
              <p:cNvPr id="1511" name="Google Shape;1511;p44"/>
              <p:cNvCxnSpPr/>
              <p:nvPr/>
            </p:nvCxnSpPr>
            <p:spPr>
              <a:xfrm>
                <a:off x="2798" y="1056"/>
                <a:ext cx="0" cy="2419"/>
              </a:xfrm>
              <a:prstGeom prst="straightConnector1">
                <a:avLst/>
              </a:prstGeom>
              <a:noFill/>
              <a:ln w="25400" cap="flat" cmpd="sng">
                <a:solidFill>
                  <a:schemeClr val="dk1"/>
                </a:solidFill>
                <a:prstDash val="dot"/>
                <a:round/>
                <a:headEnd type="none" w="sm" len="sm"/>
                <a:tailEnd type="none" w="sm" len="sm"/>
              </a:ln>
            </p:spPr>
          </p:cxnSp>
          <p:cxnSp>
            <p:nvCxnSpPr>
              <p:cNvPr id="1512" name="Google Shape;1512;p44"/>
              <p:cNvCxnSpPr/>
              <p:nvPr/>
            </p:nvCxnSpPr>
            <p:spPr>
              <a:xfrm>
                <a:off x="3230" y="1056"/>
                <a:ext cx="0" cy="2419"/>
              </a:xfrm>
              <a:prstGeom prst="straightConnector1">
                <a:avLst/>
              </a:prstGeom>
              <a:noFill/>
              <a:ln w="25400" cap="flat" cmpd="sng">
                <a:solidFill>
                  <a:schemeClr val="dk1"/>
                </a:solidFill>
                <a:prstDash val="dot"/>
                <a:round/>
                <a:headEnd type="none" w="sm" len="sm"/>
                <a:tailEnd type="none" w="sm" len="sm"/>
              </a:ln>
            </p:spPr>
          </p:cxnSp>
          <p:cxnSp>
            <p:nvCxnSpPr>
              <p:cNvPr id="1513" name="Google Shape;1513;p44"/>
              <p:cNvCxnSpPr/>
              <p:nvPr/>
            </p:nvCxnSpPr>
            <p:spPr>
              <a:xfrm>
                <a:off x="3662" y="1056"/>
                <a:ext cx="0" cy="2419"/>
              </a:xfrm>
              <a:prstGeom prst="straightConnector1">
                <a:avLst/>
              </a:prstGeom>
              <a:noFill/>
              <a:ln w="25400" cap="flat" cmpd="sng">
                <a:solidFill>
                  <a:schemeClr val="dk1"/>
                </a:solidFill>
                <a:prstDash val="dot"/>
                <a:round/>
                <a:headEnd type="none" w="sm" len="sm"/>
                <a:tailEnd type="none" w="sm" len="sm"/>
              </a:ln>
            </p:spPr>
          </p:cxnSp>
          <p:cxnSp>
            <p:nvCxnSpPr>
              <p:cNvPr id="1514" name="Google Shape;1514;p44"/>
              <p:cNvCxnSpPr/>
              <p:nvPr/>
            </p:nvCxnSpPr>
            <p:spPr>
              <a:xfrm>
                <a:off x="4094" y="1056"/>
                <a:ext cx="0" cy="2419"/>
              </a:xfrm>
              <a:prstGeom prst="straightConnector1">
                <a:avLst/>
              </a:prstGeom>
              <a:noFill/>
              <a:ln w="25400" cap="flat" cmpd="sng">
                <a:solidFill>
                  <a:schemeClr val="dk1"/>
                </a:solidFill>
                <a:prstDash val="dot"/>
                <a:round/>
                <a:headEnd type="none" w="sm" len="sm"/>
                <a:tailEnd type="none" w="sm" len="sm"/>
              </a:ln>
            </p:spPr>
          </p:cxnSp>
          <p:cxnSp>
            <p:nvCxnSpPr>
              <p:cNvPr id="1515" name="Google Shape;1515;p44"/>
              <p:cNvCxnSpPr/>
              <p:nvPr/>
            </p:nvCxnSpPr>
            <p:spPr>
              <a:xfrm flipH="1">
                <a:off x="4510" y="1056"/>
                <a:ext cx="16" cy="2419"/>
              </a:xfrm>
              <a:prstGeom prst="straightConnector1">
                <a:avLst/>
              </a:prstGeom>
              <a:noFill/>
              <a:ln w="25400" cap="flat" cmpd="sng">
                <a:solidFill>
                  <a:schemeClr val="dk1"/>
                </a:solidFill>
                <a:prstDash val="dot"/>
                <a:round/>
                <a:headEnd type="none" w="sm" len="sm"/>
                <a:tailEnd type="none" w="sm" len="sm"/>
              </a:ln>
            </p:spPr>
          </p:cxnSp>
          <p:cxnSp>
            <p:nvCxnSpPr>
              <p:cNvPr id="1516" name="Google Shape;1516;p44"/>
              <p:cNvCxnSpPr/>
              <p:nvPr/>
            </p:nvCxnSpPr>
            <p:spPr>
              <a:xfrm flipH="1">
                <a:off x="4942" y="1056"/>
                <a:ext cx="16" cy="2419"/>
              </a:xfrm>
              <a:prstGeom prst="straightConnector1">
                <a:avLst/>
              </a:prstGeom>
              <a:noFill/>
              <a:ln w="25400" cap="flat" cmpd="sng">
                <a:solidFill>
                  <a:schemeClr val="dk1"/>
                </a:solidFill>
                <a:prstDash val="dot"/>
                <a:round/>
                <a:headEnd type="none" w="sm" len="sm"/>
                <a:tailEnd type="none" w="sm" len="sm"/>
              </a:ln>
            </p:spPr>
          </p:cxnSp>
        </p:grpSp>
        <p:grpSp>
          <p:nvGrpSpPr>
            <p:cNvPr id="1517" name="Google Shape;1517;p44"/>
            <p:cNvGrpSpPr/>
            <p:nvPr/>
          </p:nvGrpSpPr>
          <p:grpSpPr>
            <a:xfrm>
              <a:off x="531812" y="3578227"/>
              <a:ext cx="7458075" cy="823913"/>
              <a:chOff x="246" y="1897"/>
              <a:chExt cx="4698" cy="519"/>
            </a:xfrm>
          </p:grpSpPr>
          <p:sp>
            <p:nvSpPr>
              <p:cNvPr id="1518" name="Google Shape;1518;p44"/>
              <p:cNvSpPr/>
              <p:nvPr/>
            </p:nvSpPr>
            <p:spPr>
              <a:xfrm>
                <a:off x="246" y="1961"/>
                <a:ext cx="1686" cy="32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800" b="1">
                    <a:solidFill>
                      <a:schemeClr val="dk1"/>
                    </a:solidFill>
                    <a:latin typeface="Arial"/>
                    <a:ea typeface="Arial"/>
                    <a:cs typeface="Arial"/>
                    <a:sym typeface="Arial"/>
                  </a:rPr>
                  <a:t>sub $t3,$t0,$t2</a:t>
                </a:r>
                <a:endParaRPr/>
              </a:p>
              <a:p>
                <a:pPr marL="0" marR="0" lvl="0" indent="0" algn="l" rtl="0">
                  <a:spcBef>
                    <a:spcPts val="0"/>
                  </a:spcBef>
                  <a:spcAft>
                    <a:spcPts val="0"/>
                  </a:spcAft>
                  <a:buNone/>
                </a:pPr>
                <a:endParaRPr sz="2800" b="1">
                  <a:solidFill>
                    <a:schemeClr val="dk1"/>
                  </a:solidFill>
                  <a:latin typeface="Arial"/>
                  <a:ea typeface="Arial"/>
                  <a:cs typeface="Arial"/>
                  <a:sym typeface="Arial"/>
                </a:endParaRPr>
              </a:p>
            </p:txBody>
          </p:sp>
          <p:sp>
            <p:nvSpPr>
              <p:cNvPr id="1519" name="Google Shape;1519;p44" descr="25%"/>
              <p:cNvSpPr/>
              <p:nvPr/>
            </p:nvSpPr>
            <p:spPr>
              <a:xfrm>
                <a:off x="2995" y="1999"/>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520" name="Google Shape;1520;p44"/>
              <p:cNvGrpSpPr/>
              <p:nvPr/>
            </p:nvGrpSpPr>
            <p:grpSpPr>
              <a:xfrm>
                <a:off x="3782" y="1897"/>
                <a:ext cx="225" cy="481"/>
                <a:chOff x="3276" y="1701"/>
                <a:chExt cx="225" cy="481"/>
              </a:xfrm>
            </p:grpSpPr>
            <p:sp>
              <p:nvSpPr>
                <p:cNvPr id="1521" name="Google Shape;1521;p44"/>
                <p:cNvSpPr/>
                <p:nvPr/>
              </p:nvSpPr>
              <p:spPr>
                <a:xfrm>
                  <a:off x="3288" y="1701"/>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22" name="Google Shape;1522;p44"/>
                <p:cNvSpPr/>
                <p:nvPr/>
              </p:nvSpPr>
              <p:spPr>
                <a:xfrm rot="5400000">
                  <a:off x="3189" y="1823"/>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grpSp>
          <p:grpSp>
            <p:nvGrpSpPr>
              <p:cNvPr id="1523" name="Google Shape;1523;p44"/>
              <p:cNvGrpSpPr/>
              <p:nvPr/>
            </p:nvGrpSpPr>
            <p:grpSpPr>
              <a:xfrm>
                <a:off x="2387" y="1999"/>
                <a:ext cx="340" cy="289"/>
                <a:chOff x="2362" y="1797"/>
                <a:chExt cx="340" cy="289"/>
              </a:xfrm>
            </p:grpSpPr>
            <p:sp>
              <p:nvSpPr>
                <p:cNvPr id="1524" name="Google Shape;1524;p44"/>
                <p:cNvSpPr/>
                <p:nvPr/>
              </p:nvSpPr>
              <p:spPr>
                <a:xfrm>
                  <a:off x="2368" y="1799"/>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525" name="Google Shape;1525;p44"/>
                <p:cNvGrpSpPr/>
                <p:nvPr/>
              </p:nvGrpSpPr>
              <p:grpSpPr>
                <a:xfrm>
                  <a:off x="2362" y="1797"/>
                  <a:ext cx="340" cy="289"/>
                  <a:chOff x="2362" y="1797"/>
                  <a:chExt cx="340" cy="289"/>
                </a:xfrm>
              </p:grpSpPr>
              <p:sp>
                <p:nvSpPr>
                  <p:cNvPr id="1526" name="Google Shape;1526;p44"/>
                  <p:cNvSpPr/>
                  <p:nvPr/>
                </p:nvSpPr>
                <p:spPr>
                  <a:xfrm>
                    <a:off x="2362" y="1797"/>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27" name="Google Shape;1527;p44"/>
                  <p:cNvSpPr/>
                  <p:nvPr/>
                </p:nvSpPr>
                <p:spPr>
                  <a:xfrm>
                    <a:off x="2531" y="1797"/>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528" name="Google Shape;1528;p44"/>
              <p:cNvSpPr/>
              <p:nvPr/>
            </p:nvSpPr>
            <p:spPr>
              <a:xfrm>
                <a:off x="2828" y="2006"/>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529" name="Google Shape;1529;p44"/>
              <p:cNvSpPr/>
              <p:nvPr/>
            </p:nvSpPr>
            <p:spPr>
              <a:xfrm>
                <a:off x="2847" y="1999"/>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530" name="Google Shape;1530;p44"/>
              <p:cNvCxnSpPr/>
              <p:nvPr/>
            </p:nvCxnSpPr>
            <p:spPr>
              <a:xfrm>
                <a:off x="2732" y="2143"/>
                <a:ext cx="96" cy="0"/>
              </a:xfrm>
              <a:prstGeom prst="straightConnector1">
                <a:avLst/>
              </a:prstGeom>
              <a:noFill/>
              <a:ln w="25400" cap="flat" cmpd="sng">
                <a:solidFill>
                  <a:schemeClr val="dk1"/>
                </a:solidFill>
                <a:prstDash val="solid"/>
                <a:round/>
                <a:headEnd type="none" w="sm" len="sm"/>
                <a:tailEnd type="none" w="sm" len="sm"/>
              </a:ln>
            </p:spPr>
          </p:cxnSp>
          <p:sp>
            <p:nvSpPr>
              <p:cNvPr id="1531" name="Google Shape;1531;p44"/>
              <p:cNvSpPr/>
              <p:nvPr/>
            </p:nvSpPr>
            <p:spPr>
              <a:xfrm>
                <a:off x="2794" y="2047"/>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532" name="Google Shape;1532;p44"/>
              <p:cNvCxnSpPr/>
              <p:nvPr/>
            </p:nvCxnSpPr>
            <p:spPr>
              <a:xfrm>
                <a:off x="3628" y="2047"/>
                <a:ext cx="157" cy="0"/>
              </a:xfrm>
              <a:prstGeom prst="straightConnector1">
                <a:avLst/>
              </a:prstGeom>
              <a:noFill/>
              <a:ln w="25400" cap="flat" cmpd="sng">
                <a:solidFill>
                  <a:schemeClr val="dk1"/>
                </a:solidFill>
                <a:prstDash val="solid"/>
                <a:round/>
                <a:headEnd type="none" w="sm" len="sm"/>
                <a:tailEnd type="none" w="sm" len="sm"/>
              </a:ln>
            </p:spPr>
          </p:cxnSp>
          <p:sp>
            <p:nvSpPr>
              <p:cNvPr id="1533" name="Google Shape;1533;p44"/>
              <p:cNvSpPr/>
              <p:nvPr/>
            </p:nvSpPr>
            <p:spPr>
              <a:xfrm>
                <a:off x="4125" y="2001"/>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grpSp>
            <p:nvGrpSpPr>
              <p:cNvPr id="1534" name="Google Shape;1534;p44"/>
              <p:cNvGrpSpPr/>
              <p:nvPr/>
            </p:nvGrpSpPr>
            <p:grpSpPr>
              <a:xfrm>
                <a:off x="4176" y="1999"/>
                <a:ext cx="325" cy="289"/>
                <a:chOff x="3671" y="1797"/>
                <a:chExt cx="325" cy="289"/>
              </a:xfrm>
            </p:grpSpPr>
            <p:sp>
              <p:nvSpPr>
                <p:cNvPr id="1535" name="Google Shape;1535;p44"/>
                <p:cNvSpPr/>
                <p:nvPr/>
              </p:nvSpPr>
              <p:spPr>
                <a:xfrm>
                  <a:off x="3671" y="1797"/>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36" name="Google Shape;1536;p44"/>
                <p:cNvSpPr/>
                <p:nvPr/>
              </p:nvSpPr>
              <p:spPr>
                <a:xfrm>
                  <a:off x="3832" y="1797"/>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537" name="Google Shape;1537;p44"/>
              <p:cNvSpPr/>
              <p:nvPr/>
            </p:nvSpPr>
            <p:spPr>
              <a:xfrm>
                <a:off x="4617" y="2001"/>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grpSp>
            <p:nvGrpSpPr>
              <p:cNvPr id="1538" name="Google Shape;1538;p44"/>
              <p:cNvGrpSpPr/>
              <p:nvPr/>
            </p:nvGrpSpPr>
            <p:grpSpPr>
              <a:xfrm>
                <a:off x="4644" y="1999"/>
                <a:ext cx="284" cy="289"/>
                <a:chOff x="4139" y="1797"/>
                <a:chExt cx="284" cy="289"/>
              </a:xfrm>
            </p:grpSpPr>
            <p:sp>
              <p:nvSpPr>
                <p:cNvPr id="1539" name="Google Shape;1539;p44"/>
                <p:cNvSpPr/>
                <p:nvPr/>
              </p:nvSpPr>
              <p:spPr>
                <a:xfrm>
                  <a:off x="4139" y="1797"/>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40" name="Google Shape;1540;p44"/>
                <p:cNvSpPr/>
                <p:nvPr/>
              </p:nvSpPr>
              <p:spPr>
                <a:xfrm>
                  <a:off x="4280" y="1797"/>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541" name="Google Shape;1541;p44"/>
              <p:cNvCxnSpPr/>
              <p:nvPr/>
            </p:nvCxnSpPr>
            <p:spPr>
              <a:xfrm>
                <a:off x="4497" y="2143"/>
                <a:ext cx="139" cy="0"/>
              </a:xfrm>
              <a:prstGeom prst="straightConnector1">
                <a:avLst/>
              </a:prstGeom>
              <a:noFill/>
              <a:ln w="25400" cap="flat" cmpd="sng">
                <a:solidFill>
                  <a:schemeClr val="dk1"/>
                </a:solidFill>
                <a:prstDash val="solid"/>
                <a:round/>
                <a:headEnd type="none" w="sm" len="sm"/>
                <a:tailEnd type="none" w="sm" len="sm"/>
              </a:ln>
            </p:spPr>
          </p:cxnSp>
          <p:cxnSp>
            <p:nvCxnSpPr>
              <p:cNvPr id="1542" name="Google Shape;1542;p44"/>
              <p:cNvCxnSpPr/>
              <p:nvPr/>
            </p:nvCxnSpPr>
            <p:spPr>
              <a:xfrm>
                <a:off x="4013" y="2143"/>
                <a:ext cx="155" cy="0"/>
              </a:xfrm>
              <a:prstGeom prst="straightConnector1">
                <a:avLst/>
              </a:prstGeom>
              <a:noFill/>
              <a:ln w="25400" cap="flat" cmpd="sng">
                <a:solidFill>
                  <a:schemeClr val="dk1"/>
                </a:solidFill>
                <a:prstDash val="solid"/>
                <a:round/>
                <a:headEnd type="none" w="sm" len="sm"/>
                <a:tailEnd type="none" w="sm" len="sm"/>
              </a:ln>
            </p:spPr>
          </p:cxnSp>
          <p:sp>
            <p:nvSpPr>
              <p:cNvPr id="1543" name="Google Shape;1543;p44"/>
              <p:cNvSpPr/>
              <p:nvPr/>
            </p:nvSpPr>
            <p:spPr>
              <a:xfrm>
                <a:off x="4134" y="2143"/>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544" name="Google Shape;1544;p44"/>
              <p:cNvCxnSpPr/>
              <p:nvPr/>
            </p:nvCxnSpPr>
            <p:spPr>
              <a:xfrm>
                <a:off x="3628" y="2239"/>
                <a:ext cx="157" cy="0"/>
              </a:xfrm>
              <a:prstGeom prst="straightConnector1">
                <a:avLst/>
              </a:prstGeom>
              <a:noFill/>
              <a:ln w="25400" cap="flat" cmpd="sng">
                <a:solidFill>
                  <a:schemeClr val="dk1"/>
                </a:solidFill>
                <a:prstDash val="solid"/>
                <a:round/>
                <a:headEnd type="none" w="sm" len="sm"/>
                <a:tailEnd type="none" w="sm" len="sm"/>
              </a:ln>
            </p:spPr>
          </p:cxnSp>
          <p:sp>
            <p:nvSpPr>
              <p:cNvPr id="1545" name="Google Shape;1545;p44"/>
              <p:cNvSpPr/>
              <p:nvPr/>
            </p:nvSpPr>
            <p:spPr>
              <a:xfrm>
                <a:off x="3721" y="2138"/>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546" name="Google Shape;1546;p44"/>
              <p:cNvGrpSpPr/>
              <p:nvPr/>
            </p:nvGrpSpPr>
            <p:grpSpPr>
              <a:xfrm>
                <a:off x="3155" y="1899"/>
                <a:ext cx="497" cy="417"/>
                <a:chOff x="2115" y="2560"/>
                <a:chExt cx="497" cy="417"/>
              </a:xfrm>
            </p:grpSpPr>
            <p:sp>
              <p:nvSpPr>
                <p:cNvPr id="1547" name="Google Shape;1547;p44"/>
                <p:cNvSpPr/>
                <p:nvPr/>
              </p:nvSpPr>
              <p:spPr>
                <a:xfrm>
                  <a:off x="2115" y="2560"/>
                  <a:ext cx="490" cy="417"/>
                </a:xfrm>
                <a:prstGeom prst="cloudCallout">
                  <a:avLst>
                    <a:gd name="adj1" fmla="val -28569"/>
                    <a:gd name="adj2" fmla="val 42088"/>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3200">
                    <a:solidFill>
                      <a:schemeClr val="dk1"/>
                    </a:solidFill>
                    <a:latin typeface="Arial"/>
                    <a:ea typeface="Arial"/>
                    <a:cs typeface="Arial"/>
                    <a:sym typeface="Arial"/>
                  </a:endParaRPr>
                </a:p>
              </p:txBody>
            </p:sp>
            <p:sp>
              <p:nvSpPr>
                <p:cNvPr id="1548" name="Google Shape;1548;p44"/>
                <p:cNvSpPr txBox="1"/>
                <p:nvPr/>
              </p:nvSpPr>
              <p:spPr>
                <a:xfrm>
                  <a:off x="2177" y="2573"/>
                  <a:ext cx="435" cy="40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bubble</a:t>
                  </a:r>
                  <a:endParaRPr/>
                </a:p>
              </p:txBody>
            </p:sp>
          </p:grpSp>
        </p:grpSp>
        <p:grpSp>
          <p:nvGrpSpPr>
            <p:cNvPr id="1549" name="Google Shape;1549;p44"/>
            <p:cNvGrpSpPr/>
            <p:nvPr/>
          </p:nvGrpSpPr>
          <p:grpSpPr>
            <a:xfrm>
              <a:off x="522287" y="4440237"/>
              <a:ext cx="8104188" cy="814388"/>
              <a:chOff x="240" y="2440"/>
              <a:chExt cx="5105" cy="513"/>
            </a:xfrm>
          </p:grpSpPr>
          <p:sp>
            <p:nvSpPr>
              <p:cNvPr id="1550" name="Google Shape;1550;p44"/>
              <p:cNvSpPr/>
              <p:nvPr/>
            </p:nvSpPr>
            <p:spPr>
              <a:xfrm>
                <a:off x="240" y="2549"/>
                <a:ext cx="1686" cy="32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800" b="1">
                    <a:solidFill>
                      <a:schemeClr val="dk1"/>
                    </a:solidFill>
                    <a:latin typeface="Arial"/>
                    <a:ea typeface="Arial"/>
                    <a:cs typeface="Arial"/>
                    <a:sym typeface="Arial"/>
                  </a:rPr>
                  <a:t>and $t5,$t0,$t4</a:t>
                </a:r>
                <a:endParaRPr/>
              </a:p>
            </p:txBody>
          </p:sp>
          <p:sp>
            <p:nvSpPr>
              <p:cNvPr id="1551" name="Google Shape;1551;p44" descr="25%"/>
              <p:cNvSpPr/>
              <p:nvPr/>
            </p:nvSpPr>
            <p:spPr>
              <a:xfrm>
                <a:off x="3876" y="2536"/>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52" name="Google Shape;1552;p44"/>
              <p:cNvSpPr/>
              <p:nvPr/>
            </p:nvSpPr>
            <p:spPr>
              <a:xfrm>
                <a:off x="4535" y="2680"/>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553" name="Google Shape;1553;p44"/>
              <p:cNvGrpSpPr/>
              <p:nvPr/>
            </p:nvGrpSpPr>
            <p:grpSpPr>
              <a:xfrm>
                <a:off x="4182" y="2440"/>
                <a:ext cx="225" cy="481"/>
                <a:chOff x="3703" y="2149"/>
                <a:chExt cx="225" cy="481"/>
              </a:xfrm>
            </p:grpSpPr>
            <p:sp>
              <p:nvSpPr>
                <p:cNvPr id="1554" name="Google Shape;1554;p44"/>
                <p:cNvSpPr/>
                <p:nvPr/>
              </p:nvSpPr>
              <p:spPr>
                <a:xfrm>
                  <a:off x="3715" y="2149"/>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55" name="Google Shape;1555;p44"/>
                <p:cNvSpPr/>
                <p:nvPr/>
              </p:nvSpPr>
              <p:spPr>
                <a:xfrm rot="5400000">
                  <a:off x="3616" y="2271"/>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grpSp>
          <p:grpSp>
            <p:nvGrpSpPr>
              <p:cNvPr id="1556" name="Google Shape;1556;p44"/>
              <p:cNvGrpSpPr/>
              <p:nvPr/>
            </p:nvGrpSpPr>
            <p:grpSpPr>
              <a:xfrm>
                <a:off x="2863" y="2536"/>
                <a:ext cx="340" cy="289"/>
                <a:chOff x="2789" y="2245"/>
                <a:chExt cx="340" cy="289"/>
              </a:xfrm>
            </p:grpSpPr>
            <p:sp>
              <p:nvSpPr>
                <p:cNvPr id="1557" name="Google Shape;1557;p44"/>
                <p:cNvSpPr/>
                <p:nvPr/>
              </p:nvSpPr>
              <p:spPr>
                <a:xfrm>
                  <a:off x="2795" y="2247"/>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558" name="Google Shape;1558;p44"/>
                <p:cNvGrpSpPr/>
                <p:nvPr/>
              </p:nvGrpSpPr>
              <p:grpSpPr>
                <a:xfrm>
                  <a:off x="2789" y="2245"/>
                  <a:ext cx="340" cy="289"/>
                  <a:chOff x="2789" y="2245"/>
                  <a:chExt cx="340" cy="289"/>
                </a:xfrm>
              </p:grpSpPr>
              <p:sp>
                <p:nvSpPr>
                  <p:cNvPr id="1559" name="Google Shape;1559;p44"/>
                  <p:cNvSpPr/>
                  <p:nvPr/>
                </p:nvSpPr>
                <p:spPr>
                  <a:xfrm>
                    <a:off x="2789" y="2245"/>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60" name="Google Shape;1560;p44"/>
                  <p:cNvSpPr/>
                  <p:nvPr/>
                </p:nvSpPr>
                <p:spPr>
                  <a:xfrm>
                    <a:off x="2958" y="2245"/>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561" name="Google Shape;1561;p44"/>
              <p:cNvSpPr/>
              <p:nvPr/>
            </p:nvSpPr>
            <p:spPr>
              <a:xfrm>
                <a:off x="3709" y="2543"/>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562" name="Google Shape;1562;p44"/>
              <p:cNvSpPr/>
              <p:nvPr/>
            </p:nvSpPr>
            <p:spPr>
              <a:xfrm>
                <a:off x="3728" y="2536"/>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563" name="Google Shape;1563;p44"/>
              <p:cNvCxnSpPr/>
              <p:nvPr/>
            </p:nvCxnSpPr>
            <p:spPr>
              <a:xfrm>
                <a:off x="3613" y="2680"/>
                <a:ext cx="96" cy="0"/>
              </a:xfrm>
              <a:prstGeom prst="straightConnector1">
                <a:avLst/>
              </a:prstGeom>
              <a:noFill/>
              <a:ln w="25400" cap="flat" cmpd="sng">
                <a:solidFill>
                  <a:schemeClr val="dk1"/>
                </a:solidFill>
                <a:prstDash val="solid"/>
                <a:round/>
                <a:headEnd type="none" w="sm" len="sm"/>
                <a:tailEnd type="none" w="sm" len="sm"/>
              </a:ln>
            </p:spPr>
          </p:cxnSp>
          <p:sp>
            <p:nvSpPr>
              <p:cNvPr id="1564" name="Google Shape;1564;p44"/>
              <p:cNvSpPr/>
              <p:nvPr/>
            </p:nvSpPr>
            <p:spPr>
              <a:xfrm>
                <a:off x="3675" y="2584"/>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565" name="Google Shape;1565;p44"/>
              <p:cNvCxnSpPr/>
              <p:nvPr/>
            </p:nvCxnSpPr>
            <p:spPr>
              <a:xfrm>
                <a:off x="4029" y="2584"/>
                <a:ext cx="157" cy="0"/>
              </a:xfrm>
              <a:prstGeom prst="straightConnector1">
                <a:avLst/>
              </a:prstGeom>
              <a:noFill/>
              <a:ln w="25400" cap="flat" cmpd="sng">
                <a:solidFill>
                  <a:schemeClr val="dk1"/>
                </a:solidFill>
                <a:prstDash val="solid"/>
                <a:round/>
                <a:headEnd type="none" w="sm" len="sm"/>
                <a:tailEnd type="none" w="sm" len="sm"/>
              </a:ln>
            </p:spPr>
          </p:cxnSp>
          <p:sp>
            <p:nvSpPr>
              <p:cNvPr id="1566" name="Google Shape;1566;p44"/>
              <p:cNvSpPr/>
              <p:nvPr/>
            </p:nvSpPr>
            <p:spPr>
              <a:xfrm>
                <a:off x="4526" y="2538"/>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grpSp>
            <p:nvGrpSpPr>
              <p:cNvPr id="1567" name="Google Shape;1567;p44"/>
              <p:cNvGrpSpPr/>
              <p:nvPr/>
            </p:nvGrpSpPr>
            <p:grpSpPr>
              <a:xfrm>
                <a:off x="4577" y="2536"/>
                <a:ext cx="325" cy="289"/>
                <a:chOff x="4098" y="2245"/>
                <a:chExt cx="325" cy="289"/>
              </a:xfrm>
            </p:grpSpPr>
            <p:sp>
              <p:nvSpPr>
                <p:cNvPr id="1568" name="Google Shape;1568;p44"/>
                <p:cNvSpPr/>
                <p:nvPr/>
              </p:nvSpPr>
              <p:spPr>
                <a:xfrm>
                  <a:off x="4098" y="2245"/>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69" name="Google Shape;1569;p44"/>
                <p:cNvSpPr/>
                <p:nvPr/>
              </p:nvSpPr>
              <p:spPr>
                <a:xfrm>
                  <a:off x="4259" y="2245"/>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570" name="Google Shape;1570;p44"/>
              <p:cNvSpPr/>
              <p:nvPr/>
            </p:nvSpPr>
            <p:spPr>
              <a:xfrm>
                <a:off x="5018" y="2538"/>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sz="1600" b="1">
                  <a:solidFill>
                    <a:schemeClr val="dk1"/>
                  </a:solidFill>
                  <a:latin typeface="Times"/>
                  <a:ea typeface="Times"/>
                  <a:cs typeface="Times"/>
                  <a:sym typeface="Times"/>
                </a:endParaRPr>
              </a:p>
            </p:txBody>
          </p:sp>
          <p:grpSp>
            <p:nvGrpSpPr>
              <p:cNvPr id="1571" name="Google Shape;1571;p44"/>
              <p:cNvGrpSpPr/>
              <p:nvPr/>
            </p:nvGrpSpPr>
            <p:grpSpPr>
              <a:xfrm>
                <a:off x="5045" y="2536"/>
                <a:ext cx="284" cy="289"/>
                <a:chOff x="4566" y="2245"/>
                <a:chExt cx="284" cy="289"/>
              </a:xfrm>
            </p:grpSpPr>
            <p:sp>
              <p:nvSpPr>
                <p:cNvPr id="1572" name="Google Shape;1572;p44"/>
                <p:cNvSpPr/>
                <p:nvPr/>
              </p:nvSpPr>
              <p:spPr>
                <a:xfrm>
                  <a:off x="4566" y="2245"/>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73" name="Google Shape;1573;p44"/>
                <p:cNvSpPr/>
                <p:nvPr/>
              </p:nvSpPr>
              <p:spPr>
                <a:xfrm>
                  <a:off x="4707" y="2245"/>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574" name="Google Shape;1574;p44"/>
              <p:cNvCxnSpPr/>
              <p:nvPr/>
            </p:nvCxnSpPr>
            <p:spPr>
              <a:xfrm>
                <a:off x="4898" y="2680"/>
                <a:ext cx="139" cy="0"/>
              </a:xfrm>
              <a:prstGeom prst="straightConnector1">
                <a:avLst/>
              </a:prstGeom>
              <a:noFill/>
              <a:ln w="25400" cap="flat" cmpd="sng">
                <a:solidFill>
                  <a:schemeClr val="dk1"/>
                </a:solidFill>
                <a:prstDash val="solid"/>
                <a:round/>
                <a:headEnd type="none" w="sm" len="sm"/>
                <a:tailEnd type="none" w="sm" len="sm"/>
              </a:ln>
            </p:spPr>
          </p:cxnSp>
          <p:cxnSp>
            <p:nvCxnSpPr>
              <p:cNvPr id="1575" name="Google Shape;1575;p44"/>
              <p:cNvCxnSpPr/>
              <p:nvPr/>
            </p:nvCxnSpPr>
            <p:spPr>
              <a:xfrm>
                <a:off x="4414" y="2680"/>
                <a:ext cx="155" cy="0"/>
              </a:xfrm>
              <a:prstGeom prst="straightConnector1">
                <a:avLst/>
              </a:prstGeom>
              <a:noFill/>
              <a:ln w="25400" cap="flat" cmpd="sng">
                <a:solidFill>
                  <a:schemeClr val="dk1"/>
                </a:solidFill>
                <a:prstDash val="solid"/>
                <a:round/>
                <a:headEnd type="none" w="sm" len="sm"/>
                <a:tailEnd type="none" w="sm" len="sm"/>
              </a:ln>
            </p:spPr>
          </p:cxnSp>
          <p:cxnSp>
            <p:nvCxnSpPr>
              <p:cNvPr id="1576" name="Google Shape;1576;p44"/>
              <p:cNvCxnSpPr/>
              <p:nvPr/>
            </p:nvCxnSpPr>
            <p:spPr>
              <a:xfrm>
                <a:off x="4029" y="2776"/>
                <a:ext cx="157" cy="0"/>
              </a:xfrm>
              <a:prstGeom prst="straightConnector1">
                <a:avLst/>
              </a:prstGeom>
              <a:noFill/>
              <a:ln w="25400" cap="flat" cmpd="sng">
                <a:solidFill>
                  <a:schemeClr val="dk1"/>
                </a:solidFill>
                <a:prstDash val="solid"/>
                <a:round/>
                <a:headEnd type="none" w="sm" len="sm"/>
                <a:tailEnd type="none" w="sm" len="sm"/>
              </a:ln>
            </p:spPr>
          </p:cxnSp>
          <p:sp>
            <p:nvSpPr>
              <p:cNvPr id="1577" name="Google Shape;1577;p44"/>
              <p:cNvSpPr/>
              <p:nvPr/>
            </p:nvSpPr>
            <p:spPr>
              <a:xfrm>
                <a:off x="4122" y="2675"/>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578" name="Google Shape;1578;p44"/>
              <p:cNvGrpSpPr/>
              <p:nvPr/>
            </p:nvGrpSpPr>
            <p:grpSpPr>
              <a:xfrm>
                <a:off x="3202" y="2476"/>
                <a:ext cx="497" cy="417"/>
                <a:chOff x="2115" y="2560"/>
                <a:chExt cx="497" cy="417"/>
              </a:xfrm>
            </p:grpSpPr>
            <p:sp>
              <p:nvSpPr>
                <p:cNvPr id="1579" name="Google Shape;1579;p44"/>
                <p:cNvSpPr/>
                <p:nvPr/>
              </p:nvSpPr>
              <p:spPr>
                <a:xfrm>
                  <a:off x="2115" y="2560"/>
                  <a:ext cx="490" cy="417"/>
                </a:xfrm>
                <a:prstGeom prst="cloudCallout">
                  <a:avLst>
                    <a:gd name="adj1" fmla="val -28569"/>
                    <a:gd name="adj2" fmla="val 42088"/>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3200">
                    <a:solidFill>
                      <a:schemeClr val="dk1"/>
                    </a:solidFill>
                    <a:latin typeface="Arial"/>
                    <a:ea typeface="Arial"/>
                    <a:cs typeface="Arial"/>
                    <a:sym typeface="Arial"/>
                  </a:endParaRPr>
                </a:p>
              </p:txBody>
            </p:sp>
            <p:sp>
              <p:nvSpPr>
                <p:cNvPr id="1580" name="Google Shape;1580;p44"/>
                <p:cNvSpPr txBox="1"/>
                <p:nvPr/>
              </p:nvSpPr>
              <p:spPr>
                <a:xfrm>
                  <a:off x="2177" y="2573"/>
                  <a:ext cx="435" cy="40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bubble</a:t>
                  </a:r>
                  <a:endParaRPr/>
                </a:p>
              </p:txBody>
            </p:sp>
          </p:grpSp>
        </p:grpSp>
        <p:grpSp>
          <p:nvGrpSpPr>
            <p:cNvPr id="1581" name="Google Shape;1581;p44"/>
            <p:cNvGrpSpPr/>
            <p:nvPr/>
          </p:nvGrpSpPr>
          <p:grpSpPr>
            <a:xfrm>
              <a:off x="522287" y="5432425"/>
              <a:ext cx="8316913" cy="814387"/>
              <a:chOff x="240" y="3065"/>
              <a:chExt cx="5239" cy="513"/>
            </a:xfrm>
          </p:grpSpPr>
          <p:sp>
            <p:nvSpPr>
              <p:cNvPr id="1582" name="Google Shape;1582;p44"/>
              <p:cNvSpPr/>
              <p:nvPr/>
            </p:nvSpPr>
            <p:spPr>
              <a:xfrm>
                <a:off x="240" y="3125"/>
                <a:ext cx="1636" cy="32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800" b="1">
                    <a:solidFill>
                      <a:schemeClr val="dk1"/>
                    </a:solidFill>
                    <a:latin typeface="Arial"/>
                    <a:ea typeface="Arial"/>
                    <a:cs typeface="Arial"/>
                    <a:sym typeface="Arial"/>
                  </a:rPr>
                  <a:t>or   $t7,$t0,$t6</a:t>
                </a:r>
                <a:endParaRPr/>
              </a:p>
            </p:txBody>
          </p:sp>
          <p:sp>
            <p:nvSpPr>
              <p:cNvPr id="1583" name="Google Shape;1583;p44" descr="25%"/>
              <p:cNvSpPr/>
              <p:nvPr/>
            </p:nvSpPr>
            <p:spPr>
              <a:xfrm>
                <a:off x="4318" y="3161"/>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84" name="Google Shape;1584;p44"/>
              <p:cNvSpPr/>
              <p:nvPr/>
            </p:nvSpPr>
            <p:spPr>
              <a:xfrm>
                <a:off x="4636" y="3065"/>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85" name="Google Shape;1585;p44"/>
              <p:cNvSpPr/>
              <p:nvPr/>
            </p:nvSpPr>
            <p:spPr>
              <a:xfrm>
                <a:off x="4977" y="3305"/>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86" name="Google Shape;1586;p44"/>
              <p:cNvSpPr/>
              <p:nvPr/>
            </p:nvSpPr>
            <p:spPr>
              <a:xfrm>
                <a:off x="3710" y="3161"/>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87" name="Google Shape;1587;p44"/>
              <p:cNvSpPr/>
              <p:nvPr/>
            </p:nvSpPr>
            <p:spPr>
              <a:xfrm>
                <a:off x="3868" y="3155"/>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88" name="Google Shape;1588;p44"/>
              <p:cNvSpPr/>
              <p:nvPr/>
            </p:nvSpPr>
            <p:spPr>
              <a:xfrm>
                <a:off x="3691" y="3163"/>
                <a:ext cx="228"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I$</a:t>
                </a:r>
                <a:endParaRPr/>
              </a:p>
            </p:txBody>
          </p:sp>
          <p:sp>
            <p:nvSpPr>
              <p:cNvPr id="1589" name="Google Shape;1589;p44"/>
              <p:cNvSpPr/>
              <p:nvPr/>
            </p:nvSpPr>
            <p:spPr>
              <a:xfrm rot="5400000">
                <a:off x="4537" y="3187"/>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sp>
            <p:nvSpPr>
              <p:cNvPr id="1590" name="Google Shape;1590;p44"/>
              <p:cNvSpPr/>
              <p:nvPr/>
            </p:nvSpPr>
            <p:spPr>
              <a:xfrm>
                <a:off x="4151" y="3168"/>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591" name="Google Shape;1591;p44"/>
              <p:cNvSpPr/>
              <p:nvPr/>
            </p:nvSpPr>
            <p:spPr>
              <a:xfrm>
                <a:off x="4170" y="3161"/>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592" name="Google Shape;1592;p44"/>
              <p:cNvCxnSpPr/>
              <p:nvPr/>
            </p:nvCxnSpPr>
            <p:spPr>
              <a:xfrm>
                <a:off x="4055" y="3305"/>
                <a:ext cx="96" cy="0"/>
              </a:xfrm>
              <a:prstGeom prst="straightConnector1">
                <a:avLst/>
              </a:prstGeom>
              <a:noFill/>
              <a:ln w="25400" cap="flat" cmpd="sng">
                <a:solidFill>
                  <a:schemeClr val="dk1"/>
                </a:solidFill>
                <a:prstDash val="solid"/>
                <a:round/>
                <a:headEnd type="none" w="sm" len="sm"/>
                <a:tailEnd type="none" w="sm" len="sm"/>
              </a:ln>
            </p:spPr>
          </p:cxnSp>
          <p:sp>
            <p:nvSpPr>
              <p:cNvPr id="1593" name="Google Shape;1593;p44"/>
              <p:cNvSpPr/>
              <p:nvPr/>
            </p:nvSpPr>
            <p:spPr>
              <a:xfrm>
                <a:off x="4117" y="3209"/>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594" name="Google Shape;1594;p44"/>
              <p:cNvCxnSpPr/>
              <p:nvPr/>
            </p:nvCxnSpPr>
            <p:spPr>
              <a:xfrm>
                <a:off x="4471" y="3209"/>
                <a:ext cx="157" cy="0"/>
              </a:xfrm>
              <a:prstGeom prst="straightConnector1">
                <a:avLst/>
              </a:prstGeom>
              <a:noFill/>
              <a:ln w="25400" cap="flat" cmpd="sng">
                <a:solidFill>
                  <a:schemeClr val="dk1"/>
                </a:solidFill>
                <a:prstDash val="solid"/>
                <a:round/>
                <a:headEnd type="none" w="sm" len="sm"/>
                <a:tailEnd type="none" w="sm" len="sm"/>
              </a:ln>
            </p:spPr>
          </p:cxnSp>
          <p:sp>
            <p:nvSpPr>
              <p:cNvPr id="1595" name="Google Shape;1595;p44"/>
              <p:cNvSpPr/>
              <p:nvPr/>
            </p:nvSpPr>
            <p:spPr>
              <a:xfrm>
                <a:off x="4968" y="3163"/>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sp>
            <p:nvSpPr>
              <p:cNvPr id="1596" name="Google Shape;1596;p44"/>
              <p:cNvSpPr/>
              <p:nvPr/>
            </p:nvSpPr>
            <p:spPr>
              <a:xfrm>
                <a:off x="5019" y="3161"/>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97" name="Google Shape;1597;p44"/>
              <p:cNvSpPr/>
              <p:nvPr/>
            </p:nvSpPr>
            <p:spPr>
              <a:xfrm>
                <a:off x="5180" y="3161"/>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598" name="Google Shape;1598;p44"/>
              <p:cNvCxnSpPr/>
              <p:nvPr/>
            </p:nvCxnSpPr>
            <p:spPr>
              <a:xfrm>
                <a:off x="5340" y="3305"/>
                <a:ext cx="139" cy="0"/>
              </a:xfrm>
              <a:prstGeom prst="straightConnector1">
                <a:avLst/>
              </a:prstGeom>
              <a:noFill/>
              <a:ln w="25400" cap="flat" cmpd="sng">
                <a:solidFill>
                  <a:schemeClr val="dk1"/>
                </a:solidFill>
                <a:prstDash val="solid"/>
                <a:round/>
                <a:headEnd type="none" w="sm" len="sm"/>
                <a:tailEnd type="none" w="sm" len="sm"/>
              </a:ln>
            </p:spPr>
          </p:cxnSp>
          <p:cxnSp>
            <p:nvCxnSpPr>
              <p:cNvPr id="1599" name="Google Shape;1599;p44"/>
              <p:cNvCxnSpPr/>
              <p:nvPr/>
            </p:nvCxnSpPr>
            <p:spPr>
              <a:xfrm>
                <a:off x="4856" y="3305"/>
                <a:ext cx="155" cy="0"/>
              </a:xfrm>
              <a:prstGeom prst="straightConnector1">
                <a:avLst/>
              </a:prstGeom>
              <a:noFill/>
              <a:ln w="25400" cap="flat" cmpd="sng">
                <a:solidFill>
                  <a:schemeClr val="dk1"/>
                </a:solidFill>
                <a:prstDash val="solid"/>
                <a:round/>
                <a:headEnd type="none" w="sm" len="sm"/>
                <a:tailEnd type="none" w="sm" len="sm"/>
              </a:ln>
            </p:spPr>
          </p:cxnSp>
          <p:cxnSp>
            <p:nvCxnSpPr>
              <p:cNvPr id="1600" name="Google Shape;1600;p44"/>
              <p:cNvCxnSpPr/>
              <p:nvPr/>
            </p:nvCxnSpPr>
            <p:spPr>
              <a:xfrm>
                <a:off x="4471" y="3401"/>
                <a:ext cx="157" cy="0"/>
              </a:xfrm>
              <a:prstGeom prst="straightConnector1">
                <a:avLst/>
              </a:prstGeom>
              <a:noFill/>
              <a:ln w="25400" cap="flat" cmpd="sng">
                <a:solidFill>
                  <a:schemeClr val="dk1"/>
                </a:solidFill>
                <a:prstDash val="solid"/>
                <a:round/>
                <a:headEnd type="none" w="sm" len="sm"/>
                <a:tailEnd type="none" w="sm" len="sm"/>
              </a:ln>
            </p:spPr>
          </p:cxnSp>
          <p:sp>
            <p:nvSpPr>
              <p:cNvPr id="1601" name="Google Shape;1601;p44"/>
              <p:cNvSpPr/>
              <p:nvPr/>
            </p:nvSpPr>
            <p:spPr>
              <a:xfrm>
                <a:off x="4564" y="3300"/>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602" name="Google Shape;1602;p44"/>
              <p:cNvGrpSpPr/>
              <p:nvPr/>
            </p:nvGrpSpPr>
            <p:grpSpPr>
              <a:xfrm>
                <a:off x="3202" y="3065"/>
                <a:ext cx="497" cy="417"/>
                <a:chOff x="2115" y="2560"/>
                <a:chExt cx="497" cy="417"/>
              </a:xfrm>
            </p:grpSpPr>
            <p:sp>
              <p:nvSpPr>
                <p:cNvPr id="1603" name="Google Shape;1603;p44"/>
                <p:cNvSpPr/>
                <p:nvPr/>
              </p:nvSpPr>
              <p:spPr>
                <a:xfrm>
                  <a:off x="2115" y="2560"/>
                  <a:ext cx="490" cy="417"/>
                </a:xfrm>
                <a:prstGeom prst="cloudCallout">
                  <a:avLst>
                    <a:gd name="adj1" fmla="val -28569"/>
                    <a:gd name="adj2" fmla="val 42088"/>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3200">
                    <a:solidFill>
                      <a:schemeClr val="dk1"/>
                    </a:solidFill>
                    <a:latin typeface="Arial"/>
                    <a:ea typeface="Arial"/>
                    <a:cs typeface="Arial"/>
                    <a:sym typeface="Arial"/>
                  </a:endParaRPr>
                </a:p>
              </p:txBody>
            </p:sp>
            <p:sp>
              <p:nvSpPr>
                <p:cNvPr id="1604" name="Google Shape;1604;p44"/>
                <p:cNvSpPr txBox="1"/>
                <p:nvPr/>
              </p:nvSpPr>
              <p:spPr>
                <a:xfrm>
                  <a:off x="2177" y="2573"/>
                  <a:ext cx="435" cy="40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bubble</a:t>
                  </a:r>
                  <a:endParaRPr/>
                </a:p>
              </p:txBody>
            </p:sp>
          </p:grpSp>
        </p:grpSp>
        <p:grpSp>
          <p:nvGrpSpPr>
            <p:cNvPr id="1605" name="Google Shape;1605;p44"/>
            <p:cNvGrpSpPr/>
            <p:nvPr/>
          </p:nvGrpSpPr>
          <p:grpSpPr>
            <a:xfrm>
              <a:off x="674687" y="2532063"/>
              <a:ext cx="5919788" cy="1108075"/>
              <a:chOff x="336" y="1238"/>
              <a:chExt cx="3729" cy="698"/>
            </a:xfrm>
          </p:grpSpPr>
          <p:sp>
            <p:nvSpPr>
              <p:cNvPr id="1606" name="Google Shape;1606;p44"/>
              <p:cNvSpPr/>
              <p:nvPr/>
            </p:nvSpPr>
            <p:spPr>
              <a:xfrm>
                <a:off x="336" y="1337"/>
                <a:ext cx="1475" cy="59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800" b="1">
                    <a:solidFill>
                      <a:schemeClr val="dk1"/>
                    </a:solidFill>
                    <a:latin typeface="Arial"/>
                    <a:ea typeface="Arial"/>
                    <a:cs typeface="Arial"/>
                    <a:sym typeface="Arial"/>
                  </a:rPr>
                  <a:t>lw </a:t>
                </a:r>
                <a:r>
                  <a:rPr lang="en-US" sz="2800" b="1">
                    <a:solidFill>
                      <a:schemeClr val="accent4"/>
                    </a:solidFill>
                    <a:latin typeface="Arial"/>
                    <a:ea typeface="Arial"/>
                    <a:cs typeface="Arial"/>
                    <a:sym typeface="Arial"/>
                  </a:rPr>
                  <a:t>$t0</a:t>
                </a:r>
                <a:r>
                  <a:rPr lang="en-US" sz="2800" b="1">
                    <a:solidFill>
                      <a:schemeClr val="dk1"/>
                    </a:solidFill>
                    <a:latin typeface="Arial"/>
                    <a:ea typeface="Arial"/>
                    <a:cs typeface="Arial"/>
                    <a:sym typeface="Arial"/>
                  </a:rPr>
                  <a:t>, 0($t1)</a:t>
                </a:r>
                <a:endParaRPr/>
              </a:p>
              <a:p>
                <a:pPr marL="0" marR="0" lvl="0" indent="0" algn="l" rtl="0">
                  <a:spcBef>
                    <a:spcPts val="0"/>
                  </a:spcBef>
                  <a:spcAft>
                    <a:spcPts val="0"/>
                  </a:spcAft>
                  <a:buNone/>
                </a:pPr>
                <a:endParaRPr sz="2800" b="1">
                  <a:solidFill>
                    <a:schemeClr val="dk1"/>
                  </a:solidFill>
                  <a:latin typeface="Arial"/>
                  <a:ea typeface="Arial"/>
                  <a:cs typeface="Arial"/>
                  <a:sym typeface="Arial"/>
                </a:endParaRPr>
              </a:p>
            </p:txBody>
          </p:sp>
          <p:sp>
            <p:nvSpPr>
              <p:cNvPr id="1607" name="Google Shape;1607;p44" descr="25%"/>
              <p:cNvSpPr/>
              <p:nvPr/>
            </p:nvSpPr>
            <p:spPr>
              <a:xfrm>
                <a:off x="3742" y="1457"/>
                <a:ext cx="142" cy="289"/>
              </a:xfrm>
              <a:custGeom>
                <a:avLst/>
                <a:gdLst/>
                <a:ahLst/>
                <a:cxnLst/>
                <a:rect l="l" t="t" r="r" b="b"/>
                <a:pathLst>
                  <a:path w="120000" h="120000" extrusionOk="0">
                    <a:moveTo>
                      <a:pt x="119154" y="0"/>
                    </a:moveTo>
                    <a:lnTo>
                      <a:pt x="0" y="0"/>
                    </a:lnTo>
                    <a:lnTo>
                      <a:pt x="0" y="119584"/>
                    </a:lnTo>
                    <a:lnTo>
                      <a:pt x="11915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08" name="Google Shape;1608;p44"/>
              <p:cNvSpPr/>
              <p:nvPr/>
            </p:nvSpPr>
            <p:spPr>
              <a:xfrm>
                <a:off x="2001" y="1251"/>
                <a:ext cx="250"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IF</a:t>
                </a:r>
                <a:endParaRPr/>
              </a:p>
            </p:txBody>
          </p:sp>
          <p:sp>
            <p:nvSpPr>
              <p:cNvPr id="1609" name="Google Shape;1609;p44"/>
              <p:cNvSpPr/>
              <p:nvPr/>
            </p:nvSpPr>
            <p:spPr>
              <a:xfrm>
                <a:off x="2359" y="1251"/>
                <a:ext cx="498"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ID/RF</a:t>
                </a:r>
                <a:endParaRPr/>
              </a:p>
            </p:txBody>
          </p:sp>
          <p:sp>
            <p:nvSpPr>
              <p:cNvPr id="1610" name="Google Shape;1610;p44"/>
              <p:cNvSpPr/>
              <p:nvPr/>
            </p:nvSpPr>
            <p:spPr>
              <a:xfrm>
                <a:off x="2913" y="1251"/>
                <a:ext cx="314"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EX</a:t>
                </a:r>
                <a:endParaRPr/>
              </a:p>
            </p:txBody>
          </p:sp>
          <p:sp>
            <p:nvSpPr>
              <p:cNvPr id="1611" name="Google Shape;1611;p44"/>
              <p:cNvSpPr/>
              <p:nvPr/>
            </p:nvSpPr>
            <p:spPr>
              <a:xfrm>
                <a:off x="3245" y="1238"/>
                <a:ext cx="458"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MEM</a:t>
                </a:r>
                <a:endParaRPr/>
              </a:p>
            </p:txBody>
          </p:sp>
          <p:sp>
            <p:nvSpPr>
              <p:cNvPr id="1612" name="Google Shape;1612;p44"/>
              <p:cNvSpPr/>
              <p:nvPr/>
            </p:nvSpPr>
            <p:spPr>
              <a:xfrm>
                <a:off x="3703" y="1251"/>
                <a:ext cx="362" cy="229"/>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WB</a:t>
                </a:r>
                <a:endParaRPr/>
              </a:p>
            </p:txBody>
          </p:sp>
          <p:sp>
            <p:nvSpPr>
              <p:cNvPr id="1613" name="Google Shape;1613;p44"/>
              <p:cNvSpPr/>
              <p:nvPr/>
            </p:nvSpPr>
            <p:spPr>
              <a:xfrm>
                <a:off x="2891" y="1361"/>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14" name="Google Shape;1614;p44"/>
              <p:cNvSpPr/>
              <p:nvPr/>
            </p:nvSpPr>
            <p:spPr>
              <a:xfrm rot="5400000">
                <a:off x="2792" y="1483"/>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ALU</a:t>
                </a:r>
                <a:endParaRPr/>
              </a:p>
            </p:txBody>
          </p:sp>
          <p:sp>
            <p:nvSpPr>
              <p:cNvPr id="1615" name="Google Shape;1615;p44"/>
              <p:cNvSpPr/>
              <p:nvPr/>
            </p:nvSpPr>
            <p:spPr>
              <a:xfrm>
                <a:off x="2025" y="1491"/>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600" b="1">
                    <a:solidFill>
                      <a:schemeClr val="dk1"/>
                    </a:solidFill>
                    <a:latin typeface="Times"/>
                    <a:ea typeface="Times"/>
                    <a:cs typeface="Times"/>
                    <a:sym typeface="Times"/>
                  </a:rPr>
                  <a:t>I$</a:t>
                </a:r>
                <a:endParaRPr/>
              </a:p>
            </p:txBody>
          </p:sp>
          <p:grpSp>
            <p:nvGrpSpPr>
              <p:cNvPr id="1616" name="Google Shape;1616;p44"/>
              <p:cNvGrpSpPr/>
              <p:nvPr/>
            </p:nvGrpSpPr>
            <p:grpSpPr>
              <a:xfrm>
                <a:off x="1965" y="1457"/>
                <a:ext cx="340" cy="289"/>
                <a:chOff x="1935" y="1349"/>
                <a:chExt cx="340" cy="289"/>
              </a:xfrm>
            </p:grpSpPr>
            <p:sp>
              <p:nvSpPr>
                <p:cNvPr id="1617" name="Google Shape;1617;p44"/>
                <p:cNvSpPr/>
                <p:nvPr/>
              </p:nvSpPr>
              <p:spPr>
                <a:xfrm>
                  <a:off x="1935" y="1349"/>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18" name="Google Shape;1618;p44"/>
                <p:cNvSpPr/>
                <p:nvPr/>
              </p:nvSpPr>
              <p:spPr>
                <a:xfrm>
                  <a:off x="2104" y="1349"/>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619" name="Google Shape;1619;p44"/>
              <p:cNvSpPr/>
              <p:nvPr/>
            </p:nvSpPr>
            <p:spPr>
              <a:xfrm>
                <a:off x="2406" y="1464"/>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620" name="Google Shape;1620;p44"/>
              <p:cNvSpPr/>
              <p:nvPr/>
            </p:nvSpPr>
            <p:spPr>
              <a:xfrm>
                <a:off x="2425" y="1457"/>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21" name="Google Shape;1621;p44"/>
              <p:cNvSpPr/>
              <p:nvPr/>
            </p:nvSpPr>
            <p:spPr>
              <a:xfrm>
                <a:off x="2573" y="1457"/>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622" name="Google Shape;1622;p44"/>
              <p:cNvCxnSpPr/>
              <p:nvPr/>
            </p:nvCxnSpPr>
            <p:spPr>
              <a:xfrm>
                <a:off x="2310" y="1601"/>
                <a:ext cx="96" cy="0"/>
              </a:xfrm>
              <a:prstGeom prst="straightConnector1">
                <a:avLst/>
              </a:prstGeom>
              <a:noFill/>
              <a:ln w="25400" cap="flat" cmpd="sng">
                <a:solidFill>
                  <a:schemeClr val="dk1"/>
                </a:solidFill>
                <a:prstDash val="solid"/>
                <a:round/>
                <a:headEnd type="none" w="sm" len="sm"/>
                <a:tailEnd type="none" w="sm" len="sm"/>
              </a:ln>
            </p:spPr>
          </p:cxnSp>
          <p:sp>
            <p:nvSpPr>
              <p:cNvPr id="1623" name="Google Shape;1623;p44"/>
              <p:cNvSpPr/>
              <p:nvPr/>
            </p:nvSpPr>
            <p:spPr>
              <a:xfrm>
                <a:off x="2372" y="1505"/>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624" name="Google Shape;1624;p44"/>
              <p:cNvCxnSpPr/>
              <p:nvPr/>
            </p:nvCxnSpPr>
            <p:spPr>
              <a:xfrm>
                <a:off x="2726" y="1505"/>
                <a:ext cx="157" cy="0"/>
              </a:xfrm>
              <a:prstGeom prst="straightConnector1">
                <a:avLst/>
              </a:prstGeom>
              <a:noFill/>
              <a:ln w="25400" cap="flat" cmpd="sng">
                <a:solidFill>
                  <a:schemeClr val="dk1"/>
                </a:solidFill>
                <a:prstDash val="solid"/>
                <a:round/>
                <a:headEnd type="none" w="sm" len="sm"/>
                <a:tailEnd type="none" w="sm" len="sm"/>
              </a:ln>
            </p:spPr>
          </p:cxnSp>
          <p:sp>
            <p:nvSpPr>
              <p:cNvPr id="1625" name="Google Shape;1625;p44"/>
              <p:cNvSpPr/>
              <p:nvPr/>
            </p:nvSpPr>
            <p:spPr>
              <a:xfrm>
                <a:off x="3255" y="1501"/>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 D$</a:t>
                </a:r>
                <a:endParaRPr/>
              </a:p>
            </p:txBody>
          </p:sp>
          <p:sp>
            <p:nvSpPr>
              <p:cNvPr id="1626" name="Google Shape;1626;p44"/>
              <p:cNvSpPr/>
              <p:nvPr/>
            </p:nvSpPr>
            <p:spPr>
              <a:xfrm>
                <a:off x="3715" y="1459"/>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600" b="1">
                    <a:solidFill>
                      <a:schemeClr val="dk1"/>
                    </a:solidFill>
                    <a:latin typeface="Times"/>
                    <a:ea typeface="Times"/>
                    <a:cs typeface="Times"/>
                    <a:sym typeface="Times"/>
                  </a:rPr>
                  <a:t>Reg</a:t>
                </a:r>
                <a:endParaRPr/>
              </a:p>
            </p:txBody>
          </p:sp>
          <p:sp>
            <p:nvSpPr>
              <p:cNvPr id="1627" name="Google Shape;1627;p44"/>
              <p:cNvSpPr/>
              <p:nvPr/>
            </p:nvSpPr>
            <p:spPr>
              <a:xfrm>
                <a:off x="3883" y="1457"/>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628" name="Google Shape;1628;p44"/>
              <p:cNvCxnSpPr/>
              <p:nvPr/>
            </p:nvCxnSpPr>
            <p:spPr>
              <a:xfrm>
                <a:off x="3595" y="1601"/>
                <a:ext cx="139" cy="0"/>
              </a:xfrm>
              <a:prstGeom prst="straightConnector1">
                <a:avLst/>
              </a:prstGeom>
              <a:noFill/>
              <a:ln w="25400" cap="flat" cmpd="sng">
                <a:solidFill>
                  <a:schemeClr val="dk1"/>
                </a:solidFill>
                <a:prstDash val="solid"/>
                <a:round/>
                <a:headEnd type="none" w="sm" len="sm"/>
                <a:tailEnd type="none" w="sm" len="sm"/>
              </a:ln>
            </p:spPr>
          </p:cxnSp>
          <p:cxnSp>
            <p:nvCxnSpPr>
              <p:cNvPr id="1629" name="Google Shape;1629;p44"/>
              <p:cNvCxnSpPr/>
              <p:nvPr/>
            </p:nvCxnSpPr>
            <p:spPr>
              <a:xfrm>
                <a:off x="3111" y="1601"/>
                <a:ext cx="155" cy="0"/>
              </a:xfrm>
              <a:prstGeom prst="straightConnector1">
                <a:avLst/>
              </a:prstGeom>
              <a:noFill/>
              <a:ln w="25400" cap="flat" cmpd="sng">
                <a:solidFill>
                  <a:schemeClr val="dk1"/>
                </a:solidFill>
                <a:prstDash val="solid"/>
                <a:round/>
                <a:headEnd type="none" w="sm" len="sm"/>
                <a:tailEnd type="none" w="sm" len="sm"/>
              </a:ln>
            </p:spPr>
          </p:cxnSp>
          <p:sp>
            <p:nvSpPr>
              <p:cNvPr id="1630" name="Google Shape;1630;p44"/>
              <p:cNvSpPr/>
              <p:nvPr/>
            </p:nvSpPr>
            <p:spPr>
              <a:xfrm>
                <a:off x="3232" y="1601"/>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631" name="Google Shape;1631;p44"/>
              <p:cNvCxnSpPr/>
              <p:nvPr/>
            </p:nvCxnSpPr>
            <p:spPr>
              <a:xfrm>
                <a:off x="2726" y="1697"/>
                <a:ext cx="157" cy="0"/>
              </a:xfrm>
              <a:prstGeom prst="straightConnector1">
                <a:avLst/>
              </a:prstGeom>
              <a:noFill/>
              <a:ln w="25400" cap="flat" cmpd="sng">
                <a:solidFill>
                  <a:schemeClr val="dk1"/>
                </a:solidFill>
                <a:prstDash val="solid"/>
                <a:round/>
                <a:headEnd type="none" w="sm" len="sm"/>
                <a:tailEnd type="none" w="sm" len="sm"/>
              </a:ln>
            </p:spPr>
          </p:cxnSp>
          <p:sp>
            <p:nvSpPr>
              <p:cNvPr id="1632" name="Google Shape;1632;p44"/>
              <p:cNvSpPr/>
              <p:nvPr/>
            </p:nvSpPr>
            <p:spPr>
              <a:xfrm>
                <a:off x="2819" y="1596"/>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633" name="Google Shape;1633;p44"/>
              <p:cNvGrpSpPr/>
              <p:nvPr/>
            </p:nvGrpSpPr>
            <p:grpSpPr>
              <a:xfrm>
                <a:off x="3265" y="1435"/>
                <a:ext cx="325" cy="289"/>
                <a:chOff x="3671" y="1797"/>
                <a:chExt cx="325" cy="289"/>
              </a:xfrm>
            </p:grpSpPr>
            <p:sp>
              <p:nvSpPr>
                <p:cNvPr id="1634" name="Google Shape;1634;p44"/>
                <p:cNvSpPr/>
                <p:nvPr/>
              </p:nvSpPr>
              <p:spPr>
                <a:xfrm>
                  <a:off x="3671" y="1797"/>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35" name="Google Shape;1635;p44"/>
                <p:cNvSpPr/>
                <p:nvPr/>
              </p:nvSpPr>
              <p:spPr>
                <a:xfrm>
                  <a:off x="3832" y="1797"/>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grpSp>
      <p:sp>
        <p:nvSpPr>
          <p:cNvPr id="1636" name="Google Shape;1636;p44"/>
          <p:cNvSpPr/>
          <p:nvPr/>
        </p:nvSpPr>
        <p:spPr>
          <a:xfrm>
            <a:off x="5147628" y="3439478"/>
            <a:ext cx="884237" cy="2859087"/>
          </a:xfrm>
          <a:prstGeom prst="ellipse">
            <a:avLst/>
          </a:prstGeom>
          <a:noFill/>
          <a:ln w="381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638" name="Google Shape;1638;p44"/>
          <p:cNvGrpSpPr/>
          <p:nvPr/>
        </p:nvGrpSpPr>
        <p:grpSpPr>
          <a:xfrm>
            <a:off x="3246120" y="5391396"/>
            <a:ext cx="1872145" cy="914400"/>
            <a:chOff x="3246120" y="5391396"/>
            <a:chExt cx="1872145" cy="914400"/>
          </a:xfrm>
        </p:grpSpPr>
        <p:sp>
          <p:nvSpPr>
            <p:cNvPr id="1639" name="Google Shape;1639;p44"/>
            <p:cNvSpPr txBox="1"/>
            <p:nvPr/>
          </p:nvSpPr>
          <p:spPr>
            <a:xfrm>
              <a:off x="3246120" y="5391396"/>
              <a:ext cx="1280160" cy="914400"/>
            </a:xfrm>
            <a:prstGeom prst="rect">
              <a:avLst/>
            </a:prstGeom>
            <a:solidFill>
              <a:schemeClr val="lt1"/>
            </a:solidFill>
            <a:ln>
              <a:noFill/>
            </a:ln>
          </p:spPr>
          <p:txBody>
            <a:bodyPr spcFirstLastPara="1" wrap="square" lIns="0" tIns="0" rIns="0" bIns="0" anchor="t" anchorCtr="0">
              <a:noAutofit/>
            </a:bodyPr>
            <a:lstStyle/>
            <a:p>
              <a:pPr marL="0" marR="0" lvl="0" indent="0" algn="l" rtl="0">
                <a:spcBef>
                  <a:spcPts val="0"/>
                </a:spcBef>
                <a:spcAft>
                  <a:spcPts val="0"/>
                </a:spcAft>
                <a:buNone/>
              </a:pPr>
              <a:r>
                <a:rPr lang="zh-CN" altLang="en-US" sz="2000" dirty="0">
                  <a:solidFill>
                    <a:srgbClr val="FF0000"/>
                  </a:solidFill>
                  <a:latin typeface="Calibri"/>
                  <a:ea typeface="Calibri"/>
                  <a:cs typeface="Calibri"/>
                  <a:sym typeface="Calibri"/>
                </a:rPr>
                <a:t>暂停所有的流水线，插入气泡</a:t>
              </a:r>
              <a:endParaRPr sz="2000" dirty="0">
                <a:solidFill>
                  <a:srgbClr val="FF0000"/>
                </a:solidFill>
                <a:latin typeface="Calibri"/>
                <a:ea typeface="Calibri"/>
                <a:cs typeface="Calibri"/>
                <a:sym typeface="Calibri"/>
              </a:endParaRPr>
            </a:p>
          </p:txBody>
        </p:sp>
        <p:cxnSp>
          <p:nvCxnSpPr>
            <p:cNvPr id="1640" name="Google Shape;1640;p44"/>
            <p:cNvCxnSpPr/>
            <p:nvPr/>
          </p:nvCxnSpPr>
          <p:spPr>
            <a:xfrm rot="10800000" flipH="1">
              <a:off x="4476997" y="5700156"/>
              <a:ext cx="641268" cy="178131"/>
            </a:xfrm>
            <a:prstGeom prst="straightConnector1">
              <a:avLst/>
            </a:prstGeom>
            <a:noFill/>
            <a:ln w="25400" cap="flat" cmpd="sng">
              <a:solidFill>
                <a:srgbClr val="FF0000"/>
              </a:solidFill>
              <a:prstDash val="solid"/>
              <a:round/>
              <a:headEnd type="none" w="sm" len="sm"/>
              <a:tailEnd type="stealth" w="med" len="med"/>
            </a:ln>
          </p:spPr>
        </p:cxnSp>
      </p:grpSp>
    </p:spTree>
    <p:extLst>
      <p:ext uri="{BB962C8B-B14F-4D97-AF65-F5344CB8AC3E}">
        <p14:creationId xmlns:p14="http://schemas.microsoft.com/office/powerpoint/2010/main" val="3819831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0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0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6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47"/>
        <p:cNvGrpSpPr/>
        <p:nvPr/>
      </p:nvGrpSpPr>
      <p:grpSpPr>
        <a:xfrm>
          <a:off x="0" y="0"/>
          <a:ext cx="0" cy="0"/>
          <a:chOff x="0" y="0"/>
          <a:chExt cx="0" cy="0"/>
        </a:xfrm>
      </p:grpSpPr>
      <p:sp>
        <p:nvSpPr>
          <p:cNvPr id="1648" name="Google Shape;1648;p4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zh-CN" altLang="en-US" sz="4400" b="0" i="0" u="none" strike="noStrike" cap="none" dirty="0">
                <a:solidFill>
                  <a:schemeClr val="accent1"/>
                </a:solidFill>
                <a:latin typeface="Calibri"/>
                <a:ea typeface="Calibri"/>
                <a:cs typeface="Calibri"/>
                <a:sym typeface="Calibri"/>
              </a:rPr>
              <a:t>数据的装入使用冲突</a:t>
            </a:r>
            <a:r>
              <a:rPr lang="en-US" sz="4400" b="0" i="0" u="none" strike="noStrike" cap="none" dirty="0">
                <a:solidFill>
                  <a:schemeClr val="accent1"/>
                </a:solidFill>
                <a:latin typeface="Calibri"/>
                <a:ea typeface="Calibri"/>
                <a:cs typeface="Calibri"/>
                <a:sym typeface="Calibri"/>
              </a:rPr>
              <a:t> (3/4)</a:t>
            </a:r>
            <a:endParaRPr dirty="0"/>
          </a:p>
        </p:txBody>
      </p:sp>
      <p:sp>
        <p:nvSpPr>
          <p:cNvPr id="1649" name="Google Shape;1649;p45"/>
          <p:cNvSpPr txBox="1">
            <a:spLocks noGrp="1"/>
          </p:cNvSpPr>
          <p:nvPr>
            <p:ph type="body" idx="1"/>
          </p:nvPr>
        </p:nvSpPr>
        <p:spPr>
          <a:xfrm>
            <a:off x="457200" y="1600200"/>
            <a:ext cx="8229600" cy="640080"/>
          </a:xfrm>
          <a:prstGeom prst="rect">
            <a:avLst/>
          </a:prstGeom>
          <a:noFill/>
          <a:ln>
            <a:noFill/>
          </a:ln>
        </p:spPr>
        <p:txBody>
          <a:bodyPr spcFirstLastPara="1" wrap="square" lIns="91425" tIns="45700" rIns="91425" bIns="45700" anchor="t" anchorCtr="0">
            <a:noAutofit/>
          </a:bodyPr>
          <a:lstStyle/>
          <a:p>
            <a:pPr marL="342900" lvl="0" indent="-342900">
              <a:spcBef>
                <a:spcPts val="0"/>
              </a:spcBef>
              <a:spcAft>
                <a:spcPts val="0"/>
              </a:spcAft>
              <a:buClr>
                <a:schemeClr val="dk1"/>
              </a:buClr>
              <a:buSzPts val="3200"/>
              <a:buFont typeface="Arial"/>
              <a:buChar char="•"/>
            </a:pPr>
            <a:r>
              <a:rPr lang="zh-CN" altLang="en-US" sz="3200" b="0" i="0" u="none" strike="noStrike" cap="none" dirty="0">
                <a:solidFill>
                  <a:schemeClr val="dk1"/>
                </a:solidFill>
                <a:latin typeface="Calibri"/>
                <a:ea typeface="Calibri"/>
                <a:cs typeface="Calibri"/>
                <a:sym typeface="Calibri"/>
              </a:rPr>
              <a:t>流水线暂停等价于</a:t>
            </a:r>
            <a:r>
              <a:rPr lang="en-US" sz="3200" b="0" i="0" u="none" strike="noStrike" cap="none" dirty="0">
                <a:solidFill>
                  <a:schemeClr val="dk1"/>
                </a:solidFill>
                <a:latin typeface="Calibri"/>
                <a:ea typeface="Calibri"/>
                <a:cs typeface="Calibri"/>
                <a:sym typeface="Calibri"/>
              </a:rPr>
              <a:t> </a:t>
            </a:r>
            <a:r>
              <a:rPr lang="en-US" sz="3000" b="0" i="0" u="none" strike="noStrike" cap="none" dirty="0" err="1">
                <a:solidFill>
                  <a:schemeClr val="dk1"/>
                </a:solidFill>
                <a:latin typeface="Courier New"/>
                <a:ea typeface="Courier New"/>
                <a:cs typeface="Courier New"/>
                <a:sym typeface="Courier New"/>
              </a:rPr>
              <a:t>nop</a:t>
            </a:r>
            <a:r>
              <a:rPr lang="zh-CN" altLang="en-US" sz="2800" dirty="0">
                <a:solidFill>
                  <a:schemeClr val="dk1"/>
                </a:solidFill>
                <a:latin typeface="Calibri"/>
                <a:ea typeface="Calibri"/>
                <a:cs typeface="Calibri"/>
                <a:sym typeface="Calibri"/>
              </a:rPr>
              <a:t>指令</a:t>
            </a:r>
            <a:endParaRPr sz="3000" b="0" i="0" u="none" strike="noStrike" cap="none" dirty="0">
              <a:solidFill>
                <a:schemeClr val="dk1"/>
              </a:solidFill>
              <a:latin typeface="Courier New"/>
              <a:ea typeface="Courier New"/>
              <a:cs typeface="Courier New"/>
              <a:sym typeface="Courier New"/>
            </a:endParaRPr>
          </a:p>
        </p:txBody>
      </p:sp>
      <p:sp>
        <p:nvSpPr>
          <p:cNvPr id="1650" name="Google Shape;1650;p4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35</a:t>
            </a:fld>
            <a:endParaRPr sz="1200">
              <a:solidFill>
                <a:srgbClr val="888888"/>
              </a:solidFill>
              <a:latin typeface="Calibri"/>
              <a:ea typeface="Calibri"/>
              <a:cs typeface="Calibri"/>
              <a:sym typeface="Calibri"/>
            </a:endParaRPr>
          </a:p>
        </p:txBody>
      </p:sp>
      <p:grpSp>
        <p:nvGrpSpPr>
          <p:cNvPr id="1651" name="Google Shape;1651;p45"/>
          <p:cNvGrpSpPr/>
          <p:nvPr/>
        </p:nvGrpSpPr>
        <p:grpSpPr>
          <a:xfrm>
            <a:off x="381000" y="2286000"/>
            <a:ext cx="8316913" cy="4206875"/>
            <a:chOff x="381000" y="2286000"/>
            <a:chExt cx="8316913" cy="4206875"/>
          </a:xfrm>
        </p:grpSpPr>
        <p:grpSp>
          <p:nvGrpSpPr>
            <p:cNvPr id="1652" name="Google Shape;1652;p45"/>
            <p:cNvGrpSpPr/>
            <p:nvPr/>
          </p:nvGrpSpPr>
          <p:grpSpPr>
            <a:xfrm>
              <a:off x="3048000" y="2286000"/>
              <a:ext cx="4800600" cy="4206875"/>
              <a:chOff x="1934" y="1056"/>
              <a:chExt cx="3024" cy="2650"/>
            </a:xfrm>
          </p:grpSpPr>
          <p:cxnSp>
            <p:nvCxnSpPr>
              <p:cNvPr id="1653" name="Google Shape;1653;p45"/>
              <p:cNvCxnSpPr/>
              <p:nvPr/>
            </p:nvCxnSpPr>
            <p:spPr>
              <a:xfrm>
                <a:off x="1934" y="1056"/>
                <a:ext cx="0" cy="2650"/>
              </a:xfrm>
              <a:prstGeom prst="straightConnector1">
                <a:avLst/>
              </a:prstGeom>
              <a:noFill/>
              <a:ln w="25400" cap="flat" cmpd="sng">
                <a:solidFill>
                  <a:schemeClr val="dk1"/>
                </a:solidFill>
                <a:prstDash val="dot"/>
                <a:round/>
                <a:headEnd type="none" w="sm" len="sm"/>
                <a:tailEnd type="none" w="sm" len="sm"/>
              </a:ln>
            </p:spPr>
          </p:cxnSp>
          <p:cxnSp>
            <p:nvCxnSpPr>
              <p:cNvPr id="1654" name="Google Shape;1654;p45"/>
              <p:cNvCxnSpPr/>
              <p:nvPr/>
            </p:nvCxnSpPr>
            <p:spPr>
              <a:xfrm>
                <a:off x="2366" y="1056"/>
                <a:ext cx="0" cy="2650"/>
              </a:xfrm>
              <a:prstGeom prst="straightConnector1">
                <a:avLst/>
              </a:prstGeom>
              <a:noFill/>
              <a:ln w="25400" cap="flat" cmpd="sng">
                <a:solidFill>
                  <a:schemeClr val="dk1"/>
                </a:solidFill>
                <a:prstDash val="dot"/>
                <a:round/>
                <a:headEnd type="none" w="sm" len="sm"/>
                <a:tailEnd type="none" w="sm" len="sm"/>
              </a:ln>
            </p:spPr>
          </p:cxnSp>
          <p:cxnSp>
            <p:nvCxnSpPr>
              <p:cNvPr id="1655" name="Google Shape;1655;p45"/>
              <p:cNvCxnSpPr/>
              <p:nvPr/>
            </p:nvCxnSpPr>
            <p:spPr>
              <a:xfrm>
                <a:off x="2798" y="1056"/>
                <a:ext cx="0" cy="2650"/>
              </a:xfrm>
              <a:prstGeom prst="straightConnector1">
                <a:avLst/>
              </a:prstGeom>
              <a:noFill/>
              <a:ln w="25400" cap="flat" cmpd="sng">
                <a:solidFill>
                  <a:schemeClr val="dk1"/>
                </a:solidFill>
                <a:prstDash val="dot"/>
                <a:round/>
                <a:headEnd type="none" w="sm" len="sm"/>
                <a:tailEnd type="none" w="sm" len="sm"/>
              </a:ln>
            </p:spPr>
          </p:cxnSp>
          <p:cxnSp>
            <p:nvCxnSpPr>
              <p:cNvPr id="1656" name="Google Shape;1656;p45"/>
              <p:cNvCxnSpPr/>
              <p:nvPr/>
            </p:nvCxnSpPr>
            <p:spPr>
              <a:xfrm>
                <a:off x="3230" y="1056"/>
                <a:ext cx="0" cy="2650"/>
              </a:xfrm>
              <a:prstGeom prst="straightConnector1">
                <a:avLst/>
              </a:prstGeom>
              <a:noFill/>
              <a:ln w="25400" cap="flat" cmpd="sng">
                <a:solidFill>
                  <a:schemeClr val="dk1"/>
                </a:solidFill>
                <a:prstDash val="dot"/>
                <a:round/>
                <a:headEnd type="none" w="sm" len="sm"/>
                <a:tailEnd type="none" w="sm" len="sm"/>
              </a:ln>
            </p:spPr>
          </p:cxnSp>
          <p:cxnSp>
            <p:nvCxnSpPr>
              <p:cNvPr id="1657" name="Google Shape;1657;p45"/>
              <p:cNvCxnSpPr/>
              <p:nvPr/>
            </p:nvCxnSpPr>
            <p:spPr>
              <a:xfrm>
                <a:off x="3662" y="1056"/>
                <a:ext cx="0" cy="2650"/>
              </a:xfrm>
              <a:prstGeom prst="straightConnector1">
                <a:avLst/>
              </a:prstGeom>
              <a:noFill/>
              <a:ln w="25400" cap="flat" cmpd="sng">
                <a:solidFill>
                  <a:schemeClr val="dk1"/>
                </a:solidFill>
                <a:prstDash val="dot"/>
                <a:round/>
                <a:headEnd type="none" w="sm" len="sm"/>
                <a:tailEnd type="none" w="sm" len="sm"/>
              </a:ln>
            </p:spPr>
          </p:cxnSp>
          <p:cxnSp>
            <p:nvCxnSpPr>
              <p:cNvPr id="1658" name="Google Shape;1658;p45"/>
              <p:cNvCxnSpPr/>
              <p:nvPr/>
            </p:nvCxnSpPr>
            <p:spPr>
              <a:xfrm>
                <a:off x="4094" y="1056"/>
                <a:ext cx="0" cy="2650"/>
              </a:xfrm>
              <a:prstGeom prst="straightConnector1">
                <a:avLst/>
              </a:prstGeom>
              <a:noFill/>
              <a:ln w="25400" cap="flat" cmpd="sng">
                <a:solidFill>
                  <a:schemeClr val="dk1"/>
                </a:solidFill>
                <a:prstDash val="dot"/>
                <a:round/>
                <a:headEnd type="none" w="sm" len="sm"/>
                <a:tailEnd type="none" w="sm" len="sm"/>
              </a:ln>
            </p:spPr>
          </p:cxnSp>
          <p:cxnSp>
            <p:nvCxnSpPr>
              <p:cNvPr id="1659" name="Google Shape;1659;p45"/>
              <p:cNvCxnSpPr/>
              <p:nvPr/>
            </p:nvCxnSpPr>
            <p:spPr>
              <a:xfrm flipH="1">
                <a:off x="4510" y="1056"/>
                <a:ext cx="16" cy="2650"/>
              </a:xfrm>
              <a:prstGeom prst="straightConnector1">
                <a:avLst/>
              </a:prstGeom>
              <a:noFill/>
              <a:ln w="25400" cap="flat" cmpd="sng">
                <a:solidFill>
                  <a:schemeClr val="dk1"/>
                </a:solidFill>
                <a:prstDash val="dot"/>
                <a:round/>
                <a:headEnd type="none" w="sm" len="sm"/>
                <a:tailEnd type="none" w="sm" len="sm"/>
              </a:ln>
            </p:spPr>
          </p:cxnSp>
          <p:cxnSp>
            <p:nvCxnSpPr>
              <p:cNvPr id="1660" name="Google Shape;1660;p45"/>
              <p:cNvCxnSpPr/>
              <p:nvPr/>
            </p:nvCxnSpPr>
            <p:spPr>
              <a:xfrm flipH="1">
                <a:off x="4942" y="1056"/>
                <a:ext cx="16" cy="2650"/>
              </a:xfrm>
              <a:prstGeom prst="straightConnector1">
                <a:avLst/>
              </a:prstGeom>
              <a:noFill/>
              <a:ln w="25400" cap="flat" cmpd="sng">
                <a:solidFill>
                  <a:schemeClr val="dk1"/>
                </a:solidFill>
                <a:prstDash val="dot"/>
                <a:round/>
                <a:headEnd type="none" w="sm" len="sm"/>
                <a:tailEnd type="none" w="sm" len="sm"/>
              </a:ln>
            </p:spPr>
          </p:cxnSp>
        </p:grpSp>
        <p:sp>
          <p:nvSpPr>
            <p:cNvPr id="1661" name="Google Shape;1661;p45"/>
            <p:cNvSpPr/>
            <p:nvPr/>
          </p:nvSpPr>
          <p:spPr>
            <a:xfrm>
              <a:off x="390525" y="4253955"/>
              <a:ext cx="2657475" cy="951543"/>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sub $t3,</a:t>
              </a:r>
              <a:r>
                <a:rPr lang="en-US" sz="2400" b="1">
                  <a:solidFill>
                    <a:schemeClr val="accent1"/>
                  </a:solidFill>
                  <a:latin typeface="Arial"/>
                  <a:ea typeface="Arial"/>
                  <a:cs typeface="Arial"/>
                  <a:sym typeface="Arial"/>
                </a:rPr>
                <a:t>$t0</a:t>
              </a:r>
              <a:r>
                <a:rPr lang="en-US" sz="2400" b="1">
                  <a:solidFill>
                    <a:schemeClr val="dk1"/>
                  </a:solidFill>
                  <a:latin typeface="Arial"/>
                  <a:ea typeface="Arial"/>
                  <a:cs typeface="Arial"/>
                  <a:sym typeface="Arial"/>
                </a:rPr>
                <a:t>,$t2</a:t>
              </a:r>
              <a:endParaRPr sz="1600"/>
            </a:p>
            <a:p>
              <a:pPr marL="0" marR="0" lvl="0" indent="0" algn="l" rtl="0">
                <a:spcBef>
                  <a:spcPts val="0"/>
                </a:spcBef>
                <a:spcAft>
                  <a:spcPts val="0"/>
                </a:spcAft>
                <a:buNone/>
              </a:pPr>
              <a:endParaRPr sz="2400" b="1">
                <a:solidFill>
                  <a:schemeClr val="dk1"/>
                </a:solidFill>
                <a:latin typeface="Arial"/>
                <a:ea typeface="Arial"/>
                <a:cs typeface="Arial"/>
                <a:sym typeface="Arial"/>
              </a:endParaRPr>
            </a:p>
          </p:txBody>
        </p:sp>
        <p:sp>
          <p:nvSpPr>
            <p:cNvPr id="1662" name="Google Shape;1662;p45"/>
            <p:cNvSpPr/>
            <p:nvPr/>
          </p:nvSpPr>
          <p:spPr>
            <a:xfrm>
              <a:off x="381000" y="4968330"/>
              <a:ext cx="2676525" cy="52070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and $t5,$t0,$t4</a:t>
              </a:r>
              <a:endParaRPr sz="1600"/>
            </a:p>
          </p:txBody>
        </p:sp>
        <p:grpSp>
          <p:nvGrpSpPr>
            <p:cNvPr id="1663" name="Google Shape;1663;p45"/>
            <p:cNvGrpSpPr/>
            <p:nvPr/>
          </p:nvGrpSpPr>
          <p:grpSpPr>
            <a:xfrm>
              <a:off x="381000" y="5677943"/>
              <a:ext cx="8316913" cy="814387"/>
              <a:chOff x="240" y="2991"/>
              <a:chExt cx="5239" cy="513"/>
            </a:xfrm>
          </p:grpSpPr>
          <p:sp>
            <p:nvSpPr>
              <p:cNvPr id="1664" name="Google Shape;1664;p45"/>
              <p:cNvSpPr/>
              <p:nvPr/>
            </p:nvSpPr>
            <p:spPr>
              <a:xfrm>
                <a:off x="240" y="3051"/>
                <a:ext cx="1636" cy="32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or   $t7,$t0,$t6</a:t>
                </a:r>
                <a:endParaRPr sz="1600"/>
              </a:p>
            </p:txBody>
          </p:sp>
          <p:sp>
            <p:nvSpPr>
              <p:cNvPr id="1665" name="Google Shape;1665;p45" descr="25%"/>
              <p:cNvSpPr/>
              <p:nvPr/>
            </p:nvSpPr>
            <p:spPr>
              <a:xfrm>
                <a:off x="4318" y="3087"/>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66" name="Google Shape;1666;p45"/>
              <p:cNvSpPr/>
              <p:nvPr/>
            </p:nvSpPr>
            <p:spPr>
              <a:xfrm>
                <a:off x="4636" y="2991"/>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67" name="Google Shape;1667;p45"/>
              <p:cNvSpPr/>
              <p:nvPr/>
            </p:nvSpPr>
            <p:spPr>
              <a:xfrm>
                <a:off x="4977" y="3231"/>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68" name="Google Shape;1668;p45"/>
              <p:cNvSpPr/>
              <p:nvPr/>
            </p:nvSpPr>
            <p:spPr>
              <a:xfrm>
                <a:off x="3710" y="3087"/>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69" name="Google Shape;1669;p45"/>
              <p:cNvSpPr/>
              <p:nvPr/>
            </p:nvSpPr>
            <p:spPr>
              <a:xfrm>
                <a:off x="3868" y="3081"/>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70" name="Google Shape;1670;p45"/>
              <p:cNvSpPr/>
              <p:nvPr/>
            </p:nvSpPr>
            <p:spPr>
              <a:xfrm>
                <a:off x="3691" y="3089"/>
                <a:ext cx="228"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I$</a:t>
                </a:r>
                <a:endParaRPr sz="1600"/>
              </a:p>
            </p:txBody>
          </p:sp>
          <p:sp>
            <p:nvSpPr>
              <p:cNvPr id="1671" name="Google Shape;1671;p45"/>
              <p:cNvSpPr/>
              <p:nvPr/>
            </p:nvSpPr>
            <p:spPr>
              <a:xfrm rot="5400000">
                <a:off x="4537" y="3114"/>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sp>
            <p:nvSpPr>
              <p:cNvPr id="1672" name="Google Shape;1672;p45"/>
              <p:cNvSpPr/>
              <p:nvPr/>
            </p:nvSpPr>
            <p:spPr>
              <a:xfrm>
                <a:off x="4151" y="3094"/>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sp>
            <p:nvSpPr>
              <p:cNvPr id="1673" name="Google Shape;1673;p45"/>
              <p:cNvSpPr/>
              <p:nvPr/>
            </p:nvSpPr>
            <p:spPr>
              <a:xfrm>
                <a:off x="4170" y="3087"/>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674" name="Google Shape;1674;p45"/>
              <p:cNvCxnSpPr/>
              <p:nvPr/>
            </p:nvCxnSpPr>
            <p:spPr>
              <a:xfrm>
                <a:off x="4055" y="3231"/>
                <a:ext cx="96" cy="0"/>
              </a:xfrm>
              <a:prstGeom prst="straightConnector1">
                <a:avLst/>
              </a:prstGeom>
              <a:noFill/>
              <a:ln w="25400" cap="flat" cmpd="sng">
                <a:solidFill>
                  <a:schemeClr val="dk1"/>
                </a:solidFill>
                <a:prstDash val="solid"/>
                <a:round/>
                <a:headEnd type="none" w="sm" len="sm"/>
                <a:tailEnd type="none" w="sm" len="sm"/>
              </a:ln>
            </p:spPr>
          </p:cxnSp>
          <p:sp>
            <p:nvSpPr>
              <p:cNvPr id="1675" name="Google Shape;1675;p45"/>
              <p:cNvSpPr/>
              <p:nvPr/>
            </p:nvSpPr>
            <p:spPr>
              <a:xfrm>
                <a:off x="4117" y="3135"/>
                <a:ext cx="48" cy="97"/>
              </a:xfrm>
              <a:custGeom>
                <a:avLst/>
                <a:gdLst/>
                <a:ahLst/>
                <a:cxnLst/>
                <a:rect l="l" t="t" r="r" b="b"/>
                <a:pathLst>
                  <a:path w="120000" h="120000" extrusionOk="0">
                    <a:moveTo>
                      <a:pt x="0" y="118762"/>
                    </a:moveTo>
                    <a:lnTo>
                      <a:pt x="0" y="0"/>
                    </a:lnTo>
                    <a:lnTo>
                      <a:pt x="11750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676" name="Google Shape;1676;p45"/>
              <p:cNvCxnSpPr/>
              <p:nvPr/>
            </p:nvCxnSpPr>
            <p:spPr>
              <a:xfrm>
                <a:off x="4471" y="3135"/>
                <a:ext cx="157" cy="0"/>
              </a:xfrm>
              <a:prstGeom prst="straightConnector1">
                <a:avLst/>
              </a:prstGeom>
              <a:noFill/>
              <a:ln w="25400" cap="flat" cmpd="sng">
                <a:solidFill>
                  <a:schemeClr val="dk1"/>
                </a:solidFill>
                <a:prstDash val="solid"/>
                <a:round/>
                <a:headEnd type="none" w="sm" len="sm"/>
                <a:tailEnd type="none" w="sm" len="sm"/>
              </a:ln>
            </p:spPr>
          </p:cxnSp>
          <p:sp>
            <p:nvSpPr>
              <p:cNvPr id="1677" name="Google Shape;1677;p45"/>
              <p:cNvSpPr/>
              <p:nvPr/>
            </p:nvSpPr>
            <p:spPr>
              <a:xfrm>
                <a:off x="4968" y="3089"/>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sp>
            <p:nvSpPr>
              <p:cNvPr id="1678" name="Google Shape;1678;p45"/>
              <p:cNvSpPr/>
              <p:nvPr/>
            </p:nvSpPr>
            <p:spPr>
              <a:xfrm>
                <a:off x="5019" y="3087"/>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79" name="Google Shape;1679;p45"/>
              <p:cNvSpPr/>
              <p:nvPr/>
            </p:nvSpPr>
            <p:spPr>
              <a:xfrm>
                <a:off x="5180" y="3087"/>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680" name="Google Shape;1680;p45"/>
              <p:cNvCxnSpPr/>
              <p:nvPr/>
            </p:nvCxnSpPr>
            <p:spPr>
              <a:xfrm>
                <a:off x="5340" y="3231"/>
                <a:ext cx="139" cy="0"/>
              </a:xfrm>
              <a:prstGeom prst="straightConnector1">
                <a:avLst/>
              </a:prstGeom>
              <a:noFill/>
              <a:ln w="25400" cap="flat" cmpd="sng">
                <a:solidFill>
                  <a:schemeClr val="dk1"/>
                </a:solidFill>
                <a:prstDash val="solid"/>
                <a:round/>
                <a:headEnd type="none" w="sm" len="sm"/>
                <a:tailEnd type="none" w="sm" len="sm"/>
              </a:ln>
            </p:spPr>
          </p:cxnSp>
          <p:cxnSp>
            <p:nvCxnSpPr>
              <p:cNvPr id="1681" name="Google Shape;1681;p45"/>
              <p:cNvCxnSpPr/>
              <p:nvPr/>
            </p:nvCxnSpPr>
            <p:spPr>
              <a:xfrm>
                <a:off x="4856" y="3231"/>
                <a:ext cx="155" cy="0"/>
              </a:xfrm>
              <a:prstGeom prst="straightConnector1">
                <a:avLst/>
              </a:prstGeom>
              <a:noFill/>
              <a:ln w="25400" cap="flat" cmpd="sng">
                <a:solidFill>
                  <a:schemeClr val="dk1"/>
                </a:solidFill>
                <a:prstDash val="solid"/>
                <a:round/>
                <a:headEnd type="none" w="sm" len="sm"/>
                <a:tailEnd type="none" w="sm" len="sm"/>
              </a:ln>
            </p:spPr>
          </p:cxnSp>
          <p:cxnSp>
            <p:nvCxnSpPr>
              <p:cNvPr id="1682" name="Google Shape;1682;p45"/>
              <p:cNvCxnSpPr/>
              <p:nvPr/>
            </p:nvCxnSpPr>
            <p:spPr>
              <a:xfrm>
                <a:off x="4471" y="3327"/>
                <a:ext cx="157" cy="0"/>
              </a:xfrm>
              <a:prstGeom prst="straightConnector1">
                <a:avLst/>
              </a:prstGeom>
              <a:noFill/>
              <a:ln w="25400" cap="flat" cmpd="sng">
                <a:solidFill>
                  <a:schemeClr val="dk1"/>
                </a:solidFill>
                <a:prstDash val="solid"/>
                <a:round/>
                <a:headEnd type="none" w="sm" len="sm"/>
                <a:tailEnd type="none" w="sm" len="sm"/>
              </a:ln>
            </p:spPr>
          </p:cxnSp>
          <p:sp>
            <p:nvSpPr>
              <p:cNvPr id="1683" name="Google Shape;1683;p45"/>
              <p:cNvSpPr/>
              <p:nvPr/>
            </p:nvSpPr>
            <p:spPr>
              <a:xfrm>
                <a:off x="4564" y="3226"/>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684" name="Google Shape;1684;p45"/>
            <p:cNvSpPr/>
            <p:nvPr/>
          </p:nvSpPr>
          <p:spPr>
            <a:xfrm>
              <a:off x="533400" y="2290218"/>
              <a:ext cx="2341987" cy="951543"/>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dirty="0" err="1">
                  <a:solidFill>
                    <a:schemeClr val="dk1"/>
                  </a:solidFill>
                  <a:latin typeface="Arial"/>
                  <a:ea typeface="Arial"/>
                  <a:cs typeface="Arial"/>
                  <a:sym typeface="Arial"/>
                </a:rPr>
                <a:t>lw</a:t>
              </a:r>
              <a:r>
                <a:rPr lang="en-US" sz="2400" b="1" dirty="0">
                  <a:solidFill>
                    <a:schemeClr val="dk1"/>
                  </a:solidFill>
                  <a:latin typeface="Arial"/>
                  <a:ea typeface="Arial"/>
                  <a:cs typeface="Arial"/>
                  <a:sym typeface="Arial"/>
                </a:rPr>
                <a:t> </a:t>
              </a:r>
              <a:r>
                <a:rPr lang="en-US" sz="2400" b="1" dirty="0">
                  <a:solidFill>
                    <a:schemeClr val="accent4"/>
                  </a:solidFill>
                  <a:latin typeface="Arial"/>
                  <a:ea typeface="Arial"/>
                  <a:cs typeface="Arial"/>
                  <a:sym typeface="Arial"/>
                </a:rPr>
                <a:t>$t0</a:t>
              </a:r>
              <a:r>
                <a:rPr lang="en-US" sz="2400" b="1" dirty="0">
                  <a:solidFill>
                    <a:schemeClr val="dk1"/>
                  </a:solidFill>
                  <a:latin typeface="Arial"/>
                  <a:ea typeface="Arial"/>
                  <a:cs typeface="Arial"/>
                  <a:sym typeface="Arial"/>
                </a:rPr>
                <a:t>, 0($t1)</a:t>
              </a:r>
              <a:endParaRPr sz="1600" dirty="0"/>
            </a:p>
            <a:p>
              <a:pPr marL="0" marR="0" lvl="0" indent="0" algn="l" rtl="0">
                <a:spcBef>
                  <a:spcPts val="0"/>
                </a:spcBef>
                <a:spcAft>
                  <a:spcPts val="0"/>
                </a:spcAft>
                <a:buNone/>
              </a:pPr>
              <a:endParaRPr sz="2400" b="1" dirty="0">
                <a:solidFill>
                  <a:schemeClr val="dk1"/>
                </a:solidFill>
                <a:latin typeface="Arial"/>
                <a:ea typeface="Arial"/>
                <a:cs typeface="Arial"/>
                <a:sym typeface="Arial"/>
              </a:endParaRPr>
            </a:p>
          </p:txBody>
        </p:sp>
        <p:grpSp>
          <p:nvGrpSpPr>
            <p:cNvPr id="1685" name="Google Shape;1685;p45"/>
            <p:cNvGrpSpPr/>
            <p:nvPr/>
          </p:nvGrpSpPr>
          <p:grpSpPr>
            <a:xfrm>
              <a:off x="3119438" y="2328318"/>
              <a:ext cx="3297237" cy="814387"/>
              <a:chOff x="1965" y="881"/>
              <a:chExt cx="2077" cy="513"/>
            </a:xfrm>
          </p:grpSpPr>
          <p:sp>
            <p:nvSpPr>
              <p:cNvPr id="1686" name="Google Shape;1686;p45" descr="25%"/>
              <p:cNvSpPr/>
              <p:nvPr/>
            </p:nvSpPr>
            <p:spPr>
              <a:xfrm>
                <a:off x="3742" y="977"/>
                <a:ext cx="142" cy="289"/>
              </a:xfrm>
              <a:custGeom>
                <a:avLst/>
                <a:gdLst/>
                <a:ahLst/>
                <a:cxnLst/>
                <a:rect l="l" t="t" r="r" b="b"/>
                <a:pathLst>
                  <a:path w="120000" h="120000" extrusionOk="0">
                    <a:moveTo>
                      <a:pt x="119154" y="0"/>
                    </a:moveTo>
                    <a:lnTo>
                      <a:pt x="0" y="0"/>
                    </a:lnTo>
                    <a:lnTo>
                      <a:pt x="0" y="119584"/>
                    </a:lnTo>
                    <a:lnTo>
                      <a:pt x="119154"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87" name="Google Shape;1687;p45"/>
              <p:cNvSpPr/>
              <p:nvPr/>
            </p:nvSpPr>
            <p:spPr>
              <a:xfrm>
                <a:off x="2891" y="881"/>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88" name="Google Shape;1688;p45"/>
              <p:cNvSpPr/>
              <p:nvPr/>
            </p:nvSpPr>
            <p:spPr>
              <a:xfrm rot="5400000">
                <a:off x="2792" y="1004"/>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sp>
            <p:nvSpPr>
              <p:cNvPr id="1689" name="Google Shape;1689;p45"/>
              <p:cNvSpPr/>
              <p:nvPr/>
            </p:nvSpPr>
            <p:spPr>
              <a:xfrm>
                <a:off x="2025" y="1011"/>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400" b="1">
                    <a:solidFill>
                      <a:schemeClr val="dk1"/>
                    </a:solidFill>
                    <a:latin typeface="Times"/>
                    <a:ea typeface="Times"/>
                    <a:cs typeface="Times"/>
                    <a:sym typeface="Times"/>
                  </a:rPr>
                  <a:t>I$</a:t>
                </a:r>
                <a:endParaRPr sz="1600"/>
              </a:p>
            </p:txBody>
          </p:sp>
          <p:grpSp>
            <p:nvGrpSpPr>
              <p:cNvPr id="1690" name="Google Shape;1690;p45"/>
              <p:cNvGrpSpPr/>
              <p:nvPr/>
            </p:nvGrpSpPr>
            <p:grpSpPr>
              <a:xfrm>
                <a:off x="1965" y="977"/>
                <a:ext cx="340" cy="289"/>
                <a:chOff x="1935" y="1349"/>
                <a:chExt cx="340" cy="289"/>
              </a:xfrm>
            </p:grpSpPr>
            <p:sp>
              <p:nvSpPr>
                <p:cNvPr id="1691" name="Google Shape;1691;p45"/>
                <p:cNvSpPr/>
                <p:nvPr/>
              </p:nvSpPr>
              <p:spPr>
                <a:xfrm>
                  <a:off x="1935" y="1349"/>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92" name="Google Shape;1692;p45"/>
                <p:cNvSpPr/>
                <p:nvPr/>
              </p:nvSpPr>
              <p:spPr>
                <a:xfrm>
                  <a:off x="2104" y="1349"/>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693" name="Google Shape;1693;p45"/>
              <p:cNvSpPr/>
              <p:nvPr/>
            </p:nvSpPr>
            <p:spPr>
              <a:xfrm>
                <a:off x="2406" y="984"/>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sp>
            <p:nvSpPr>
              <p:cNvPr id="1694" name="Google Shape;1694;p45"/>
              <p:cNvSpPr/>
              <p:nvPr/>
            </p:nvSpPr>
            <p:spPr>
              <a:xfrm>
                <a:off x="2425" y="977"/>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695" name="Google Shape;1695;p45"/>
              <p:cNvSpPr/>
              <p:nvPr/>
            </p:nvSpPr>
            <p:spPr>
              <a:xfrm>
                <a:off x="2573" y="977"/>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696" name="Google Shape;1696;p45"/>
              <p:cNvCxnSpPr/>
              <p:nvPr/>
            </p:nvCxnSpPr>
            <p:spPr>
              <a:xfrm>
                <a:off x="2310" y="1121"/>
                <a:ext cx="96" cy="0"/>
              </a:xfrm>
              <a:prstGeom prst="straightConnector1">
                <a:avLst/>
              </a:prstGeom>
              <a:noFill/>
              <a:ln w="25400" cap="flat" cmpd="sng">
                <a:solidFill>
                  <a:schemeClr val="dk1"/>
                </a:solidFill>
                <a:prstDash val="solid"/>
                <a:round/>
                <a:headEnd type="none" w="sm" len="sm"/>
                <a:tailEnd type="none" w="sm" len="sm"/>
              </a:ln>
            </p:spPr>
          </p:cxnSp>
          <p:sp>
            <p:nvSpPr>
              <p:cNvPr id="1697" name="Google Shape;1697;p45"/>
              <p:cNvSpPr/>
              <p:nvPr/>
            </p:nvSpPr>
            <p:spPr>
              <a:xfrm>
                <a:off x="2372" y="1025"/>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698" name="Google Shape;1698;p45"/>
              <p:cNvCxnSpPr/>
              <p:nvPr/>
            </p:nvCxnSpPr>
            <p:spPr>
              <a:xfrm>
                <a:off x="2726" y="1025"/>
                <a:ext cx="157" cy="0"/>
              </a:xfrm>
              <a:prstGeom prst="straightConnector1">
                <a:avLst/>
              </a:prstGeom>
              <a:noFill/>
              <a:ln w="25400" cap="flat" cmpd="sng">
                <a:solidFill>
                  <a:schemeClr val="dk1"/>
                </a:solidFill>
                <a:prstDash val="solid"/>
                <a:round/>
                <a:headEnd type="none" w="sm" len="sm"/>
                <a:tailEnd type="none" w="sm" len="sm"/>
              </a:ln>
            </p:spPr>
          </p:cxnSp>
          <p:sp>
            <p:nvSpPr>
              <p:cNvPr id="1699" name="Google Shape;1699;p45"/>
              <p:cNvSpPr/>
              <p:nvPr/>
            </p:nvSpPr>
            <p:spPr>
              <a:xfrm>
                <a:off x="3255" y="1021"/>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sp>
            <p:nvSpPr>
              <p:cNvPr id="1700" name="Google Shape;1700;p45"/>
              <p:cNvSpPr/>
              <p:nvPr/>
            </p:nvSpPr>
            <p:spPr>
              <a:xfrm>
                <a:off x="3715" y="979"/>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sp>
            <p:nvSpPr>
              <p:cNvPr id="1701" name="Google Shape;1701;p45"/>
              <p:cNvSpPr/>
              <p:nvPr/>
            </p:nvSpPr>
            <p:spPr>
              <a:xfrm>
                <a:off x="3883" y="977"/>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02" name="Google Shape;1702;p45"/>
              <p:cNvCxnSpPr/>
              <p:nvPr/>
            </p:nvCxnSpPr>
            <p:spPr>
              <a:xfrm>
                <a:off x="3595" y="1121"/>
                <a:ext cx="139" cy="0"/>
              </a:xfrm>
              <a:prstGeom prst="straightConnector1">
                <a:avLst/>
              </a:prstGeom>
              <a:noFill/>
              <a:ln w="25400" cap="flat" cmpd="sng">
                <a:solidFill>
                  <a:schemeClr val="dk1"/>
                </a:solidFill>
                <a:prstDash val="solid"/>
                <a:round/>
                <a:headEnd type="none" w="sm" len="sm"/>
                <a:tailEnd type="none" w="sm" len="sm"/>
              </a:ln>
            </p:spPr>
          </p:cxnSp>
          <p:cxnSp>
            <p:nvCxnSpPr>
              <p:cNvPr id="1703" name="Google Shape;1703;p45"/>
              <p:cNvCxnSpPr/>
              <p:nvPr/>
            </p:nvCxnSpPr>
            <p:spPr>
              <a:xfrm>
                <a:off x="3111" y="1121"/>
                <a:ext cx="155" cy="0"/>
              </a:xfrm>
              <a:prstGeom prst="straightConnector1">
                <a:avLst/>
              </a:prstGeom>
              <a:noFill/>
              <a:ln w="25400" cap="flat" cmpd="sng">
                <a:solidFill>
                  <a:schemeClr val="dk1"/>
                </a:solidFill>
                <a:prstDash val="solid"/>
                <a:round/>
                <a:headEnd type="none" w="sm" len="sm"/>
                <a:tailEnd type="none" w="sm" len="sm"/>
              </a:ln>
            </p:spPr>
          </p:cxnSp>
          <p:sp>
            <p:nvSpPr>
              <p:cNvPr id="1704" name="Google Shape;1704;p45"/>
              <p:cNvSpPr/>
              <p:nvPr/>
            </p:nvSpPr>
            <p:spPr>
              <a:xfrm>
                <a:off x="3232" y="1121"/>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05" name="Google Shape;1705;p45"/>
              <p:cNvCxnSpPr/>
              <p:nvPr/>
            </p:nvCxnSpPr>
            <p:spPr>
              <a:xfrm>
                <a:off x="2726" y="1217"/>
                <a:ext cx="157" cy="0"/>
              </a:xfrm>
              <a:prstGeom prst="straightConnector1">
                <a:avLst/>
              </a:prstGeom>
              <a:noFill/>
              <a:ln w="25400" cap="flat" cmpd="sng">
                <a:solidFill>
                  <a:schemeClr val="dk1"/>
                </a:solidFill>
                <a:prstDash val="solid"/>
                <a:round/>
                <a:headEnd type="none" w="sm" len="sm"/>
                <a:tailEnd type="none" w="sm" len="sm"/>
              </a:ln>
            </p:spPr>
          </p:cxnSp>
          <p:sp>
            <p:nvSpPr>
              <p:cNvPr id="1706" name="Google Shape;1706;p45"/>
              <p:cNvSpPr/>
              <p:nvPr/>
            </p:nvSpPr>
            <p:spPr>
              <a:xfrm>
                <a:off x="2819" y="1116"/>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nvGrpSpPr>
              <p:cNvPr id="1707" name="Google Shape;1707;p45"/>
              <p:cNvGrpSpPr/>
              <p:nvPr/>
            </p:nvGrpSpPr>
            <p:grpSpPr>
              <a:xfrm>
                <a:off x="3265" y="955"/>
                <a:ext cx="325" cy="289"/>
                <a:chOff x="3671" y="1797"/>
                <a:chExt cx="325" cy="289"/>
              </a:xfrm>
            </p:grpSpPr>
            <p:sp>
              <p:nvSpPr>
                <p:cNvPr id="1708" name="Google Shape;1708;p45"/>
                <p:cNvSpPr/>
                <p:nvPr/>
              </p:nvSpPr>
              <p:spPr>
                <a:xfrm>
                  <a:off x="3671" y="1797"/>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09" name="Google Shape;1709;p45"/>
                <p:cNvSpPr/>
                <p:nvPr/>
              </p:nvSpPr>
              <p:spPr>
                <a:xfrm>
                  <a:off x="3832" y="1797"/>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grpSp>
          <p:nvGrpSpPr>
            <p:cNvPr id="1710" name="Google Shape;1710;p45"/>
            <p:cNvGrpSpPr/>
            <p:nvPr/>
          </p:nvGrpSpPr>
          <p:grpSpPr>
            <a:xfrm>
              <a:off x="3657600" y="3215730"/>
              <a:ext cx="3527425" cy="685800"/>
              <a:chOff x="3202" y="2544"/>
              <a:chExt cx="2222" cy="432"/>
            </a:xfrm>
          </p:grpSpPr>
          <p:grpSp>
            <p:nvGrpSpPr>
              <p:cNvPr id="1711" name="Google Shape;1711;p45"/>
              <p:cNvGrpSpPr/>
              <p:nvPr/>
            </p:nvGrpSpPr>
            <p:grpSpPr>
              <a:xfrm>
                <a:off x="3202" y="2559"/>
                <a:ext cx="497" cy="417"/>
                <a:chOff x="2115" y="2560"/>
                <a:chExt cx="497" cy="417"/>
              </a:xfrm>
            </p:grpSpPr>
            <p:sp>
              <p:nvSpPr>
                <p:cNvPr id="1712" name="Google Shape;1712;p45"/>
                <p:cNvSpPr/>
                <p:nvPr/>
              </p:nvSpPr>
              <p:spPr>
                <a:xfrm>
                  <a:off x="2115" y="2560"/>
                  <a:ext cx="490" cy="417"/>
                </a:xfrm>
                <a:prstGeom prst="cloudCallout">
                  <a:avLst>
                    <a:gd name="adj1" fmla="val -28569"/>
                    <a:gd name="adj2" fmla="val 42088"/>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Arial"/>
                    <a:ea typeface="Arial"/>
                    <a:cs typeface="Arial"/>
                    <a:sym typeface="Arial"/>
                  </a:endParaRPr>
                </a:p>
              </p:txBody>
            </p:sp>
            <p:sp>
              <p:nvSpPr>
                <p:cNvPr id="1713" name="Google Shape;1713;p45"/>
                <p:cNvSpPr txBox="1"/>
                <p:nvPr/>
              </p:nvSpPr>
              <p:spPr>
                <a:xfrm>
                  <a:off x="2177" y="2573"/>
                  <a:ext cx="435" cy="40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chemeClr val="dk1"/>
                      </a:solidFill>
                      <a:latin typeface="Arial"/>
                      <a:ea typeface="Arial"/>
                      <a:cs typeface="Arial"/>
                      <a:sym typeface="Arial"/>
                    </a:rPr>
                    <a:t>bubble</a:t>
                  </a:r>
                  <a:endParaRPr sz="1600"/>
                </a:p>
              </p:txBody>
            </p:sp>
          </p:grpSp>
          <p:grpSp>
            <p:nvGrpSpPr>
              <p:cNvPr id="1714" name="Google Shape;1714;p45"/>
              <p:cNvGrpSpPr/>
              <p:nvPr/>
            </p:nvGrpSpPr>
            <p:grpSpPr>
              <a:xfrm>
                <a:off x="3600" y="2544"/>
                <a:ext cx="497" cy="417"/>
                <a:chOff x="2115" y="2560"/>
                <a:chExt cx="497" cy="417"/>
              </a:xfrm>
            </p:grpSpPr>
            <p:sp>
              <p:nvSpPr>
                <p:cNvPr id="1715" name="Google Shape;1715;p45"/>
                <p:cNvSpPr/>
                <p:nvPr/>
              </p:nvSpPr>
              <p:spPr>
                <a:xfrm>
                  <a:off x="2115" y="2560"/>
                  <a:ext cx="490" cy="417"/>
                </a:xfrm>
                <a:prstGeom prst="cloudCallout">
                  <a:avLst>
                    <a:gd name="adj1" fmla="val -28569"/>
                    <a:gd name="adj2" fmla="val 42088"/>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Arial"/>
                    <a:ea typeface="Arial"/>
                    <a:cs typeface="Arial"/>
                    <a:sym typeface="Arial"/>
                  </a:endParaRPr>
                </a:p>
              </p:txBody>
            </p:sp>
            <p:sp>
              <p:nvSpPr>
                <p:cNvPr id="1716" name="Google Shape;1716;p45"/>
                <p:cNvSpPr txBox="1"/>
                <p:nvPr/>
              </p:nvSpPr>
              <p:spPr>
                <a:xfrm>
                  <a:off x="2177" y="2573"/>
                  <a:ext cx="435" cy="40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chemeClr val="dk1"/>
                      </a:solidFill>
                      <a:latin typeface="Arial"/>
                      <a:ea typeface="Arial"/>
                      <a:cs typeface="Arial"/>
                      <a:sym typeface="Arial"/>
                    </a:rPr>
                    <a:t>bubble</a:t>
                  </a:r>
                  <a:endParaRPr sz="1600"/>
                </a:p>
              </p:txBody>
            </p:sp>
          </p:grpSp>
          <p:grpSp>
            <p:nvGrpSpPr>
              <p:cNvPr id="1717" name="Google Shape;1717;p45"/>
              <p:cNvGrpSpPr/>
              <p:nvPr/>
            </p:nvGrpSpPr>
            <p:grpSpPr>
              <a:xfrm>
                <a:off x="4032" y="2544"/>
                <a:ext cx="497" cy="417"/>
                <a:chOff x="2115" y="2560"/>
                <a:chExt cx="497" cy="417"/>
              </a:xfrm>
            </p:grpSpPr>
            <p:sp>
              <p:nvSpPr>
                <p:cNvPr id="1718" name="Google Shape;1718;p45"/>
                <p:cNvSpPr/>
                <p:nvPr/>
              </p:nvSpPr>
              <p:spPr>
                <a:xfrm>
                  <a:off x="2115" y="2560"/>
                  <a:ext cx="490" cy="417"/>
                </a:xfrm>
                <a:prstGeom prst="cloudCallout">
                  <a:avLst>
                    <a:gd name="adj1" fmla="val -28569"/>
                    <a:gd name="adj2" fmla="val 42088"/>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Arial"/>
                    <a:ea typeface="Arial"/>
                    <a:cs typeface="Arial"/>
                    <a:sym typeface="Arial"/>
                  </a:endParaRPr>
                </a:p>
              </p:txBody>
            </p:sp>
            <p:sp>
              <p:nvSpPr>
                <p:cNvPr id="1719" name="Google Shape;1719;p45"/>
                <p:cNvSpPr txBox="1"/>
                <p:nvPr/>
              </p:nvSpPr>
              <p:spPr>
                <a:xfrm>
                  <a:off x="2177" y="2573"/>
                  <a:ext cx="435" cy="40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chemeClr val="dk1"/>
                      </a:solidFill>
                      <a:latin typeface="Arial"/>
                      <a:ea typeface="Arial"/>
                      <a:cs typeface="Arial"/>
                      <a:sym typeface="Arial"/>
                    </a:rPr>
                    <a:t>bubble</a:t>
                  </a:r>
                  <a:endParaRPr sz="1600"/>
                </a:p>
              </p:txBody>
            </p:sp>
          </p:grpSp>
          <p:grpSp>
            <p:nvGrpSpPr>
              <p:cNvPr id="1720" name="Google Shape;1720;p45"/>
              <p:cNvGrpSpPr/>
              <p:nvPr/>
            </p:nvGrpSpPr>
            <p:grpSpPr>
              <a:xfrm>
                <a:off x="4495" y="2544"/>
                <a:ext cx="497" cy="417"/>
                <a:chOff x="2115" y="2560"/>
                <a:chExt cx="497" cy="417"/>
              </a:xfrm>
            </p:grpSpPr>
            <p:sp>
              <p:nvSpPr>
                <p:cNvPr id="1721" name="Google Shape;1721;p45"/>
                <p:cNvSpPr/>
                <p:nvPr/>
              </p:nvSpPr>
              <p:spPr>
                <a:xfrm>
                  <a:off x="2115" y="2560"/>
                  <a:ext cx="490" cy="417"/>
                </a:xfrm>
                <a:prstGeom prst="cloudCallout">
                  <a:avLst>
                    <a:gd name="adj1" fmla="val -28569"/>
                    <a:gd name="adj2" fmla="val 42088"/>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Arial"/>
                    <a:ea typeface="Arial"/>
                    <a:cs typeface="Arial"/>
                    <a:sym typeface="Arial"/>
                  </a:endParaRPr>
                </a:p>
              </p:txBody>
            </p:sp>
            <p:sp>
              <p:nvSpPr>
                <p:cNvPr id="1722" name="Google Shape;1722;p45"/>
                <p:cNvSpPr txBox="1"/>
                <p:nvPr/>
              </p:nvSpPr>
              <p:spPr>
                <a:xfrm>
                  <a:off x="2177" y="2573"/>
                  <a:ext cx="435" cy="40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chemeClr val="dk1"/>
                      </a:solidFill>
                      <a:latin typeface="Arial"/>
                      <a:ea typeface="Arial"/>
                      <a:cs typeface="Arial"/>
                      <a:sym typeface="Arial"/>
                    </a:rPr>
                    <a:t>bubble</a:t>
                  </a:r>
                  <a:endParaRPr sz="1600"/>
                </a:p>
              </p:txBody>
            </p:sp>
          </p:grpSp>
          <p:grpSp>
            <p:nvGrpSpPr>
              <p:cNvPr id="1723" name="Google Shape;1723;p45"/>
              <p:cNvGrpSpPr/>
              <p:nvPr/>
            </p:nvGrpSpPr>
            <p:grpSpPr>
              <a:xfrm>
                <a:off x="4927" y="2544"/>
                <a:ext cx="497" cy="417"/>
                <a:chOff x="2115" y="2560"/>
                <a:chExt cx="497" cy="417"/>
              </a:xfrm>
            </p:grpSpPr>
            <p:sp>
              <p:nvSpPr>
                <p:cNvPr id="1724" name="Google Shape;1724;p45"/>
                <p:cNvSpPr/>
                <p:nvPr/>
              </p:nvSpPr>
              <p:spPr>
                <a:xfrm>
                  <a:off x="2115" y="2560"/>
                  <a:ext cx="490" cy="417"/>
                </a:xfrm>
                <a:prstGeom prst="cloudCallout">
                  <a:avLst>
                    <a:gd name="adj1" fmla="val -28569"/>
                    <a:gd name="adj2" fmla="val 42088"/>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Arial"/>
                    <a:ea typeface="Arial"/>
                    <a:cs typeface="Arial"/>
                    <a:sym typeface="Arial"/>
                  </a:endParaRPr>
                </a:p>
              </p:txBody>
            </p:sp>
            <p:sp>
              <p:nvSpPr>
                <p:cNvPr id="1725" name="Google Shape;1725;p45"/>
                <p:cNvSpPr txBox="1"/>
                <p:nvPr/>
              </p:nvSpPr>
              <p:spPr>
                <a:xfrm>
                  <a:off x="2177" y="2573"/>
                  <a:ext cx="435" cy="40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chemeClr val="dk1"/>
                      </a:solidFill>
                      <a:latin typeface="Arial"/>
                      <a:ea typeface="Arial"/>
                      <a:cs typeface="Arial"/>
                      <a:sym typeface="Arial"/>
                    </a:rPr>
                    <a:t>bubble</a:t>
                  </a:r>
                  <a:endParaRPr sz="1600"/>
                </a:p>
              </p:txBody>
            </p:sp>
          </p:grpSp>
        </p:grpSp>
        <p:grpSp>
          <p:nvGrpSpPr>
            <p:cNvPr id="1726" name="Google Shape;1726;p45"/>
            <p:cNvGrpSpPr/>
            <p:nvPr/>
          </p:nvGrpSpPr>
          <p:grpSpPr>
            <a:xfrm>
              <a:off x="4495800" y="4053930"/>
              <a:ext cx="3297238" cy="814388"/>
              <a:chOff x="1965" y="881"/>
              <a:chExt cx="2077" cy="513"/>
            </a:xfrm>
          </p:grpSpPr>
          <p:sp>
            <p:nvSpPr>
              <p:cNvPr id="1727" name="Google Shape;1727;p45" descr="25%"/>
              <p:cNvSpPr/>
              <p:nvPr/>
            </p:nvSpPr>
            <p:spPr>
              <a:xfrm>
                <a:off x="3742" y="977"/>
                <a:ext cx="142" cy="289"/>
              </a:xfrm>
              <a:custGeom>
                <a:avLst/>
                <a:gdLst/>
                <a:ahLst/>
                <a:cxnLst/>
                <a:rect l="l" t="t" r="r" b="b"/>
                <a:pathLst>
                  <a:path w="120000" h="120000" extrusionOk="0">
                    <a:moveTo>
                      <a:pt x="119154" y="0"/>
                    </a:moveTo>
                    <a:lnTo>
                      <a:pt x="0" y="0"/>
                    </a:lnTo>
                    <a:lnTo>
                      <a:pt x="0" y="119584"/>
                    </a:lnTo>
                    <a:lnTo>
                      <a:pt x="119154"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28" name="Google Shape;1728;p45"/>
              <p:cNvSpPr/>
              <p:nvPr/>
            </p:nvSpPr>
            <p:spPr>
              <a:xfrm>
                <a:off x="2891" y="881"/>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29" name="Google Shape;1729;p45"/>
              <p:cNvSpPr/>
              <p:nvPr/>
            </p:nvSpPr>
            <p:spPr>
              <a:xfrm rot="5400000">
                <a:off x="2792" y="1004"/>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sp>
            <p:nvSpPr>
              <p:cNvPr id="1730" name="Google Shape;1730;p45"/>
              <p:cNvSpPr/>
              <p:nvPr/>
            </p:nvSpPr>
            <p:spPr>
              <a:xfrm>
                <a:off x="2025" y="1011"/>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400" b="1">
                    <a:solidFill>
                      <a:schemeClr val="dk1"/>
                    </a:solidFill>
                    <a:latin typeface="Times"/>
                    <a:ea typeface="Times"/>
                    <a:cs typeface="Times"/>
                    <a:sym typeface="Times"/>
                  </a:rPr>
                  <a:t>I$</a:t>
                </a:r>
                <a:endParaRPr sz="1600"/>
              </a:p>
            </p:txBody>
          </p:sp>
          <p:grpSp>
            <p:nvGrpSpPr>
              <p:cNvPr id="1731" name="Google Shape;1731;p45"/>
              <p:cNvGrpSpPr/>
              <p:nvPr/>
            </p:nvGrpSpPr>
            <p:grpSpPr>
              <a:xfrm>
                <a:off x="1965" y="977"/>
                <a:ext cx="340" cy="289"/>
                <a:chOff x="1935" y="1349"/>
                <a:chExt cx="340" cy="289"/>
              </a:xfrm>
            </p:grpSpPr>
            <p:sp>
              <p:nvSpPr>
                <p:cNvPr id="1732" name="Google Shape;1732;p45"/>
                <p:cNvSpPr/>
                <p:nvPr/>
              </p:nvSpPr>
              <p:spPr>
                <a:xfrm>
                  <a:off x="1935" y="1349"/>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33" name="Google Shape;1733;p45"/>
                <p:cNvSpPr/>
                <p:nvPr/>
              </p:nvSpPr>
              <p:spPr>
                <a:xfrm>
                  <a:off x="2104" y="1349"/>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734" name="Google Shape;1734;p45"/>
              <p:cNvSpPr/>
              <p:nvPr/>
            </p:nvSpPr>
            <p:spPr>
              <a:xfrm>
                <a:off x="2406" y="984"/>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sp>
            <p:nvSpPr>
              <p:cNvPr id="1735" name="Google Shape;1735;p45"/>
              <p:cNvSpPr/>
              <p:nvPr/>
            </p:nvSpPr>
            <p:spPr>
              <a:xfrm>
                <a:off x="2425" y="977"/>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36" name="Google Shape;1736;p45"/>
              <p:cNvSpPr/>
              <p:nvPr/>
            </p:nvSpPr>
            <p:spPr>
              <a:xfrm>
                <a:off x="2573" y="977"/>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37" name="Google Shape;1737;p45"/>
              <p:cNvCxnSpPr/>
              <p:nvPr/>
            </p:nvCxnSpPr>
            <p:spPr>
              <a:xfrm>
                <a:off x="2310" y="1121"/>
                <a:ext cx="96" cy="0"/>
              </a:xfrm>
              <a:prstGeom prst="straightConnector1">
                <a:avLst/>
              </a:prstGeom>
              <a:noFill/>
              <a:ln w="25400" cap="flat" cmpd="sng">
                <a:solidFill>
                  <a:schemeClr val="dk1"/>
                </a:solidFill>
                <a:prstDash val="solid"/>
                <a:round/>
                <a:headEnd type="none" w="sm" len="sm"/>
                <a:tailEnd type="none" w="sm" len="sm"/>
              </a:ln>
            </p:spPr>
          </p:cxnSp>
          <p:sp>
            <p:nvSpPr>
              <p:cNvPr id="1738" name="Google Shape;1738;p45"/>
              <p:cNvSpPr/>
              <p:nvPr/>
            </p:nvSpPr>
            <p:spPr>
              <a:xfrm>
                <a:off x="2372" y="1025"/>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39" name="Google Shape;1739;p45"/>
              <p:cNvCxnSpPr/>
              <p:nvPr/>
            </p:nvCxnSpPr>
            <p:spPr>
              <a:xfrm>
                <a:off x="2726" y="1025"/>
                <a:ext cx="157" cy="0"/>
              </a:xfrm>
              <a:prstGeom prst="straightConnector1">
                <a:avLst/>
              </a:prstGeom>
              <a:noFill/>
              <a:ln w="25400" cap="flat" cmpd="sng">
                <a:solidFill>
                  <a:schemeClr val="dk1"/>
                </a:solidFill>
                <a:prstDash val="solid"/>
                <a:round/>
                <a:headEnd type="none" w="sm" len="sm"/>
                <a:tailEnd type="none" w="sm" len="sm"/>
              </a:ln>
            </p:spPr>
          </p:cxnSp>
          <p:sp>
            <p:nvSpPr>
              <p:cNvPr id="1740" name="Google Shape;1740;p45"/>
              <p:cNvSpPr/>
              <p:nvPr/>
            </p:nvSpPr>
            <p:spPr>
              <a:xfrm>
                <a:off x="3255" y="1021"/>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sp>
            <p:nvSpPr>
              <p:cNvPr id="1741" name="Google Shape;1741;p45"/>
              <p:cNvSpPr/>
              <p:nvPr/>
            </p:nvSpPr>
            <p:spPr>
              <a:xfrm>
                <a:off x="3715" y="979"/>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sp>
            <p:nvSpPr>
              <p:cNvPr id="1742" name="Google Shape;1742;p45"/>
              <p:cNvSpPr/>
              <p:nvPr/>
            </p:nvSpPr>
            <p:spPr>
              <a:xfrm>
                <a:off x="3883" y="977"/>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43" name="Google Shape;1743;p45"/>
              <p:cNvCxnSpPr/>
              <p:nvPr/>
            </p:nvCxnSpPr>
            <p:spPr>
              <a:xfrm>
                <a:off x="3595" y="1121"/>
                <a:ext cx="139" cy="0"/>
              </a:xfrm>
              <a:prstGeom prst="straightConnector1">
                <a:avLst/>
              </a:prstGeom>
              <a:noFill/>
              <a:ln w="25400" cap="flat" cmpd="sng">
                <a:solidFill>
                  <a:schemeClr val="dk1"/>
                </a:solidFill>
                <a:prstDash val="solid"/>
                <a:round/>
                <a:headEnd type="none" w="sm" len="sm"/>
                <a:tailEnd type="none" w="sm" len="sm"/>
              </a:ln>
            </p:spPr>
          </p:cxnSp>
          <p:cxnSp>
            <p:nvCxnSpPr>
              <p:cNvPr id="1744" name="Google Shape;1744;p45"/>
              <p:cNvCxnSpPr/>
              <p:nvPr/>
            </p:nvCxnSpPr>
            <p:spPr>
              <a:xfrm>
                <a:off x="3111" y="1121"/>
                <a:ext cx="155" cy="0"/>
              </a:xfrm>
              <a:prstGeom prst="straightConnector1">
                <a:avLst/>
              </a:prstGeom>
              <a:noFill/>
              <a:ln w="25400" cap="flat" cmpd="sng">
                <a:solidFill>
                  <a:schemeClr val="dk1"/>
                </a:solidFill>
                <a:prstDash val="solid"/>
                <a:round/>
                <a:headEnd type="none" w="sm" len="sm"/>
                <a:tailEnd type="none" w="sm" len="sm"/>
              </a:ln>
            </p:spPr>
          </p:cxnSp>
          <p:sp>
            <p:nvSpPr>
              <p:cNvPr id="1745" name="Google Shape;1745;p45"/>
              <p:cNvSpPr/>
              <p:nvPr/>
            </p:nvSpPr>
            <p:spPr>
              <a:xfrm>
                <a:off x="3232" y="1121"/>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46" name="Google Shape;1746;p45"/>
              <p:cNvCxnSpPr/>
              <p:nvPr/>
            </p:nvCxnSpPr>
            <p:spPr>
              <a:xfrm>
                <a:off x="2726" y="1217"/>
                <a:ext cx="157" cy="0"/>
              </a:xfrm>
              <a:prstGeom prst="straightConnector1">
                <a:avLst/>
              </a:prstGeom>
              <a:noFill/>
              <a:ln w="25400" cap="flat" cmpd="sng">
                <a:solidFill>
                  <a:schemeClr val="dk1"/>
                </a:solidFill>
                <a:prstDash val="solid"/>
                <a:round/>
                <a:headEnd type="none" w="sm" len="sm"/>
                <a:tailEnd type="none" w="sm" len="sm"/>
              </a:ln>
            </p:spPr>
          </p:cxnSp>
          <p:sp>
            <p:nvSpPr>
              <p:cNvPr id="1747" name="Google Shape;1747;p45"/>
              <p:cNvSpPr/>
              <p:nvPr/>
            </p:nvSpPr>
            <p:spPr>
              <a:xfrm>
                <a:off x="2819" y="1116"/>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nvGrpSpPr>
              <p:cNvPr id="1748" name="Google Shape;1748;p45"/>
              <p:cNvGrpSpPr/>
              <p:nvPr/>
            </p:nvGrpSpPr>
            <p:grpSpPr>
              <a:xfrm>
                <a:off x="3265" y="955"/>
                <a:ext cx="325" cy="289"/>
                <a:chOff x="3671" y="1797"/>
                <a:chExt cx="325" cy="289"/>
              </a:xfrm>
            </p:grpSpPr>
            <p:sp>
              <p:nvSpPr>
                <p:cNvPr id="1749" name="Google Shape;1749;p45"/>
                <p:cNvSpPr/>
                <p:nvPr/>
              </p:nvSpPr>
              <p:spPr>
                <a:xfrm>
                  <a:off x="3671" y="1797"/>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50" name="Google Shape;1750;p45"/>
                <p:cNvSpPr/>
                <p:nvPr/>
              </p:nvSpPr>
              <p:spPr>
                <a:xfrm>
                  <a:off x="3832" y="1797"/>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grpSp>
          <p:nvGrpSpPr>
            <p:cNvPr id="1751" name="Google Shape;1751;p45"/>
            <p:cNvGrpSpPr/>
            <p:nvPr/>
          </p:nvGrpSpPr>
          <p:grpSpPr>
            <a:xfrm>
              <a:off x="5181600" y="4892130"/>
              <a:ext cx="3297238" cy="814388"/>
              <a:chOff x="1965" y="881"/>
              <a:chExt cx="2077" cy="513"/>
            </a:xfrm>
          </p:grpSpPr>
          <p:sp>
            <p:nvSpPr>
              <p:cNvPr id="1752" name="Google Shape;1752;p45" descr="25%"/>
              <p:cNvSpPr/>
              <p:nvPr/>
            </p:nvSpPr>
            <p:spPr>
              <a:xfrm>
                <a:off x="3742" y="977"/>
                <a:ext cx="142" cy="289"/>
              </a:xfrm>
              <a:custGeom>
                <a:avLst/>
                <a:gdLst/>
                <a:ahLst/>
                <a:cxnLst/>
                <a:rect l="l" t="t" r="r" b="b"/>
                <a:pathLst>
                  <a:path w="120000" h="120000" extrusionOk="0">
                    <a:moveTo>
                      <a:pt x="119154" y="0"/>
                    </a:moveTo>
                    <a:lnTo>
                      <a:pt x="0" y="0"/>
                    </a:lnTo>
                    <a:lnTo>
                      <a:pt x="0" y="119584"/>
                    </a:lnTo>
                    <a:lnTo>
                      <a:pt x="119154" y="119584"/>
                    </a:lnTo>
                  </a:path>
                </a:pathLst>
              </a:custGeom>
              <a:solidFill>
                <a:srgbClr val="FFFFFF"/>
              </a:solid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53" name="Google Shape;1753;p45"/>
              <p:cNvSpPr/>
              <p:nvPr/>
            </p:nvSpPr>
            <p:spPr>
              <a:xfrm>
                <a:off x="2891" y="881"/>
                <a:ext cx="213" cy="481"/>
              </a:xfrm>
              <a:custGeom>
                <a:avLst/>
                <a:gdLst/>
                <a:ahLst/>
                <a:cxnLst/>
                <a:rect l="l" t="t" r="r" b="b"/>
                <a:pathLst>
                  <a:path w="120000" h="120000" extrusionOk="0">
                    <a:moveTo>
                      <a:pt x="0" y="79833"/>
                    </a:moveTo>
                    <a:lnTo>
                      <a:pt x="40000" y="59875"/>
                    </a:lnTo>
                    <a:lnTo>
                      <a:pt x="0" y="39916"/>
                    </a:lnTo>
                    <a:lnTo>
                      <a:pt x="0" y="0"/>
                    </a:lnTo>
                    <a:lnTo>
                      <a:pt x="119436" y="39916"/>
                    </a:lnTo>
                    <a:lnTo>
                      <a:pt x="119436" y="79833"/>
                    </a:lnTo>
                    <a:lnTo>
                      <a:pt x="0" y="119750"/>
                    </a:lnTo>
                    <a:lnTo>
                      <a:pt x="0" y="79833"/>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54" name="Google Shape;1754;p45"/>
              <p:cNvSpPr/>
              <p:nvPr/>
            </p:nvSpPr>
            <p:spPr>
              <a:xfrm rot="5400000">
                <a:off x="2792" y="1004"/>
                <a:ext cx="384"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ALU</a:t>
                </a:r>
                <a:endParaRPr sz="1600"/>
              </a:p>
            </p:txBody>
          </p:sp>
          <p:sp>
            <p:nvSpPr>
              <p:cNvPr id="1755" name="Google Shape;1755;p45"/>
              <p:cNvSpPr/>
              <p:nvPr/>
            </p:nvSpPr>
            <p:spPr>
              <a:xfrm>
                <a:off x="2025" y="1011"/>
                <a:ext cx="228" cy="210"/>
              </a:xfrm>
              <a:prstGeom prst="rect">
                <a:avLst/>
              </a:prstGeom>
              <a:noFill/>
              <a:ln>
                <a:noFill/>
              </a:ln>
            </p:spPr>
            <p:txBody>
              <a:bodyPr spcFirstLastPara="1" wrap="square" lIns="90475" tIns="44450" rIns="90475" bIns="44450" anchor="t" anchorCtr="0">
                <a:noAutofit/>
              </a:bodyPr>
              <a:lstStyle/>
              <a:p>
                <a:pPr marL="0" marR="0" lvl="0" indent="0" algn="ctr" rtl="0">
                  <a:spcBef>
                    <a:spcPts val="0"/>
                  </a:spcBef>
                  <a:spcAft>
                    <a:spcPts val="0"/>
                  </a:spcAft>
                  <a:buNone/>
                </a:pPr>
                <a:r>
                  <a:rPr lang="en-US" sz="1400" b="1">
                    <a:solidFill>
                      <a:schemeClr val="dk1"/>
                    </a:solidFill>
                    <a:latin typeface="Times"/>
                    <a:ea typeface="Times"/>
                    <a:cs typeface="Times"/>
                    <a:sym typeface="Times"/>
                  </a:rPr>
                  <a:t>I$</a:t>
                </a:r>
                <a:endParaRPr sz="1600"/>
              </a:p>
            </p:txBody>
          </p:sp>
          <p:grpSp>
            <p:nvGrpSpPr>
              <p:cNvPr id="1756" name="Google Shape;1756;p45"/>
              <p:cNvGrpSpPr/>
              <p:nvPr/>
            </p:nvGrpSpPr>
            <p:grpSpPr>
              <a:xfrm>
                <a:off x="1965" y="977"/>
                <a:ext cx="340" cy="289"/>
                <a:chOff x="1935" y="1349"/>
                <a:chExt cx="340" cy="289"/>
              </a:xfrm>
            </p:grpSpPr>
            <p:sp>
              <p:nvSpPr>
                <p:cNvPr id="1757" name="Google Shape;1757;p45"/>
                <p:cNvSpPr/>
                <p:nvPr/>
              </p:nvSpPr>
              <p:spPr>
                <a:xfrm>
                  <a:off x="1935" y="1349"/>
                  <a:ext cx="170" cy="289"/>
                </a:xfrm>
                <a:custGeom>
                  <a:avLst/>
                  <a:gdLst/>
                  <a:ahLst/>
                  <a:cxnLst/>
                  <a:rect l="l" t="t" r="r" b="b"/>
                  <a:pathLst>
                    <a:path w="120000" h="120000" extrusionOk="0">
                      <a:moveTo>
                        <a:pt x="119294" y="0"/>
                      </a:moveTo>
                      <a:lnTo>
                        <a:pt x="0" y="0"/>
                      </a:lnTo>
                      <a:lnTo>
                        <a:pt x="0" y="119584"/>
                      </a:lnTo>
                      <a:lnTo>
                        <a:pt x="1192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58" name="Google Shape;1758;p45"/>
                <p:cNvSpPr/>
                <p:nvPr/>
              </p:nvSpPr>
              <p:spPr>
                <a:xfrm>
                  <a:off x="2104" y="1349"/>
                  <a:ext cx="171" cy="289"/>
                </a:xfrm>
                <a:custGeom>
                  <a:avLst/>
                  <a:gdLst/>
                  <a:ahLst/>
                  <a:cxnLst/>
                  <a:rect l="l" t="t" r="r" b="b"/>
                  <a:pathLst>
                    <a:path w="120000" h="120000" extrusionOk="0">
                      <a:moveTo>
                        <a:pt x="0" y="0"/>
                      </a:moveTo>
                      <a:lnTo>
                        <a:pt x="119298" y="0"/>
                      </a:lnTo>
                      <a:lnTo>
                        <a:pt x="11929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sp>
            <p:nvSpPr>
              <p:cNvPr id="1759" name="Google Shape;1759;p45"/>
              <p:cNvSpPr/>
              <p:nvPr/>
            </p:nvSpPr>
            <p:spPr>
              <a:xfrm>
                <a:off x="2406" y="984"/>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sp>
            <p:nvSpPr>
              <p:cNvPr id="1760" name="Google Shape;1760;p45"/>
              <p:cNvSpPr/>
              <p:nvPr/>
            </p:nvSpPr>
            <p:spPr>
              <a:xfrm>
                <a:off x="2425" y="977"/>
                <a:ext cx="149" cy="289"/>
              </a:xfrm>
              <a:custGeom>
                <a:avLst/>
                <a:gdLst/>
                <a:ahLst/>
                <a:cxnLst/>
                <a:rect l="l" t="t" r="r" b="b"/>
                <a:pathLst>
                  <a:path w="120000" h="120000" extrusionOk="0">
                    <a:moveTo>
                      <a:pt x="119194" y="0"/>
                    </a:moveTo>
                    <a:lnTo>
                      <a:pt x="0" y="0"/>
                    </a:lnTo>
                    <a:lnTo>
                      <a:pt x="0" y="119584"/>
                    </a:lnTo>
                    <a:lnTo>
                      <a:pt x="119194"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61" name="Google Shape;1761;p45"/>
              <p:cNvSpPr/>
              <p:nvPr/>
            </p:nvSpPr>
            <p:spPr>
              <a:xfrm>
                <a:off x="2573" y="977"/>
                <a:ext cx="148" cy="289"/>
              </a:xfrm>
              <a:custGeom>
                <a:avLst/>
                <a:gdLst/>
                <a:ahLst/>
                <a:cxnLst/>
                <a:rect l="l" t="t" r="r" b="b"/>
                <a:pathLst>
                  <a:path w="120000" h="120000" extrusionOk="0">
                    <a:moveTo>
                      <a:pt x="0" y="0"/>
                    </a:moveTo>
                    <a:lnTo>
                      <a:pt x="119189" y="0"/>
                    </a:lnTo>
                    <a:lnTo>
                      <a:pt x="119189"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62" name="Google Shape;1762;p45"/>
              <p:cNvCxnSpPr/>
              <p:nvPr/>
            </p:nvCxnSpPr>
            <p:spPr>
              <a:xfrm>
                <a:off x="2310" y="1121"/>
                <a:ext cx="96" cy="0"/>
              </a:xfrm>
              <a:prstGeom prst="straightConnector1">
                <a:avLst/>
              </a:prstGeom>
              <a:noFill/>
              <a:ln w="25400" cap="flat" cmpd="sng">
                <a:solidFill>
                  <a:schemeClr val="dk1"/>
                </a:solidFill>
                <a:prstDash val="solid"/>
                <a:round/>
                <a:headEnd type="none" w="sm" len="sm"/>
                <a:tailEnd type="none" w="sm" len="sm"/>
              </a:ln>
            </p:spPr>
          </p:cxnSp>
          <p:sp>
            <p:nvSpPr>
              <p:cNvPr id="1763" name="Google Shape;1763;p45"/>
              <p:cNvSpPr/>
              <p:nvPr/>
            </p:nvSpPr>
            <p:spPr>
              <a:xfrm>
                <a:off x="2372" y="1025"/>
                <a:ext cx="48" cy="97"/>
              </a:xfrm>
              <a:custGeom>
                <a:avLst/>
                <a:gdLst/>
                <a:ahLst/>
                <a:cxnLst/>
                <a:rect l="l" t="t" r="r" b="b"/>
                <a:pathLst>
                  <a:path w="120000" h="120000" extrusionOk="0">
                    <a:moveTo>
                      <a:pt x="0" y="118762"/>
                    </a:moveTo>
                    <a:lnTo>
                      <a:pt x="0" y="0"/>
                    </a:lnTo>
                    <a:lnTo>
                      <a:pt x="117500"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64" name="Google Shape;1764;p45"/>
              <p:cNvCxnSpPr/>
              <p:nvPr/>
            </p:nvCxnSpPr>
            <p:spPr>
              <a:xfrm>
                <a:off x="2726" y="1025"/>
                <a:ext cx="157" cy="0"/>
              </a:xfrm>
              <a:prstGeom prst="straightConnector1">
                <a:avLst/>
              </a:prstGeom>
              <a:noFill/>
              <a:ln w="25400" cap="flat" cmpd="sng">
                <a:solidFill>
                  <a:schemeClr val="dk1"/>
                </a:solidFill>
                <a:prstDash val="solid"/>
                <a:round/>
                <a:headEnd type="none" w="sm" len="sm"/>
                <a:tailEnd type="none" w="sm" len="sm"/>
              </a:ln>
            </p:spPr>
          </p:cxnSp>
          <p:sp>
            <p:nvSpPr>
              <p:cNvPr id="1765" name="Google Shape;1765;p45"/>
              <p:cNvSpPr/>
              <p:nvPr/>
            </p:nvSpPr>
            <p:spPr>
              <a:xfrm>
                <a:off x="3255" y="1021"/>
                <a:ext cx="302"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 D$</a:t>
                </a:r>
                <a:endParaRPr sz="1600"/>
              </a:p>
            </p:txBody>
          </p:sp>
          <p:sp>
            <p:nvSpPr>
              <p:cNvPr id="1766" name="Google Shape;1766;p45"/>
              <p:cNvSpPr/>
              <p:nvPr/>
            </p:nvSpPr>
            <p:spPr>
              <a:xfrm>
                <a:off x="3715" y="979"/>
                <a:ext cx="327" cy="210"/>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1400" b="1">
                    <a:solidFill>
                      <a:schemeClr val="dk1"/>
                    </a:solidFill>
                    <a:latin typeface="Times"/>
                    <a:ea typeface="Times"/>
                    <a:cs typeface="Times"/>
                    <a:sym typeface="Times"/>
                  </a:rPr>
                  <a:t>Reg</a:t>
                </a:r>
                <a:endParaRPr sz="1600"/>
              </a:p>
            </p:txBody>
          </p:sp>
          <p:sp>
            <p:nvSpPr>
              <p:cNvPr id="1767" name="Google Shape;1767;p45"/>
              <p:cNvSpPr/>
              <p:nvPr/>
            </p:nvSpPr>
            <p:spPr>
              <a:xfrm>
                <a:off x="3883" y="977"/>
                <a:ext cx="143" cy="289"/>
              </a:xfrm>
              <a:custGeom>
                <a:avLst/>
                <a:gdLst/>
                <a:ahLst/>
                <a:cxnLst/>
                <a:rect l="l" t="t" r="r" b="b"/>
                <a:pathLst>
                  <a:path w="120000" h="120000" extrusionOk="0">
                    <a:moveTo>
                      <a:pt x="0" y="0"/>
                    </a:moveTo>
                    <a:lnTo>
                      <a:pt x="119160" y="0"/>
                    </a:lnTo>
                    <a:lnTo>
                      <a:pt x="119160"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68" name="Google Shape;1768;p45"/>
              <p:cNvCxnSpPr/>
              <p:nvPr/>
            </p:nvCxnSpPr>
            <p:spPr>
              <a:xfrm>
                <a:off x="3595" y="1121"/>
                <a:ext cx="139" cy="0"/>
              </a:xfrm>
              <a:prstGeom prst="straightConnector1">
                <a:avLst/>
              </a:prstGeom>
              <a:noFill/>
              <a:ln w="25400" cap="flat" cmpd="sng">
                <a:solidFill>
                  <a:schemeClr val="dk1"/>
                </a:solidFill>
                <a:prstDash val="solid"/>
                <a:round/>
                <a:headEnd type="none" w="sm" len="sm"/>
                <a:tailEnd type="none" w="sm" len="sm"/>
              </a:ln>
            </p:spPr>
          </p:cxnSp>
          <p:cxnSp>
            <p:nvCxnSpPr>
              <p:cNvPr id="1769" name="Google Shape;1769;p45"/>
              <p:cNvCxnSpPr/>
              <p:nvPr/>
            </p:nvCxnSpPr>
            <p:spPr>
              <a:xfrm>
                <a:off x="3111" y="1121"/>
                <a:ext cx="155" cy="0"/>
              </a:xfrm>
              <a:prstGeom prst="straightConnector1">
                <a:avLst/>
              </a:prstGeom>
              <a:noFill/>
              <a:ln w="25400" cap="flat" cmpd="sng">
                <a:solidFill>
                  <a:schemeClr val="dk1"/>
                </a:solidFill>
                <a:prstDash val="solid"/>
                <a:round/>
                <a:headEnd type="none" w="sm" len="sm"/>
                <a:tailEnd type="none" w="sm" len="sm"/>
              </a:ln>
            </p:spPr>
          </p:cxnSp>
          <p:sp>
            <p:nvSpPr>
              <p:cNvPr id="1770" name="Google Shape;1770;p45"/>
              <p:cNvSpPr/>
              <p:nvPr/>
            </p:nvSpPr>
            <p:spPr>
              <a:xfrm>
                <a:off x="3232" y="1121"/>
                <a:ext cx="431" cy="193"/>
              </a:xfrm>
              <a:custGeom>
                <a:avLst/>
                <a:gdLst/>
                <a:ahLst/>
                <a:cxnLst/>
                <a:rect l="l" t="t" r="r" b="b"/>
                <a:pathLst>
                  <a:path w="120000" h="120000" extrusionOk="0">
                    <a:moveTo>
                      <a:pt x="0" y="0"/>
                    </a:moveTo>
                    <a:lnTo>
                      <a:pt x="0" y="119378"/>
                    </a:lnTo>
                    <a:lnTo>
                      <a:pt x="108863" y="119378"/>
                    </a:lnTo>
                    <a:lnTo>
                      <a:pt x="108863" y="39792"/>
                    </a:lnTo>
                    <a:lnTo>
                      <a:pt x="119721"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cxnSp>
            <p:nvCxnSpPr>
              <p:cNvPr id="1771" name="Google Shape;1771;p45"/>
              <p:cNvCxnSpPr/>
              <p:nvPr/>
            </p:nvCxnSpPr>
            <p:spPr>
              <a:xfrm>
                <a:off x="2726" y="1217"/>
                <a:ext cx="157" cy="0"/>
              </a:xfrm>
              <a:prstGeom prst="straightConnector1">
                <a:avLst/>
              </a:prstGeom>
              <a:noFill/>
              <a:ln w="25400" cap="flat" cmpd="sng">
                <a:solidFill>
                  <a:schemeClr val="dk1"/>
                </a:solidFill>
                <a:prstDash val="solid"/>
                <a:round/>
                <a:headEnd type="none" w="sm" len="sm"/>
                <a:tailEnd type="none" w="sm" len="sm"/>
              </a:ln>
            </p:spPr>
          </p:cxnSp>
          <p:sp>
            <p:nvSpPr>
              <p:cNvPr id="1772" name="Google Shape;1772;p45"/>
              <p:cNvSpPr/>
              <p:nvPr/>
            </p:nvSpPr>
            <p:spPr>
              <a:xfrm>
                <a:off x="2819" y="1116"/>
                <a:ext cx="337" cy="278"/>
              </a:xfrm>
              <a:custGeom>
                <a:avLst/>
                <a:gdLst/>
                <a:ahLst/>
                <a:cxnLst/>
                <a:rect l="l" t="t" r="r" b="b"/>
                <a:pathLst>
                  <a:path w="120000" h="120000" extrusionOk="0">
                    <a:moveTo>
                      <a:pt x="0" y="43597"/>
                    </a:moveTo>
                    <a:lnTo>
                      <a:pt x="0" y="119568"/>
                    </a:lnTo>
                    <a:lnTo>
                      <a:pt x="104688" y="119568"/>
                    </a:lnTo>
                    <a:lnTo>
                      <a:pt x="104688" y="38848"/>
                    </a:lnTo>
                    <a:lnTo>
                      <a:pt x="119643" y="0"/>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nvGrpSpPr>
              <p:cNvPr id="1773" name="Google Shape;1773;p45"/>
              <p:cNvGrpSpPr/>
              <p:nvPr/>
            </p:nvGrpSpPr>
            <p:grpSpPr>
              <a:xfrm>
                <a:off x="3265" y="955"/>
                <a:ext cx="325" cy="289"/>
                <a:chOff x="3671" y="1797"/>
                <a:chExt cx="325" cy="289"/>
              </a:xfrm>
            </p:grpSpPr>
            <p:sp>
              <p:nvSpPr>
                <p:cNvPr id="1774" name="Google Shape;1774;p45"/>
                <p:cNvSpPr/>
                <p:nvPr/>
              </p:nvSpPr>
              <p:spPr>
                <a:xfrm>
                  <a:off x="3671" y="1797"/>
                  <a:ext cx="162" cy="289"/>
                </a:xfrm>
                <a:custGeom>
                  <a:avLst/>
                  <a:gdLst/>
                  <a:ahLst/>
                  <a:cxnLst/>
                  <a:rect l="l" t="t" r="r" b="b"/>
                  <a:pathLst>
                    <a:path w="120000" h="120000" extrusionOk="0">
                      <a:moveTo>
                        <a:pt x="119259" y="0"/>
                      </a:moveTo>
                      <a:lnTo>
                        <a:pt x="0" y="0"/>
                      </a:lnTo>
                      <a:lnTo>
                        <a:pt x="0" y="119584"/>
                      </a:lnTo>
                      <a:lnTo>
                        <a:pt x="119259"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1775" name="Google Shape;1775;p45"/>
                <p:cNvSpPr/>
                <p:nvPr/>
              </p:nvSpPr>
              <p:spPr>
                <a:xfrm>
                  <a:off x="3832" y="1797"/>
                  <a:ext cx="164" cy="289"/>
                </a:xfrm>
                <a:custGeom>
                  <a:avLst/>
                  <a:gdLst/>
                  <a:ahLst/>
                  <a:cxnLst/>
                  <a:rect l="l" t="t" r="r" b="b"/>
                  <a:pathLst>
                    <a:path w="120000" h="120000" extrusionOk="0">
                      <a:moveTo>
                        <a:pt x="0" y="0"/>
                      </a:moveTo>
                      <a:lnTo>
                        <a:pt x="119268" y="0"/>
                      </a:lnTo>
                      <a:lnTo>
                        <a:pt x="119268" y="119584"/>
                      </a:lnTo>
                      <a:lnTo>
                        <a:pt x="0" y="119584"/>
                      </a:lnTo>
                    </a:path>
                  </a:pathLst>
                </a:custGeom>
                <a:noFill/>
                <a:ln w="25400" cap="rnd"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grpSp>
        </p:grpSp>
        <p:sp>
          <p:nvSpPr>
            <p:cNvPr id="1776" name="Google Shape;1776;p45"/>
            <p:cNvSpPr/>
            <p:nvPr/>
          </p:nvSpPr>
          <p:spPr>
            <a:xfrm>
              <a:off x="457200" y="3291930"/>
              <a:ext cx="831850" cy="515938"/>
            </a:xfrm>
            <a:prstGeom prst="rect">
              <a:avLst/>
            </a:prstGeom>
            <a:noFill/>
            <a:ln>
              <a:noFill/>
            </a:ln>
          </p:spPr>
          <p:txBody>
            <a:bodyPr spcFirstLastPara="1" wrap="square" lIns="90475" tIns="44450" rIns="90475" bIns="44450" anchor="t" anchorCtr="0">
              <a:noAutofit/>
            </a:bodyPr>
            <a:lstStyle/>
            <a:p>
              <a:pPr marL="0" marR="0" lvl="0" indent="0" algn="l" rtl="0">
                <a:spcBef>
                  <a:spcPts val="0"/>
                </a:spcBef>
                <a:spcAft>
                  <a:spcPts val="0"/>
                </a:spcAft>
                <a:buNone/>
              </a:pPr>
              <a:r>
                <a:rPr lang="en-US" sz="2400" b="1">
                  <a:solidFill>
                    <a:schemeClr val="dk1"/>
                  </a:solidFill>
                  <a:latin typeface="Arial"/>
                  <a:ea typeface="Arial"/>
                  <a:cs typeface="Arial"/>
                  <a:sym typeface="Arial"/>
                </a:rPr>
                <a:t>nop</a:t>
              </a:r>
              <a:endParaRPr sz="2400" b="1">
                <a:solidFill>
                  <a:schemeClr val="dk1"/>
                </a:solidFill>
                <a:latin typeface="Arial"/>
                <a:ea typeface="Arial"/>
                <a:cs typeface="Arial"/>
                <a:sym typeface="Arial"/>
              </a:endParaRPr>
            </a:p>
          </p:txBody>
        </p:sp>
      </p:grpSp>
      <p:grpSp>
        <p:nvGrpSpPr>
          <p:cNvPr id="1777" name="Google Shape;1777;p45"/>
          <p:cNvGrpSpPr/>
          <p:nvPr/>
        </p:nvGrpSpPr>
        <p:grpSpPr>
          <a:xfrm>
            <a:off x="5761038" y="2688680"/>
            <a:ext cx="106362" cy="1524000"/>
            <a:chOff x="5761038" y="2688680"/>
            <a:chExt cx="106362" cy="1524000"/>
          </a:xfrm>
        </p:grpSpPr>
        <p:cxnSp>
          <p:nvCxnSpPr>
            <p:cNvPr id="1778" name="Google Shape;1778;p45"/>
            <p:cNvCxnSpPr/>
            <p:nvPr/>
          </p:nvCxnSpPr>
          <p:spPr>
            <a:xfrm>
              <a:off x="5799138" y="2734718"/>
              <a:ext cx="68262" cy="1477962"/>
            </a:xfrm>
            <a:prstGeom prst="straightConnector1">
              <a:avLst/>
            </a:prstGeom>
            <a:noFill/>
            <a:ln w="50800" cap="flat" cmpd="sng">
              <a:solidFill>
                <a:schemeClr val="accent1"/>
              </a:solidFill>
              <a:prstDash val="solid"/>
              <a:round/>
              <a:headEnd type="none" w="sm" len="sm"/>
              <a:tailEnd type="triangle" w="med" len="med"/>
            </a:ln>
          </p:spPr>
        </p:cxnSp>
        <p:sp>
          <p:nvSpPr>
            <p:cNvPr id="1779" name="Google Shape;1779;p45"/>
            <p:cNvSpPr/>
            <p:nvPr/>
          </p:nvSpPr>
          <p:spPr>
            <a:xfrm>
              <a:off x="5761038" y="2688680"/>
              <a:ext cx="93662" cy="93663"/>
            </a:xfrm>
            <a:prstGeom prst="ellipse">
              <a:avLst/>
            </a:prstGeom>
            <a:solidFill>
              <a:srgbClr val="00FF00"/>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780" name="Google Shape;1780;p45"/>
          <p:cNvSpPr/>
          <p:nvPr/>
        </p:nvSpPr>
        <p:spPr>
          <a:xfrm rot="-5400000">
            <a:off x="5021263" y="1508442"/>
            <a:ext cx="884237" cy="4137977"/>
          </a:xfrm>
          <a:prstGeom prst="ellipse">
            <a:avLst/>
          </a:prstGeom>
          <a:noFill/>
          <a:ln w="381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0867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5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8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检测</a:t>
            </a:r>
          </a:p>
        </p:txBody>
      </p:sp>
      <p:sp>
        <p:nvSpPr>
          <p:cNvPr id="3" name="Content Placeholder 2"/>
          <p:cNvSpPr>
            <a:spLocks noGrp="1"/>
          </p:cNvSpPr>
          <p:nvPr>
            <p:ph idx="1"/>
          </p:nvPr>
        </p:nvSpPr>
        <p:spPr/>
        <p:txBody>
          <a:bodyPr/>
          <a:lstStyle/>
          <a:p>
            <a:r>
              <a:rPr kumimoji="1" lang="zh-CN" altLang="en-US" dirty="0"/>
              <a:t>判断条件</a:t>
            </a:r>
            <a:endParaRPr kumimoji="1" lang="en-US" altLang="zh-CN" dirty="0"/>
          </a:p>
          <a:p>
            <a:pPr lvl="1"/>
            <a:r>
              <a:rPr lang="en-US" dirty="0"/>
              <a:t>检测点：</a:t>
            </a:r>
          </a:p>
          <a:p>
            <a:pPr lvl="2"/>
            <a:r>
              <a:rPr lang="en-US" dirty="0"/>
              <a:t>指令译码阶段</a:t>
            </a:r>
          </a:p>
          <a:p>
            <a:pPr lvl="1"/>
            <a:r>
              <a:rPr lang="en-US" dirty="0"/>
              <a:t>检测条件</a:t>
            </a:r>
          </a:p>
          <a:p>
            <a:pPr lvl="2"/>
            <a:r>
              <a:rPr lang="en-US" dirty="0" err="1"/>
              <a:t>上一指令是Load指令（特征：MemRead控制信号</a:t>
            </a:r>
            <a:r>
              <a:rPr lang="en-US" dirty="0"/>
              <a:t>）</a:t>
            </a:r>
          </a:p>
          <a:p>
            <a:pPr lvl="2"/>
            <a:r>
              <a:rPr lang="en-US" dirty="0"/>
              <a:t>且它的写入寄存器和当前指令的某一源寄存器相同</a:t>
            </a:r>
          </a:p>
          <a:p>
            <a:pPr lvl="2"/>
            <a:r>
              <a:rPr lang="en-US" dirty="0"/>
              <a:t>ID/</a:t>
            </a:r>
            <a:r>
              <a:rPr lang="en-US" dirty="0" err="1"/>
              <a:t>EX.MemRead</a:t>
            </a:r>
            <a:r>
              <a:rPr lang="zh-CN" altLang="en-US" dirty="0"/>
              <a:t> </a:t>
            </a:r>
            <a:r>
              <a:rPr lang="en-US" dirty="0"/>
              <a:t>AND</a:t>
            </a:r>
          </a:p>
          <a:p>
            <a:pPr lvl="2"/>
            <a:r>
              <a:rPr lang="en-US" dirty="0"/>
              <a:t>（ID/</a:t>
            </a:r>
            <a:r>
              <a:rPr lang="en-US" dirty="0" err="1"/>
              <a:t>EX.RegisterRt</a:t>
            </a:r>
            <a:r>
              <a:rPr lang="en-US" dirty="0"/>
              <a:t>= IF/</a:t>
            </a:r>
            <a:r>
              <a:rPr lang="en-US" dirty="0" err="1"/>
              <a:t>ID.RegisterRs</a:t>
            </a:r>
            <a:r>
              <a:rPr lang="zh-CN" altLang="en-US" dirty="0"/>
              <a:t> </a:t>
            </a:r>
            <a:r>
              <a:rPr lang="en-US" dirty="0"/>
              <a:t>OR</a:t>
            </a:r>
          </a:p>
          <a:p>
            <a:pPr lvl="2"/>
            <a:r>
              <a:rPr lang="zh-CN" altLang="en-US" dirty="0"/>
              <a:t>    </a:t>
            </a:r>
            <a:r>
              <a:rPr lang="en-US" dirty="0"/>
              <a:t>ID/</a:t>
            </a:r>
            <a:r>
              <a:rPr lang="en-US" dirty="0" err="1"/>
              <a:t>EX.RegisterRt</a:t>
            </a:r>
            <a:r>
              <a:rPr lang="en-US" dirty="0"/>
              <a:t>= IF/</a:t>
            </a:r>
            <a:r>
              <a:rPr lang="en-US" dirty="0" err="1"/>
              <a:t>ID.RegisterRt</a:t>
            </a:r>
            <a:r>
              <a:rPr lang="en-US" dirty="0"/>
              <a:t>)</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36</a:t>
            </a:fld>
            <a:endParaRPr lang="zh-CN" altLang="en-US">
              <a:solidFill>
                <a:srgbClr val="1F497D"/>
              </a:solidFill>
            </a:endParaRPr>
          </a:p>
        </p:txBody>
      </p:sp>
    </p:spTree>
    <p:extLst>
      <p:ext uri="{BB962C8B-B14F-4D97-AF65-F5344CB8AC3E}">
        <p14:creationId xmlns:p14="http://schemas.microsoft.com/office/powerpoint/2010/main" val="18043939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暂停流水线</a:t>
            </a:r>
          </a:p>
        </p:txBody>
      </p:sp>
      <p:sp>
        <p:nvSpPr>
          <p:cNvPr id="3" name="Content Placeholder 2"/>
          <p:cNvSpPr>
            <a:spLocks noGrp="1"/>
          </p:cNvSpPr>
          <p:nvPr>
            <p:ph idx="1"/>
          </p:nvPr>
        </p:nvSpPr>
        <p:spPr/>
        <p:txBody>
          <a:bodyPr/>
          <a:lstStyle/>
          <a:p>
            <a:r>
              <a:rPr lang="zh-CN" altLang="en-US" sz="3600" dirty="0"/>
              <a:t>一旦发生此类冲突</a:t>
            </a:r>
          </a:p>
          <a:p>
            <a:pPr lvl="1"/>
            <a:r>
              <a:rPr lang="zh-CN" altLang="en-US" sz="3200" dirty="0"/>
              <a:t>暂停流水线一个时钟</a:t>
            </a:r>
          </a:p>
          <a:p>
            <a:pPr lvl="2"/>
            <a:r>
              <a:rPr lang="zh-CN" altLang="en-US" sz="3200" dirty="0"/>
              <a:t>让当前指令的控制信号全部为</a:t>
            </a:r>
            <a:r>
              <a:rPr lang="en-US" altLang="zh-CN" sz="3200" dirty="0"/>
              <a:t>0</a:t>
            </a:r>
            <a:r>
              <a:rPr lang="zh-CN" altLang="en-US" sz="3200" dirty="0"/>
              <a:t>，即不进行任何写入操作</a:t>
            </a:r>
          </a:p>
          <a:p>
            <a:pPr lvl="2"/>
            <a:r>
              <a:rPr lang="zh-CN" altLang="en-US" sz="3200" dirty="0"/>
              <a:t>让</a:t>
            </a:r>
            <a:r>
              <a:rPr lang="en-US" altLang="zh-CN" sz="3200" dirty="0"/>
              <a:t>PC</a:t>
            </a:r>
            <a:r>
              <a:rPr lang="zh-CN" altLang="en-US" sz="3200" dirty="0"/>
              <a:t>值保持不变</a:t>
            </a:r>
          </a:p>
          <a:p>
            <a:pPr lvl="2"/>
            <a:r>
              <a:rPr lang="zh-CN" altLang="en-US" sz="3200" dirty="0"/>
              <a:t>让</a:t>
            </a:r>
            <a:r>
              <a:rPr lang="en-US" altLang="zh-CN" sz="3200" dirty="0"/>
              <a:t>IF/ID</a:t>
            </a:r>
            <a:r>
              <a:rPr lang="zh-CN" altLang="en-US" sz="3200" dirty="0"/>
              <a:t>段寄存器保持不变</a:t>
            </a:r>
            <a:r>
              <a:rPr lang="en-US" altLang="zh-CN" sz="3200" dirty="0"/>
              <a:t>	</a:t>
            </a:r>
            <a:endParaRPr lang="zh-CN" altLang="en-US" sz="3200" dirty="0"/>
          </a:p>
          <a:p>
            <a:pPr lvl="1"/>
            <a:r>
              <a:rPr lang="zh-CN" altLang="en-US" sz="3200" dirty="0"/>
              <a:t>将</a:t>
            </a:r>
            <a:r>
              <a:rPr lang="en-US" altLang="zh-CN" sz="3200" dirty="0"/>
              <a:t>LW</a:t>
            </a:r>
            <a:r>
              <a:rPr lang="zh-CN" altLang="en-US" sz="3200" dirty="0"/>
              <a:t>指令的结果通过旁路送到</a:t>
            </a:r>
            <a:r>
              <a:rPr lang="en-US" altLang="zh-CN" sz="3200" dirty="0"/>
              <a:t>ALU</a:t>
            </a:r>
            <a:r>
              <a:rPr lang="zh-CN" altLang="en-US" sz="3200" dirty="0"/>
              <a:t>输入端</a:t>
            </a:r>
          </a:p>
          <a:p>
            <a:pPr lvl="2"/>
            <a:r>
              <a:rPr lang="en-US" altLang="zh-CN" sz="3200" dirty="0"/>
              <a:t>Forwarding</a:t>
            </a:r>
            <a:r>
              <a:rPr lang="zh-CN" altLang="en-US" sz="3200" dirty="0"/>
              <a:t>逻辑需要增加：</a:t>
            </a:r>
            <a:r>
              <a:rPr lang="en-US" altLang="zh-CN" sz="3200" dirty="0"/>
              <a:t>???</a:t>
            </a:r>
          </a:p>
          <a:p>
            <a:endParaRPr kumimoji="1" lang="zh-CN" altLang="en-US" sz="36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37</a:t>
            </a:fld>
            <a:endParaRPr lang="zh-CN" altLang="en-US">
              <a:solidFill>
                <a:srgbClr val="1F497D"/>
              </a:solidFill>
            </a:endParaRPr>
          </a:p>
        </p:txBody>
      </p:sp>
    </p:spTree>
    <p:extLst>
      <p:ext uri="{BB962C8B-B14F-4D97-AF65-F5344CB8AC3E}">
        <p14:creationId xmlns:p14="http://schemas.microsoft.com/office/powerpoint/2010/main" val="20904905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87"/>
        <p:cNvGrpSpPr/>
        <p:nvPr/>
      </p:nvGrpSpPr>
      <p:grpSpPr>
        <a:xfrm>
          <a:off x="0" y="0"/>
          <a:ext cx="0" cy="0"/>
          <a:chOff x="0" y="0"/>
          <a:chExt cx="0" cy="0"/>
        </a:xfrm>
      </p:grpSpPr>
      <p:sp>
        <p:nvSpPr>
          <p:cNvPr id="1788" name="Google Shape;1788;p46"/>
          <p:cNvSpPr txBox="1">
            <a:spLocks noGrp="1"/>
          </p:cNvSpPr>
          <p:nvPr>
            <p:ph type="title"/>
          </p:nvPr>
        </p:nvSpPr>
        <p:spPr>
          <a:xfrm>
            <a:off x="457200" y="274638"/>
            <a:ext cx="8229600" cy="1143000"/>
          </a:xfrm>
          <a:prstGeom prst="rect">
            <a:avLst/>
          </a:prstGeom>
          <a:solidFill>
            <a:schemeClr val="lt1"/>
          </a:solidFill>
          <a:ln>
            <a:noFill/>
          </a:ln>
        </p:spPr>
        <p:txBody>
          <a:bodyPr spcFirstLastPara="1" wrap="square" lIns="90475" tIns="44450" rIns="90475" bIns="44450" anchor="ctr" anchorCtr="0">
            <a:noAutofit/>
          </a:bodyPr>
          <a:lstStyle/>
          <a:p>
            <a:pPr marL="0" marR="0" lvl="0" indent="0" algn="ctr" rtl="0">
              <a:spcBef>
                <a:spcPts val="0"/>
              </a:spcBef>
              <a:spcAft>
                <a:spcPts val="0"/>
              </a:spcAft>
              <a:buClr>
                <a:schemeClr val="accent1"/>
              </a:buClr>
              <a:buFont typeface="Calibri"/>
              <a:buNone/>
            </a:pPr>
            <a:r>
              <a:rPr lang="zh-CN" altLang="en-US" sz="4400" b="0" i="0" u="none" strike="noStrike" cap="none" dirty="0">
                <a:solidFill>
                  <a:schemeClr val="accent1"/>
                </a:solidFill>
                <a:latin typeface="Calibri"/>
                <a:ea typeface="Calibri"/>
                <a:cs typeface="Calibri"/>
                <a:sym typeface="Calibri"/>
              </a:rPr>
              <a:t>数据的装入使用冲突</a:t>
            </a:r>
            <a:r>
              <a:rPr lang="en-US" sz="4400" b="0" i="0" u="none" strike="noStrike" cap="none" dirty="0">
                <a:solidFill>
                  <a:schemeClr val="accent1"/>
                </a:solidFill>
                <a:latin typeface="Calibri"/>
                <a:ea typeface="Calibri"/>
                <a:cs typeface="Calibri"/>
                <a:sym typeface="Calibri"/>
              </a:rPr>
              <a:t> (4/4)</a:t>
            </a:r>
            <a:endParaRPr dirty="0"/>
          </a:p>
        </p:txBody>
      </p:sp>
      <p:sp>
        <p:nvSpPr>
          <p:cNvPr id="1789" name="Google Shape;1789;p46"/>
          <p:cNvSpPr txBox="1">
            <a:spLocks noGrp="1"/>
          </p:cNvSpPr>
          <p:nvPr>
            <p:ph type="body" idx="1"/>
          </p:nvPr>
        </p:nvSpPr>
        <p:spPr>
          <a:xfrm>
            <a:off x="457200" y="1600200"/>
            <a:ext cx="8229600" cy="493776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3200"/>
              <a:buFont typeface="Arial"/>
              <a:buChar char="•"/>
            </a:pPr>
            <a:r>
              <a:rPr lang="en-US" sz="3200" b="0" i="0" u="none" strike="noStrike" cap="none" dirty="0" err="1">
                <a:solidFill>
                  <a:schemeClr val="dk1"/>
                </a:solidFill>
                <a:latin typeface="Calibri"/>
                <a:ea typeface="Calibri"/>
                <a:cs typeface="Calibri"/>
                <a:sym typeface="Calibri"/>
              </a:rPr>
              <a:t>在</a:t>
            </a:r>
            <a:r>
              <a:rPr lang="en-US" sz="3200" dirty="0" err="1">
                <a:solidFill>
                  <a:schemeClr val="dk1"/>
                </a:solidFill>
                <a:latin typeface="Calibri"/>
                <a:ea typeface="Calibri"/>
                <a:cs typeface="Calibri"/>
                <a:sym typeface="Calibri"/>
              </a:rPr>
              <a:t>数据装入</a:t>
            </a:r>
            <a:r>
              <a:rPr lang="zh-CN" altLang="en-US" sz="3200" b="0" i="0" u="none" strike="noStrike" cap="none" dirty="0">
                <a:solidFill>
                  <a:schemeClr val="dk1"/>
                </a:solidFill>
                <a:latin typeface="Calibri"/>
                <a:ea typeface="Calibri"/>
                <a:cs typeface="Calibri"/>
                <a:sym typeface="Calibri"/>
              </a:rPr>
              <a:t>之后的那个周期被称为是</a:t>
            </a:r>
            <a:r>
              <a:rPr lang="en-US" sz="3200" b="0" i="0" u="none" strike="noStrike" cap="none" dirty="0">
                <a:solidFill>
                  <a:schemeClr val="dk1"/>
                </a:solidFill>
                <a:latin typeface="Calibri"/>
                <a:ea typeface="Calibri"/>
                <a:cs typeface="Calibri"/>
                <a:sym typeface="Calibri"/>
              </a:rPr>
              <a:t> </a:t>
            </a:r>
            <a:r>
              <a:rPr lang="en-US" sz="3200" b="0" i="1" u="none" strike="noStrike" cap="none" dirty="0">
                <a:solidFill>
                  <a:srgbClr val="FF0000"/>
                </a:solidFill>
                <a:latin typeface="Calibri"/>
                <a:ea typeface="Calibri"/>
                <a:cs typeface="Calibri"/>
                <a:sym typeface="Calibri"/>
              </a:rPr>
              <a:t>load delay slot</a:t>
            </a:r>
            <a:endParaRPr dirty="0"/>
          </a:p>
          <a:p>
            <a:pPr marL="742950" marR="0" lvl="1" indent="-285750" algn="l" rtl="0">
              <a:spcBef>
                <a:spcPts val="560"/>
              </a:spcBef>
              <a:spcAft>
                <a:spcPts val="0"/>
              </a:spcAft>
              <a:buClr>
                <a:schemeClr val="dk1"/>
              </a:buClr>
              <a:buSzPts val="2800"/>
              <a:buFont typeface="Arial"/>
              <a:buChar char="–"/>
            </a:pPr>
            <a:r>
              <a:rPr lang="en-US" dirty="0" err="1"/>
              <a:t>一些硬件的实现</a:t>
            </a:r>
            <a:r>
              <a:rPr lang="zh-CN" altLang="en-US" dirty="0"/>
              <a:t>：</a:t>
            </a:r>
            <a:endParaRPr dirty="0"/>
          </a:p>
          <a:p>
            <a:pPr marL="1143000" marR="0" lvl="2" indent="-254000" algn="l" rtl="0">
              <a:spcBef>
                <a:spcPts val="560"/>
              </a:spcBef>
              <a:spcAft>
                <a:spcPts val="0"/>
              </a:spcAft>
              <a:buClr>
                <a:schemeClr val="dk1"/>
              </a:buClr>
              <a:buSzPts val="2800"/>
              <a:buFont typeface="Arial"/>
              <a:buChar char="•"/>
            </a:pPr>
            <a:r>
              <a:rPr lang="en-US" sz="2800" dirty="0" err="1"/>
              <a:t>可以检测到后一条使用装入的结果</a:t>
            </a:r>
            <a:endParaRPr sz="2800" dirty="0"/>
          </a:p>
          <a:p>
            <a:pPr marL="1143000" marR="0" lvl="2" indent="-254000" algn="l" rtl="0">
              <a:spcBef>
                <a:spcPts val="560"/>
              </a:spcBef>
              <a:spcAft>
                <a:spcPts val="0"/>
              </a:spcAft>
              <a:buClr>
                <a:schemeClr val="dk1"/>
              </a:buClr>
              <a:buSzPts val="2800"/>
              <a:buFont typeface="Arial"/>
              <a:buChar char="•"/>
            </a:pPr>
            <a:r>
              <a:rPr lang="en-US" sz="2800" dirty="0" err="1">
                <a:solidFill>
                  <a:schemeClr val="dk1"/>
                </a:solidFill>
                <a:latin typeface="Calibri"/>
                <a:ea typeface="Calibri"/>
                <a:cs typeface="Calibri"/>
                <a:sym typeface="Calibri"/>
              </a:rPr>
              <a:t>暂停流水线一个时钟周期</a:t>
            </a:r>
            <a:endParaRPr sz="2800" b="0" i="0" u="none" strike="noStrike" cap="none" dirty="0">
              <a:solidFill>
                <a:schemeClr val="dk1"/>
              </a:solidFill>
              <a:latin typeface="Calibri"/>
              <a:ea typeface="Calibri"/>
              <a:cs typeface="Calibri"/>
              <a:sym typeface="Calibri"/>
            </a:endParaRPr>
          </a:p>
          <a:p>
            <a:pPr marL="742950" marR="0" lvl="1" indent="-285750" algn="l" rtl="0">
              <a:spcBef>
                <a:spcPts val="560"/>
              </a:spcBef>
              <a:spcAft>
                <a:spcPts val="0"/>
              </a:spcAft>
              <a:buClr>
                <a:schemeClr val="dk1"/>
              </a:buClr>
              <a:buSzPts val="2800"/>
              <a:buFont typeface="Arial"/>
              <a:buChar char="–"/>
            </a:pPr>
            <a:r>
              <a:rPr lang="en-US" sz="2800" dirty="0" err="1"/>
              <a:t>等价于在周期中间插入一条</a:t>
            </a:r>
            <a:r>
              <a:rPr lang="en-US" sz="2800" dirty="0"/>
              <a:t> </a:t>
            </a:r>
            <a:r>
              <a:rPr lang="en-US" sz="2800" dirty="0" err="1">
                <a:latin typeface="Courier New"/>
                <a:ea typeface="Courier New"/>
                <a:cs typeface="Courier New"/>
                <a:sym typeface="Courier New"/>
              </a:rPr>
              <a:t>nop</a:t>
            </a:r>
            <a:r>
              <a:rPr lang="en-US" sz="2800" dirty="0"/>
              <a:t> </a:t>
            </a:r>
            <a:r>
              <a:rPr lang="en-US" sz="2800" dirty="0" err="1"/>
              <a:t>指令</a:t>
            </a:r>
            <a:endParaRPr sz="2800" dirty="0"/>
          </a:p>
          <a:p>
            <a:pPr marL="342900" marR="0" lvl="0" indent="-317500" algn="l" rtl="0">
              <a:lnSpc>
                <a:spcPct val="100000"/>
              </a:lnSpc>
              <a:spcBef>
                <a:spcPts val="560"/>
              </a:spcBef>
              <a:spcAft>
                <a:spcPts val="0"/>
              </a:spcAft>
              <a:buClr>
                <a:schemeClr val="dk1"/>
              </a:buClr>
              <a:buSzPts val="2800"/>
              <a:buFont typeface="Arial"/>
              <a:buChar char="•"/>
            </a:pPr>
            <a:r>
              <a:rPr lang="en-US" sz="3200" b="1" dirty="0" err="1">
                <a:solidFill>
                  <a:schemeClr val="dk1"/>
                </a:solidFill>
                <a:latin typeface="Calibri"/>
                <a:ea typeface="Calibri"/>
                <a:cs typeface="Calibri"/>
                <a:sym typeface="Calibri"/>
              </a:rPr>
              <a:t>另一个解决办法</a:t>
            </a:r>
            <a:r>
              <a:rPr lang="en-US" sz="3200" b="1" i="0" u="none" strike="noStrike" cap="none" dirty="0">
                <a:solidFill>
                  <a:schemeClr val="dk1"/>
                </a:solidFill>
                <a:latin typeface="Calibri"/>
                <a:ea typeface="Calibri"/>
                <a:cs typeface="Calibri"/>
                <a:sym typeface="Calibri"/>
              </a:rPr>
              <a:t>:</a:t>
            </a:r>
            <a:r>
              <a:rPr lang="en-US" sz="3200" b="0" i="0" u="none" strike="noStrike" cap="none" dirty="0">
                <a:solidFill>
                  <a:schemeClr val="dk1"/>
                </a:solidFill>
                <a:latin typeface="Calibri"/>
                <a:ea typeface="Calibri"/>
                <a:cs typeface="Calibri"/>
                <a:sym typeface="Calibri"/>
              </a:rPr>
              <a:t>  </a:t>
            </a:r>
            <a:r>
              <a:rPr lang="en-US" sz="3200" b="0" i="0" u="none" strike="noStrike" cap="none" dirty="0" err="1">
                <a:solidFill>
                  <a:schemeClr val="dk1"/>
                </a:solidFill>
                <a:latin typeface="Calibri"/>
                <a:ea typeface="Calibri"/>
                <a:cs typeface="Calibri"/>
                <a:sym typeface="Calibri"/>
              </a:rPr>
              <a:t>让</a:t>
            </a:r>
            <a:r>
              <a:rPr lang="en-US" sz="3200" dirty="0" err="1">
                <a:solidFill>
                  <a:schemeClr val="dk1"/>
                </a:solidFill>
                <a:latin typeface="Calibri"/>
                <a:ea typeface="Calibri"/>
                <a:cs typeface="Calibri"/>
                <a:sym typeface="Calibri"/>
              </a:rPr>
              <a:t>汇编器</a:t>
            </a:r>
            <a:r>
              <a:rPr lang="en-US" dirty="0" err="1"/>
              <a:t>assemble或者程序员放一条不相关的指令</a:t>
            </a:r>
            <a:r>
              <a:rPr lang="zh-CN" altLang="en-US" dirty="0"/>
              <a:t>，避免冲突</a:t>
            </a:r>
            <a:r>
              <a:rPr lang="en-US" sz="3200" b="0" i="0" u="none" strike="noStrike" cap="none" dirty="0">
                <a:solidFill>
                  <a:schemeClr val="dk1"/>
                </a:solidFill>
                <a:latin typeface="Calibri"/>
                <a:ea typeface="Calibri"/>
                <a:cs typeface="Calibri"/>
                <a:sym typeface="Calibri"/>
              </a:rPr>
              <a:t> → </a:t>
            </a:r>
            <a:r>
              <a:rPr lang="en-US" sz="3200" b="0" i="0" u="none" strike="noStrike" cap="none" dirty="0" err="1">
                <a:solidFill>
                  <a:schemeClr val="dk1"/>
                </a:solidFill>
                <a:latin typeface="Calibri"/>
                <a:ea typeface="Calibri"/>
                <a:cs typeface="Calibri"/>
                <a:sym typeface="Calibri"/>
              </a:rPr>
              <a:t>无需暂停</a:t>
            </a:r>
            <a:r>
              <a:rPr lang="en-US" sz="3200" b="0" i="0" u="none" strike="noStrike" cap="none" dirty="0">
                <a:solidFill>
                  <a:schemeClr val="dk1"/>
                </a:solidFill>
                <a:latin typeface="Calibri"/>
                <a:ea typeface="Calibri"/>
                <a:cs typeface="Calibri"/>
                <a:sym typeface="Calibri"/>
              </a:rPr>
              <a:t>!</a:t>
            </a:r>
            <a:endParaRPr dirty="0"/>
          </a:p>
        </p:txBody>
      </p:sp>
      <p:sp>
        <p:nvSpPr>
          <p:cNvPr id="1790" name="Google Shape;1790;p4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38</a:t>
            </a:fld>
            <a:endParaRPr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12423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800"/>
        <p:cNvGrpSpPr/>
        <p:nvPr/>
      </p:nvGrpSpPr>
      <p:grpSpPr>
        <a:xfrm>
          <a:off x="0" y="0"/>
          <a:ext cx="0" cy="0"/>
          <a:chOff x="0" y="0"/>
          <a:chExt cx="0" cy="0"/>
        </a:xfrm>
      </p:grpSpPr>
      <p:sp>
        <p:nvSpPr>
          <p:cNvPr id="1801" name="Google Shape;1801;p47"/>
          <p:cNvSpPr txBox="1">
            <a:spLocks noGrp="1"/>
          </p:cNvSpPr>
          <p:nvPr>
            <p:ph type="title"/>
          </p:nvPr>
        </p:nvSpPr>
        <p:spPr>
          <a:xfrm>
            <a:off x="457200" y="274651"/>
            <a:ext cx="8229600" cy="1325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accent1"/>
              </a:buClr>
              <a:buFont typeface="Calibri"/>
              <a:buNone/>
            </a:pPr>
            <a:r>
              <a:rPr lang="zh-CN" altLang="en-US" sz="4400" dirty="0">
                <a:solidFill>
                  <a:schemeClr val="accent1"/>
                </a:solidFill>
                <a:latin typeface="Calibri"/>
                <a:ea typeface="Calibri"/>
                <a:cs typeface="Calibri"/>
                <a:sym typeface="Calibri"/>
              </a:rPr>
              <a:t>代码顺序调换来避免流水线暂停</a:t>
            </a:r>
            <a:r>
              <a:rPr lang="en-US" dirty="0"/>
              <a:t>Assembler Update!</a:t>
            </a:r>
            <a:endParaRPr dirty="0"/>
          </a:p>
        </p:txBody>
      </p:sp>
      <p:sp>
        <p:nvSpPr>
          <p:cNvPr id="1802" name="Google Shape;1802;p47"/>
          <p:cNvSpPr txBox="1">
            <a:spLocks noGrp="1"/>
          </p:cNvSpPr>
          <p:nvPr>
            <p:ph type="body" idx="1"/>
          </p:nvPr>
        </p:nvSpPr>
        <p:spPr>
          <a:xfrm>
            <a:off x="457200" y="1600200"/>
            <a:ext cx="8229600" cy="1843087"/>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3200"/>
              <a:buFont typeface="Arial"/>
              <a:buChar char="•"/>
            </a:pPr>
            <a:r>
              <a:rPr lang="zh-CN" altLang="en-US" sz="3200" b="0" i="0" u="none" strike="noStrike" cap="none" dirty="0">
                <a:solidFill>
                  <a:schemeClr val="dk1"/>
                </a:solidFill>
                <a:latin typeface="Calibri"/>
                <a:ea typeface="Calibri"/>
                <a:cs typeface="Calibri"/>
                <a:sym typeface="Calibri"/>
              </a:rPr>
              <a:t>通过汇编器避免下一条指令结果依赖装入指令</a:t>
            </a:r>
            <a:r>
              <a:rPr lang="en-US" sz="3200" b="0" i="0" u="none" strike="noStrike" cap="none" dirty="0">
                <a:solidFill>
                  <a:schemeClr val="dk1"/>
                </a:solidFill>
                <a:latin typeface="Calibri"/>
                <a:ea typeface="Calibri"/>
                <a:cs typeface="Calibri"/>
                <a:sym typeface="Calibri"/>
              </a:rPr>
              <a:t>!</a:t>
            </a:r>
            <a:r>
              <a:rPr lang="zh-CN" altLang="en-US" sz="3200" dirty="0">
                <a:solidFill>
                  <a:schemeClr val="dk1"/>
                </a:solidFill>
                <a:latin typeface="Calibri"/>
                <a:ea typeface="Calibri"/>
                <a:cs typeface="Calibri"/>
                <a:sym typeface="Calibri"/>
              </a:rPr>
              <a:t>（汇编器调度，静态调度）</a:t>
            </a:r>
            <a:endParaRPr sz="3200" b="0" i="0" u="none" strike="noStrike" cap="none" dirty="0">
              <a:solidFill>
                <a:schemeClr val="dk1"/>
              </a:solidFill>
              <a:latin typeface="Calibri"/>
              <a:ea typeface="Calibri"/>
              <a:cs typeface="Calibri"/>
              <a:sym typeface="Calibri"/>
            </a:endParaRPr>
          </a:p>
          <a:p>
            <a:pPr marL="342900" marR="0" lvl="0" indent="-342900" algn="l" rtl="0">
              <a:spcBef>
                <a:spcPts val="640"/>
              </a:spcBef>
              <a:spcAft>
                <a:spcPts val="0"/>
              </a:spcAft>
              <a:buClr>
                <a:schemeClr val="dk1"/>
              </a:buClr>
              <a:buSzPts val="3200"/>
              <a:buFont typeface="Arial"/>
              <a:buChar char="•"/>
            </a:pPr>
            <a:r>
              <a:rPr lang="en-US" sz="3200" b="0" i="0" u="none" strike="noStrike" cap="none" dirty="0">
                <a:solidFill>
                  <a:schemeClr val="dk1"/>
                </a:solidFill>
                <a:latin typeface="Calibri"/>
                <a:ea typeface="Calibri"/>
                <a:cs typeface="Calibri"/>
                <a:sym typeface="Calibri"/>
              </a:rPr>
              <a:t>MIPS </a:t>
            </a:r>
            <a:r>
              <a:rPr lang="zh-CN" altLang="en-US" sz="3200" dirty="0">
                <a:solidFill>
                  <a:schemeClr val="dk1"/>
                </a:solidFill>
                <a:latin typeface="Calibri"/>
                <a:ea typeface="Calibri"/>
                <a:cs typeface="Calibri"/>
                <a:sym typeface="Calibri"/>
              </a:rPr>
              <a:t>代码</a:t>
            </a:r>
            <a:r>
              <a:rPr lang="en-US" sz="3200" b="0" i="0" u="none" strike="noStrike" cap="none" dirty="0">
                <a:solidFill>
                  <a:schemeClr val="dk1"/>
                </a:solidFill>
                <a:latin typeface="Calibri"/>
                <a:ea typeface="Calibri"/>
                <a:cs typeface="Calibri"/>
                <a:sym typeface="Calibri"/>
              </a:rPr>
              <a:t>  </a:t>
            </a:r>
            <a:r>
              <a:rPr lang="en-US" sz="3000" b="0" i="0" u="none" strike="noStrike" cap="none" dirty="0">
                <a:solidFill>
                  <a:schemeClr val="dk1"/>
                </a:solidFill>
                <a:latin typeface="Courier New"/>
                <a:ea typeface="Courier New"/>
                <a:cs typeface="Courier New"/>
                <a:sym typeface="Courier New"/>
              </a:rPr>
              <a:t>D=A+B; E=A+C;</a:t>
            </a:r>
            <a:endParaRPr sz="3000" b="0" i="0" u="none" strike="noStrike" cap="none" dirty="0">
              <a:solidFill>
                <a:schemeClr val="dk1"/>
              </a:solidFill>
              <a:latin typeface="Courier New"/>
              <a:ea typeface="Courier New"/>
              <a:cs typeface="Courier New"/>
              <a:sym typeface="Courier New"/>
            </a:endParaRPr>
          </a:p>
        </p:txBody>
      </p:sp>
      <p:sp>
        <p:nvSpPr>
          <p:cNvPr id="1805" name="Google Shape;1805;p4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39</a:t>
            </a:fld>
            <a:endParaRPr sz="1200">
              <a:solidFill>
                <a:srgbClr val="888888"/>
              </a:solidFill>
              <a:latin typeface="Calibri"/>
              <a:ea typeface="Calibri"/>
              <a:cs typeface="Calibri"/>
              <a:sym typeface="Calibri"/>
            </a:endParaRPr>
          </a:p>
        </p:txBody>
      </p:sp>
      <p:sp>
        <p:nvSpPr>
          <p:cNvPr id="1806" name="Google Shape;1806;p47"/>
          <p:cNvSpPr txBox="1"/>
          <p:nvPr/>
        </p:nvSpPr>
        <p:spPr>
          <a:xfrm>
            <a:off x="1297788" y="3273110"/>
            <a:ext cx="2985256" cy="2985433"/>
          </a:xfrm>
          <a:prstGeom prst="rect">
            <a:avLst/>
          </a:prstGeom>
          <a:solidFill>
            <a:srgbClr val="F2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b="1" dirty="0">
                <a:solidFill>
                  <a:schemeClr val="dk1"/>
                </a:solidFill>
                <a:latin typeface="Courier New"/>
                <a:ea typeface="Courier New"/>
                <a:cs typeface="Courier New"/>
                <a:sym typeface="Courier New"/>
              </a:rPr>
              <a:t># Method 1:</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lw</a:t>
            </a:r>
            <a:r>
              <a:rPr lang="en-US" dirty="0">
                <a:solidFill>
                  <a:schemeClr val="dk1"/>
                </a:solidFill>
                <a:latin typeface="Courier New"/>
                <a:ea typeface="Courier New"/>
                <a:cs typeface="Courier New"/>
                <a:sym typeface="Courier New"/>
              </a:rPr>
              <a:t>	$t1, 0($t0)</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lw</a:t>
            </a:r>
            <a:r>
              <a:rPr lang="en-US" dirty="0">
                <a:solidFill>
                  <a:schemeClr val="dk1"/>
                </a:solidFill>
                <a:latin typeface="Courier New"/>
                <a:ea typeface="Courier New"/>
                <a:cs typeface="Courier New"/>
                <a:sym typeface="Courier New"/>
              </a:rPr>
              <a:t>	$t2, 4($t0)</a:t>
            </a:r>
            <a:endParaRPr sz="1600" dirty="0"/>
          </a:p>
          <a:p>
            <a:pPr marL="0" marR="0" lvl="0" indent="0" algn="l" rtl="0">
              <a:spcBef>
                <a:spcPts val="400"/>
              </a:spcBef>
              <a:spcAft>
                <a:spcPts val="0"/>
              </a:spcAft>
              <a:buNone/>
            </a:pPr>
            <a:r>
              <a:rPr lang="en-US" dirty="0">
                <a:solidFill>
                  <a:schemeClr val="dk1"/>
                </a:solidFill>
                <a:latin typeface="Courier New"/>
                <a:ea typeface="Courier New"/>
                <a:cs typeface="Courier New"/>
                <a:sym typeface="Courier New"/>
              </a:rPr>
              <a:t>add	$t3, $t1, $t2</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sw</a:t>
            </a:r>
            <a:r>
              <a:rPr lang="en-US" dirty="0">
                <a:solidFill>
                  <a:schemeClr val="dk1"/>
                </a:solidFill>
                <a:latin typeface="Courier New"/>
                <a:ea typeface="Courier New"/>
                <a:cs typeface="Courier New"/>
                <a:sym typeface="Courier New"/>
              </a:rPr>
              <a:t>	$t3, 12($t0)</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lw</a:t>
            </a:r>
            <a:r>
              <a:rPr lang="en-US" dirty="0">
                <a:solidFill>
                  <a:schemeClr val="dk1"/>
                </a:solidFill>
                <a:latin typeface="Courier New"/>
                <a:ea typeface="Courier New"/>
                <a:cs typeface="Courier New"/>
                <a:sym typeface="Courier New"/>
              </a:rPr>
              <a:t>	$t4, 8($t0)</a:t>
            </a:r>
            <a:endParaRPr sz="1600" dirty="0"/>
          </a:p>
          <a:p>
            <a:pPr marL="0" marR="0" lvl="0" indent="0" algn="l" rtl="0">
              <a:spcBef>
                <a:spcPts val="400"/>
              </a:spcBef>
              <a:spcAft>
                <a:spcPts val="0"/>
              </a:spcAft>
              <a:buNone/>
            </a:pPr>
            <a:r>
              <a:rPr lang="en-US" dirty="0">
                <a:solidFill>
                  <a:schemeClr val="dk1"/>
                </a:solidFill>
                <a:latin typeface="Courier New"/>
                <a:ea typeface="Courier New"/>
                <a:cs typeface="Courier New"/>
                <a:sym typeface="Courier New"/>
              </a:rPr>
              <a:t>add	$t5, $t1, $t4</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sw</a:t>
            </a:r>
            <a:r>
              <a:rPr lang="en-US" dirty="0">
                <a:solidFill>
                  <a:schemeClr val="dk1"/>
                </a:solidFill>
                <a:latin typeface="Courier New"/>
                <a:ea typeface="Courier New"/>
                <a:cs typeface="Courier New"/>
                <a:sym typeface="Courier New"/>
              </a:rPr>
              <a:t>	$t5, 16($t0)</a:t>
            </a:r>
            <a:endParaRPr dirty="0">
              <a:solidFill>
                <a:schemeClr val="dk1"/>
              </a:solidFill>
              <a:latin typeface="Courier New"/>
              <a:ea typeface="Courier New"/>
              <a:cs typeface="Courier New"/>
              <a:sym typeface="Courier New"/>
            </a:endParaRPr>
          </a:p>
        </p:txBody>
      </p:sp>
      <p:sp>
        <p:nvSpPr>
          <p:cNvPr id="1807" name="Google Shape;1807;p47"/>
          <p:cNvSpPr txBox="1"/>
          <p:nvPr/>
        </p:nvSpPr>
        <p:spPr>
          <a:xfrm>
            <a:off x="5064278" y="3225800"/>
            <a:ext cx="3059246" cy="2985433"/>
          </a:xfrm>
          <a:prstGeom prst="rect">
            <a:avLst/>
          </a:prstGeom>
          <a:solidFill>
            <a:srgbClr val="F2F2F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b="1" dirty="0">
                <a:solidFill>
                  <a:schemeClr val="dk1"/>
                </a:solidFill>
                <a:latin typeface="Courier New"/>
                <a:ea typeface="Courier New"/>
                <a:cs typeface="Courier New"/>
                <a:sym typeface="Courier New"/>
              </a:rPr>
              <a:t># Method 2:</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lw</a:t>
            </a:r>
            <a:r>
              <a:rPr lang="en-US" dirty="0">
                <a:solidFill>
                  <a:schemeClr val="dk1"/>
                </a:solidFill>
                <a:latin typeface="Courier New"/>
                <a:ea typeface="Courier New"/>
                <a:cs typeface="Courier New"/>
                <a:sym typeface="Courier New"/>
              </a:rPr>
              <a:t>	$t1, 0($t0)</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lw</a:t>
            </a:r>
            <a:r>
              <a:rPr lang="en-US" dirty="0">
                <a:solidFill>
                  <a:schemeClr val="dk1"/>
                </a:solidFill>
                <a:latin typeface="Courier New"/>
                <a:ea typeface="Courier New"/>
                <a:cs typeface="Courier New"/>
                <a:sym typeface="Courier New"/>
              </a:rPr>
              <a:t>	$t2, 4($t0)</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lw</a:t>
            </a:r>
            <a:r>
              <a:rPr lang="en-US" dirty="0">
                <a:solidFill>
                  <a:schemeClr val="dk1"/>
                </a:solidFill>
                <a:latin typeface="Courier New"/>
                <a:ea typeface="Courier New"/>
                <a:cs typeface="Courier New"/>
                <a:sym typeface="Courier New"/>
              </a:rPr>
              <a:t>	$t4, 8($t0)</a:t>
            </a:r>
            <a:endParaRPr sz="1600" dirty="0"/>
          </a:p>
          <a:p>
            <a:pPr marL="0" marR="0" lvl="0" indent="0" algn="l" rtl="0">
              <a:spcBef>
                <a:spcPts val="400"/>
              </a:spcBef>
              <a:spcAft>
                <a:spcPts val="0"/>
              </a:spcAft>
              <a:buNone/>
            </a:pPr>
            <a:r>
              <a:rPr lang="en-US" dirty="0">
                <a:solidFill>
                  <a:schemeClr val="dk1"/>
                </a:solidFill>
                <a:latin typeface="Courier New"/>
                <a:ea typeface="Courier New"/>
                <a:cs typeface="Courier New"/>
                <a:sym typeface="Courier New"/>
              </a:rPr>
              <a:t>add	$t3, $t1, $t2</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sw</a:t>
            </a:r>
            <a:r>
              <a:rPr lang="en-US" dirty="0">
                <a:solidFill>
                  <a:schemeClr val="dk1"/>
                </a:solidFill>
                <a:latin typeface="Courier New"/>
                <a:ea typeface="Courier New"/>
                <a:cs typeface="Courier New"/>
                <a:sym typeface="Courier New"/>
              </a:rPr>
              <a:t>	$t3, 12($t0)</a:t>
            </a:r>
            <a:endParaRPr sz="1600" dirty="0"/>
          </a:p>
          <a:p>
            <a:pPr marL="0" marR="0" lvl="0" indent="0" algn="l" rtl="0">
              <a:spcBef>
                <a:spcPts val="400"/>
              </a:spcBef>
              <a:spcAft>
                <a:spcPts val="0"/>
              </a:spcAft>
              <a:buNone/>
            </a:pPr>
            <a:r>
              <a:rPr lang="en-US" dirty="0">
                <a:solidFill>
                  <a:schemeClr val="dk1"/>
                </a:solidFill>
                <a:latin typeface="Courier New"/>
                <a:ea typeface="Courier New"/>
                <a:cs typeface="Courier New"/>
                <a:sym typeface="Courier New"/>
              </a:rPr>
              <a:t>add	$t5, $t1, $t4</a:t>
            </a:r>
            <a:endParaRPr sz="1600" dirty="0"/>
          </a:p>
          <a:p>
            <a:pPr marL="0" marR="0" lvl="0" indent="0" algn="l" rtl="0">
              <a:spcBef>
                <a:spcPts val="400"/>
              </a:spcBef>
              <a:spcAft>
                <a:spcPts val="0"/>
              </a:spcAft>
              <a:buNone/>
            </a:pPr>
            <a:r>
              <a:rPr lang="en-US" dirty="0" err="1">
                <a:solidFill>
                  <a:schemeClr val="dk1"/>
                </a:solidFill>
                <a:latin typeface="Courier New"/>
                <a:ea typeface="Courier New"/>
                <a:cs typeface="Courier New"/>
                <a:sym typeface="Courier New"/>
              </a:rPr>
              <a:t>sw</a:t>
            </a:r>
            <a:r>
              <a:rPr lang="en-US" dirty="0">
                <a:solidFill>
                  <a:schemeClr val="dk1"/>
                </a:solidFill>
                <a:latin typeface="Courier New"/>
                <a:ea typeface="Courier New"/>
                <a:cs typeface="Courier New"/>
                <a:sym typeface="Courier New"/>
              </a:rPr>
              <a:t>	$t5, 16($t0)</a:t>
            </a:r>
            <a:endParaRPr dirty="0">
              <a:solidFill>
                <a:schemeClr val="dk1"/>
              </a:solidFill>
              <a:latin typeface="Courier New"/>
              <a:ea typeface="Courier New"/>
              <a:cs typeface="Courier New"/>
              <a:sym typeface="Courier New"/>
            </a:endParaRPr>
          </a:p>
        </p:txBody>
      </p:sp>
      <p:cxnSp>
        <p:nvCxnSpPr>
          <p:cNvPr id="1808" name="Google Shape;1808;p47"/>
          <p:cNvCxnSpPr/>
          <p:nvPr/>
        </p:nvCxnSpPr>
        <p:spPr>
          <a:xfrm rot="10800000" flipH="1">
            <a:off x="4283044" y="4515359"/>
            <a:ext cx="1020476" cy="769429"/>
          </a:xfrm>
          <a:prstGeom prst="straightConnector1">
            <a:avLst/>
          </a:prstGeom>
          <a:noFill/>
          <a:ln w="28575" cap="flat" cmpd="sng">
            <a:solidFill>
              <a:schemeClr val="hlink"/>
            </a:solidFill>
            <a:prstDash val="solid"/>
            <a:round/>
            <a:headEnd type="none" w="sm" len="sm"/>
            <a:tailEnd type="triangle" w="med" len="med"/>
          </a:ln>
        </p:spPr>
      </p:cxnSp>
      <p:grpSp>
        <p:nvGrpSpPr>
          <p:cNvPr id="1809" name="Google Shape;1809;p47"/>
          <p:cNvGrpSpPr/>
          <p:nvPr/>
        </p:nvGrpSpPr>
        <p:grpSpPr>
          <a:xfrm>
            <a:off x="2103120" y="3861048"/>
            <a:ext cx="2160588" cy="792162"/>
            <a:chOff x="2782792" y="3937024"/>
            <a:chExt cx="2160588" cy="792162"/>
          </a:xfrm>
        </p:grpSpPr>
        <p:sp>
          <p:nvSpPr>
            <p:cNvPr id="1810" name="Google Shape;1810;p47"/>
            <p:cNvSpPr/>
            <p:nvPr/>
          </p:nvSpPr>
          <p:spPr>
            <a:xfrm>
              <a:off x="2782792" y="3937024"/>
              <a:ext cx="647700" cy="431800"/>
            </a:xfrm>
            <a:prstGeom prst="ellipse">
              <a:avLst/>
            </a:prstGeom>
            <a:noFill/>
            <a:ln w="190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11" name="Google Shape;1811;p47"/>
            <p:cNvSpPr/>
            <p:nvPr/>
          </p:nvSpPr>
          <p:spPr>
            <a:xfrm>
              <a:off x="4295680" y="4297386"/>
              <a:ext cx="647700" cy="431800"/>
            </a:xfrm>
            <a:prstGeom prst="ellipse">
              <a:avLst/>
            </a:prstGeom>
            <a:noFill/>
            <a:ln w="190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812" name="Google Shape;1812;p47"/>
            <p:cNvCxnSpPr/>
            <p:nvPr/>
          </p:nvCxnSpPr>
          <p:spPr>
            <a:xfrm>
              <a:off x="3420967" y="4183086"/>
              <a:ext cx="879475" cy="292100"/>
            </a:xfrm>
            <a:prstGeom prst="straightConnector1">
              <a:avLst/>
            </a:prstGeom>
            <a:noFill/>
            <a:ln w="19050" cap="flat" cmpd="sng">
              <a:solidFill>
                <a:srgbClr val="FF0000"/>
              </a:solidFill>
              <a:prstDash val="solid"/>
              <a:round/>
              <a:headEnd type="none" w="sm" len="sm"/>
              <a:tailEnd type="none" w="sm" len="sm"/>
            </a:ln>
          </p:spPr>
        </p:cxnSp>
      </p:grpSp>
      <p:grpSp>
        <p:nvGrpSpPr>
          <p:cNvPr id="1813" name="Google Shape;1813;p47"/>
          <p:cNvGrpSpPr/>
          <p:nvPr/>
        </p:nvGrpSpPr>
        <p:grpSpPr>
          <a:xfrm>
            <a:off x="2103120" y="4869160"/>
            <a:ext cx="2160588" cy="792162"/>
            <a:chOff x="2793809" y="5027541"/>
            <a:chExt cx="2160588" cy="792162"/>
          </a:xfrm>
        </p:grpSpPr>
        <p:sp>
          <p:nvSpPr>
            <p:cNvPr id="1814" name="Google Shape;1814;p47"/>
            <p:cNvSpPr/>
            <p:nvPr/>
          </p:nvSpPr>
          <p:spPr>
            <a:xfrm>
              <a:off x="2793809" y="5027541"/>
              <a:ext cx="647700" cy="431800"/>
            </a:xfrm>
            <a:prstGeom prst="ellipse">
              <a:avLst/>
            </a:prstGeom>
            <a:noFill/>
            <a:ln w="190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15" name="Google Shape;1815;p47"/>
            <p:cNvSpPr/>
            <p:nvPr/>
          </p:nvSpPr>
          <p:spPr>
            <a:xfrm>
              <a:off x="4306697" y="5387903"/>
              <a:ext cx="647700" cy="431800"/>
            </a:xfrm>
            <a:prstGeom prst="ellipse">
              <a:avLst/>
            </a:prstGeom>
            <a:noFill/>
            <a:ln w="190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816" name="Google Shape;1816;p47"/>
            <p:cNvCxnSpPr/>
            <p:nvPr/>
          </p:nvCxnSpPr>
          <p:spPr>
            <a:xfrm>
              <a:off x="3422459" y="5292653"/>
              <a:ext cx="903288" cy="215900"/>
            </a:xfrm>
            <a:prstGeom prst="straightConnector1">
              <a:avLst/>
            </a:prstGeom>
            <a:noFill/>
            <a:ln w="19050" cap="flat" cmpd="sng">
              <a:solidFill>
                <a:srgbClr val="FF0000"/>
              </a:solidFill>
              <a:prstDash val="solid"/>
              <a:round/>
              <a:headEnd type="none" w="sm" len="sm"/>
              <a:tailEnd type="none" w="sm" len="sm"/>
            </a:ln>
          </p:spPr>
        </p:cxnSp>
      </p:grpSp>
      <p:grpSp>
        <p:nvGrpSpPr>
          <p:cNvPr id="1817" name="Google Shape;1817;p47"/>
          <p:cNvGrpSpPr/>
          <p:nvPr/>
        </p:nvGrpSpPr>
        <p:grpSpPr>
          <a:xfrm>
            <a:off x="5868144" y="3789040"/>
            <a:ext cx="2159000" cy="1150937"/>
            <a:chOff x="6084888" y="3573463"/>
            <a:chExt cx="2159000" cy="1150937"/>
          </a:xfrm>
        </p:grpSpPr>
        <p:sp>
          <p:nvSpPr>
            <p:cNvPr id="1818" name="Google Shape;1818;p47"/>
            <p:cNvSpPr/>
            <p:nvPr/>
          </p:nvSpPr>
          <p:spPr>
            <a:xfrm>
              <a:off x="6084888" y="3573463"/>
              <a:ext cx="647700" cy="431800"/>
            </a:xfrm>
            <a:prstGeom prst="ellipse">
              <a:avLst/>
            </a:prstGeom>
            <a:noFill/>
            <a:ln w="190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19" name="Google Shape;1819;p47"/>
            <p:cNvSpPr/>
            <p:nvPr/>
          </p:nvSpPr>
          <p:spPr>
            <a:xfrm>
              <a:off x="7596188" y="4292600"/>
              <a:ext cx="647700" cy="431800"/>
            </a:xfrm>
            <a:prstGeom prst="ellipse">
              <a:avLst/>
            </a:prstGeom>
            <a:noFill/>
            <a:ln w="190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820" name="Google Shape;1820;p47"/>
            <p:cNvCxnSpPr/>
            <p:nvPr/>
          </p:nvCxnSpPr>
          <p:spPr>
            <a:xfrm>
              <a:off x="6726238" y="3829050"/>
              <a:ext cx="895350" cy="608013"/>
            </a:xfrm>
            <a:prstGeom prst="straightConnector1">
              <a:avLst/>
            </a:prstGeom>
            <a:noFill/>
            <a:ln w="19050" cap="flat" cmpd="sng">
              <a:solidFill>
                <a:srgbClr val="FF0000"/>
              </a:solidFill>
              <a:prstDash val="solid"/>
              <a:round/>
              <a:headEnd type="none" w="sm" len="sm"/>
              <a:tailEnd type="none" w="sm" len="sm"/>
            </a:ln>
          </p:spPr>
        </p:cxnSp>
      </p:grpSp>
      <p:grpSp>
        <p:nvGrpSpPr>
          <p:cNvPr id="1821" name="Google Shape;1821;p47"/>
          <p:cNvGrpSpPr/>
          <p:nvPr/>
        </p:nvGrpSpPr>
        <p:grpSpPr>
          <a:xfrm>
            <a:off x="5868144" y="4154800"/>
            <a:ext cx="2159000" cy="1511300"/>
            <a:chOff x="6084888" y="3933825"/>
            <a:chExt cx="2159000" cy="1511300"/>
          </a:xfrm>
        </p:grpSpPr>
        <p:sp>
          <p:nvSpPr>
            <p:cNvPr id="1822" name="Google Shape;1822;p47"/>
            <p:cNvSpPr/>
            <p:nvPr/>
          </p:nvSpPr>
          <p:spPr>
            <a:xfrm>
              <a:off x="7596188" y="5013325"/>
              <a:ext cx="647700" cy="431800"/>
            </a:xfrm>
            <a:prstGeom prst="ellipse">
              <a:avLst/>
            </a:prstGeom>
            <a:noFill/>
            <a:ln w="190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23" name="Google Shape;1823;p47"/>
            <p:cNvSpPr/>
            <p:nvPr/>
          </p:nvSpPr>
          <p:spPr>
            <a:xfrm>
              <a:off x="6084888" y="3933825"/>
              <a:ext cx="647700" cy="431800"/>
            </a:xfrm>
            <a:prstGeom prst="ellipse">
              <a:avLst/>
            </a:prstGeom>
            <a:noFill/>
            <a:ln w="190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824" name="Google Shape;1824;p47"/>
            <p:cNvCxnSpPr/>
            <p:nvPr/>
          </p:nvCxnSpPr>
          <p:spPr>
            <a:xfrm>
              <a:off x="6654800" y="4287838"/>
              <a:ext cx="966788" cy="846137"/>
            </a:xfrm>
            <a:prstGeom prst="straightConnector1">
              <a:avLst/>
            </a:prstGeom>
            <a:noFill/>
            <a:ln w="19050" cap="flat" cmpd="sng">
              <a:solidFill>
                <a:srgbClr val="FF0000"/>
              </a:solidFill>
              <a:prstDash val="solid"/>
              <a:round/>
              <a:headEnd type="none" w="sm" len="sm"/>
              <a:tailEnd type="none" w="sm" len="sm"/>
            </a:ln>
          </p:spPr>
        </p:cxnSp>
      </p:grpSp>
      <p:grpSp>
        <p:nvGrpSpPr>
          <p:cNvPr id="1825" name="Google Shape;1825;p47"/>
          <p:cNvGrpSpPr/>
          <p:nvPr/>
        </p:nvGrpSpPr>
        <p:grpSpPr>
          <a:xfrm>
            <a:off x="548640" y="4076948"/>
            <a:ext cx="1584141" cy="400110"/>
            <a:chOff x="518979" y="4303268"/>
            <a:chExt cx="1584141" cy="400110"/>
          </a:xfrm>
        </p:grpSpPr>
        <p:sp>
          <p:nvSpPr>
            <p:cNvPr id="1826" name="Google Shape;1826;p47"/>
            <p:cNvSpPr txBox="1"/>
            <p:nvPr/>
          </p:nvSpPr>
          <p:spPr>
            <a:xfrm>
              <a:off x="518979" y="4303268"/>
              <a:ext cx="749147" cy="40011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2000">
                  <a:solidFill>
                    <a:srgbClr val="FF0000"/>
                  </a:solidFill>
                  <a:latin typeface="Calibri"/>
                  <a:ea typeface="Calibri"/>
                  <a:cs typeface="Calibri"/>
                  <a:sym typeface="Calibri"/>
                </a:rPr>
                <a:t>Stall!</a:t>
              </a:r>
              <a:endParaRPr sz="2000">
                <a:solidFill>
                  <a:srgbClr val="FF0000"/>
                </a:solidFill>
                <a:latin typeface="Calibri"/>
                <a:ea typeface="Calibri"/>
                <a:cs typeface="Calibri"/>
                <a:sym typeface="Calibri"/>
              </a:endParaRPr>
            </a:p>
          </p:txBody>
        </p:sp>
        <p:cxnSp>
          <p:nvCxnSpPr>
            <p:cNvPr id="1827" name="Google Shape;1827;p47"/>
            <p:cNvCxnSpPr/>
            <p:nvPr/>
          </p:nvCxnSpPr>
          <p:spPr>
            <a:xfrm>
              <a:off x="1188720" y="4519168"/>
              <a:ext cx="914400" cy="0"/>
            </a:xfrm>
            <a:prstGeom prst="straightConnector1">
              <a:avLst/>
            </a:prstGeom>
            <a:noFill/>
            <a:ln w="25400" cap="flat" cmpd="sng">
              <a:solidFill>
                <a:srgbClr val="FF0000"/>
              </a:solidFill>
              <a:prstDash val="solid"/>
              <a:round/>
              <a:headEnd type="none" w="sm" len="sm"/>
              <a:tailEnd type="stealth" w="med" len="med"/>
            </a:ln>
          </p:spPr>
        </p:cxnSp>
      </p:grpSp>
      <p:grpSp>
        <p:nvGrpSpPr>
          <p:cNvPr id="1828" name="Google Shape;1828;p47"/>
          <p:cNvGrpSpPr/>
          <p:nvPr/>
        </p:nvGrpSpPr>
        <p:grpSpPr>
          <a:xfrm>
            <a:off x="548640" y="5070328"/>
            <a:ext cx="1584141" cy="400110"/>
            <a:chOff x="518979" y="4303268"/>
            <a:chExt cx="1584141" cy="400110"/>
          </a:xfrm>
        </p:grpSpPr>
        <p:sp>
          <p:nvSpPr>
            <p:cNvPr id="1829" name="Google Shape;1829;p47"/>
            <p:cNvSpPr txBox="1"/>
            <p:nvPr/>
          </p:nvSpPr>
          <p:spPr>
            <a:xfrm>
              <a:off x="518979" y="4303268"/>
              <a:ext cx="749147" cy="40011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2000">
                  <a:solidFill>
                    <a:srgbClr val="FF0000"/>
                  </a:solidFill>
                  <a:latin typeface="Calibri"/>
                  <a:ea typeface="Calibri"/>
                  <a:cs typeface="Calibri"/>
                  <a:sym typeface="Calibri"/>
                </a:rPr>
                <a:t>Stall!</a:t>
              </a:r>
              <a:endParaRPr sz="2000">
                <a:solidFill>
                  <a:srgbClr val="FF0000"/>
                </a:solidFill>
                <a:latin typeface="Calibri"/>
                <a:ea typeface="Calibri"/>
                <a:cs typeface="Calibri"/>
                <a:sym typeface="Calibri"/>
              </a:endParaRPr>
            </a:p>
          </p:txBody>
        </p:sp>
        <p:cxnSp>
          <p:nvCxnSpPr>
            <p:cNvPr id="1830" name="Google Shape;1830;p47"/>
            <p:cNvCxnSpPr/>
            <p:nvPr/>
          </p:nvCxnSpPr>
          <p:spPr>
            <a:xfrm>
              <a:off x="1188720" y="4519168"/>
              <a:ext cx="914400" cy="0"/>
            </a:xfrm>
            <a:prstGeom prst="straightConnector1">
              <a:avLst/>
            </a:prstGeom>
            <a:noFill/>
            <a:ln w="25400" cap="flat" cmpd="sng">
              <a:solidFill>
                <a:srgbClr val="FF0000"/>
              </a:solidFill>
              <a:prstDash val="solid"/>
              <a:round/>
              <a:headEnd type="none" w="sm" len="sm"/>
              <a:tailEnd type="stealth" w="med" len="med"/>
            </a:ln>
          </p:spPr>
        </p:cxnSp>
      </p:grpSp>
      <p:cxnSp>
        <p:nvCxnSpPr>
          <p:cNvPr id="1831" name="Google Shape;1831;p47"/>
          <p:cNvCxnSpPr/>
          <p:nvPr/>
        </p:nvCxnSpPr>
        <p:spPr>
          <a:xfrm>
            <a:off x="4389120" y="3273109"/>
            <a:ext cx="0" cy="1133856"/>
          </a:xfrm>
          <a:prstGeom prst="straightConnector1">
            <a:avLst/>
          </a:prstGeom>
          <a:noFill/>
          <a:ln w="38100" cap="flat" cmpd="sng">
            <a:solidFill>
              <a:schemeClr val="dk1"/>
            </a:solidFill>
            <a:prstDash val="solid"/>
            <a:round/>
            <a:headEnd type="none" w="sm" len="sm"/>
            <a:tailEnd type="stealth" w="med" len="med"/>
          </a:ln>
        </p:spPr>
      </p:cxnSp>
      <p:cxnSp>
        <p:nvCxnSpPr>
          <p:cNvPr id="1832" name="Google Shape;1832;p47"/>
          <p:cNvCxnSpPr/>
          <p:nvPr/>
        </p:nvCxnSpPr>
        <p:spPr>
          <a:xfrm>
            <a:off x="4389120" y="4406966"/>
            <a:ext cx="0" cy="1097280"/>
          </a:xfrm>
          <a:prstGeom prst="straightConnector1">
            <a:avLst/>
          </a:prstGeom>
          <a:noFill/>
          <a:ln w="38100" cap="flat" cmpd="sng">
            <a:solidFill>
              <a:schemeClr val="dk1"/>
            </a:solidFill>
            <a:prstDash val="solid"/>
            <a:round/>
            <a:headEnd type="none" w="sm" len="sm"/>
            <a:tailEnd type="stealth" w="med" len="med"/>
          </a:ln>
        </p:spPr>
      </p:cxnSp>
      <p:grpSp>
        <p:nvGrpSpPr>
          <p:cNvPr id="1833" name="Google Shape;1833;p47"/>
          <p:cNvGrpSpPr/>
          <p:nvPr/>
        </p:nvGrpSpPr>
        <p:grpSpPr>
          <a:xfrm>
            <a:off x="3875870" y="5504246"/>
            <a:ext cx="1026499" cy="943310"/>
            <a:chOff x="3875870" y="5504246"/>
            <a:chExt cx="1026499" cy="943310"/>
          </a:xfrm>
        </p:grpSpPr>
        <p:cxnSp>
          <p:nvCxnSpPr>
            <p:cNvPr id="1834" name="Google Shape;1834;p47"/>
            <p:cNvCxnSpPr/>
            <p:nvPr/>
          </p:nvCxnSpPr>
          <p:spPr>
            <a:xfrm>
              <a:off x="4389120" y="5504246"/>
              <a:ext cx="0" cy="640080"/>
            </a:xfrm>
            <a:prstGeom prst="straightConnector1">
              <a:avLst/>
            </a:prstGeom>
            <a:noFill/>
            <a:ln w="38100" cap="flat" cmpd="sng">
              <a:solidFill>
                <a:schemeClr val="dk1"/>
              </a:solidFill>
              <a:prstDash val="solid"/>
              <a:round/>
              <a:headEnd type="none" w="sm" len="sm"/>
              <a:tailEnd type="stealth" w="med" len="med"/>
            </a:ln>
          </p:spPr>
        </p:cxnSp>
        <p:sp>
          <p:nvSpPr>
            <p:cNvPr id="1835" name="Google Shape;1835;p47"/>
            <p:cNvSpPr txBox="1"/>
            <p:nvPr/>
          </p:nvSpPr>
          <p:spPr>
            <a:xfrm>
              <a:off x="3875870" y="6078224"/>
              <a:ext cx="1026499"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13 cycles</a:t>
              </a:r>
              <a:endParaRPr sz="1800" b="1">
                <a:solidFill>
                  <a:schemeClr val="dk1"/>
                </a:solidFill>
                <a:latin typeface="Calibri"/>
                <a:ea typeface="Calibri"/>
                <a:cs typeface="Calibri"/>
                <a:sym typeface="Calibri"/>
              </a:endParaRPr>
            </a:p>
          </p:txBody>
        </p:sp>
      </p:grpSp>
      <p:grpSp>
        <p:nvGrpSpPr>
          <p:cNvPr id="1836" name="Google Shape;1836;p47"/>
          <p:cNvGrpSpPr/>
          <p:nvPr/>
        </p:nvGrpSpPr>
        <p:grpSpPr>
          <a:xfrm>
            <a:off x="7713144" y="3227832"/>
            <a:ext cx="1032911" cy="3222260"/>
            <a:chOff x="7713144" y="3227832"/>
            <a:chExt cx="1032911" cy="3222260"/>
          </a:xfrm>
        </p:grpSpPr>
        <p:cxnSp>
          <p:nvCxnSpPr>
            <p:cNvPr id="1837" name="Google Shape;1837;p47"/>
            <p:cNvCxnSpPr/>
            <p:nvPr/>
          </p:nvCxnSpPr>
          <p:spPr>
            <a:xfrm>
              <a:off x="8229600" y="3227832"/>
              <a:ext cx="0" cy="2916936"/>
            </a:xfrm>
            <a:prstGeom prst="straightConnector1">
              <a:avLst/>
            </a:prstGeom>
            <a:noFill/>
            <a:ln w="38100" cap="flat" cmpd="sng">
              <a:solidFill>
                <a:schemeClr val="dk1"/>
              </a:solidFill>
              <a:prstDash val="solid"/>
              <a:round/>
              <a:headEnd type="none" w="sm" len="sm"/>
              <a:tailEnd type="stealth" w="med" len="med"/>
            </a:ln>
          </p:spPr>
        </p:cxnSp>
        <p:sp>
          <p:nvSpPr>
            <p:cNvPr id="1838" name="Google Shape;1838;p47"/>
            <p:cNvSpPr txBox="1"/>
            <p:nvPr/>
          </p:nvSpPr>
          <p:spPr>
            <a:xfrm>
              <a:off x="7713144" y="6080760"/>
              <a:ext cx="103291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11 cycles</a:t>
              </a:r>
              <a:endParaRPr sz="1800" b="1">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724329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0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831"/>
                                        </p:tgtEl>
                                        <p:attrNameLst>
                                          <p:attrName>style.visibility</p:attrName>
                                        </p:attrNameLst>
                                      </p:cBhvr>
                                      <p:to>
                                        <p:strVal val="visible"/>
                                      </p:to>
                                    </p:set>
                                    <p:animEffect transition="in" filter="fade">
                                      <p:cBhvr>
                                        <p:cTn id="13" dur="1000"/>
                                        <p:tgtEl>
                                          <p:spTgt spid="1831"/>
                                        </p:tgtEl>
                                      </p:cBhvr>
                                    </p:animEffect>
                                  </p:childTnLst>
                                </p:cTn>
                              </p:par>
                            </p:childTnLst>
                          </p:cTn>
                        </p:par>
                        <p:par>
                          <p:cTn id="14" fill="hold">
                            <p:stCondLst>
                              <p:cond delay="1000"/>
                            </p:stCondLst>
                            <p:childTnLst>
                              <p:par>
                                <p:cTn id="15" presetID="1" presetClass="entr" presetSubtype="0" fill="hold" nodeType="afterEffect">
                                  <p:stCondLst>
                                    <p:cond delay="0"/>
                                  </p:stCondLst>
                                  <p:childTnLst>
                                    <p:set>
                                      <p:cBhvr>
                                        <p:cTn id="16" dur="1" fill="hold">
                                          <p:stCondLst>
                                            <p:cond delay="0"/>
                                          </p:stCondLst>
                                        </p:cTn>
                                        <p:tgtEl>
                                          <p:spTgt spid="1825"/>
                                        </p:tgtEl>
                                        <p:attrNameLst>
                                          <p:attrName>style.visibility</p:attrName>
                                        </p:attrNameLst>
                                      </p:cBhvr>
                                      <p:to>
                                        <p:strVal val="visible"/>
                                      </p:to>
                                    </p:set>
                                  </p:childTnLst>
                                </p:cTn>
                              </p:par>
                            </p:childTnLst>
                          </p:cTn>
                        </p:par>
                        <p:par>
                          <p:cTn id="17" fill="hold">
                            <p:stCondLst>
                              <p:cond delay="1001"/>
                            </p:stCondLst>
                            <p:childTnLst>
                              <p:par>
                                <p:cTn id="18" presetID="10" presetClass="entr" presetSubtype="0" fill="hold" nodeType="afterEffect">
                                  <p:stCondLst>
                                    <p:cond delay="500"/>
                                  </p:stCondLst>
                                  <p:childTnLst>
                                    <p:set>
                                      <p:cBhvr>
                                        <p:cTn id="19" dur="1" fill="hold">
                                          <p:stCondLst>
                                            <p:cond delay="0"/>
                                          </p:stCondLst>
                                        </p:cTn>
                                        <p:tgtEl>
                                          <p:spTgt spid="1832"/>
                                        </p:tgtEl>
                                        <p:attrNameLst>
                                          <p:attrName>style.visibility</p:attrName>
                                        </p:attrNameLst>
                                      </p:cBhvr>
                                      <p:to>
                                        <p:strVal val="visible"/>
                                      </p:to>
                                    </p:set>
                                    <p:animEffect transition="in" filter="fade">
                                      <p:cBhvr>
                                        <p:cTn id="20" dur="1000"/>
                                        <p:tgtEl>
                                          <p:spTgt spid="1832"/>
                                        </p:tgtEl>
                                      </p:cBhvr>
                                    </p:animEffect>
                                  </p:childTnLst>
                                </p:cTn>
                              </p:par>
                            </p:childTnLst>
                          </p:cTn>
                        </p:par>
                        <p:par>
                          <p:cTn id="21" fill="hold">
                            <p:stCondLst>
                              <p:cond delay="2001"/>
                            </p:stCondLst>
                            <p:childTnLst>
                              <p:par>
                                <p:cTn id="22" presetID="1" presetClass="entr" presetSubtype="0" fill="hold" nodeType="afterEffect">
                                  <p:stCondLst>
                                    <p:cond delay="0"/>
                                  </p:stCondLst>
                                  <p:childTnLst>
                                    <p:set>
                                      <p:cBhvr>
                                        <p:cTn id="23" dur="1" fill="hold">
                                          <p:stCondLst>
                                            <p:cond delay="0"/>
                                          </p:stCondLst>
                                        </p:cTn>
                                        <p:tgtEl>
                                          <p:spTgt spid="1828"/>
                                        </p:tgtEl>
                                        <p:attrNameLst>
                                          <p:attrName>style.visibility</p:attrName>
                                        </p:attrNameLst>
                                      </p:cBhvr>
                                      <p:to>
                                        <p:strVal val="visible"/>
                                      </p:to>
                                    </p:set>
                                  </p:childTnLst>
                                </p:cTn>
                              </p:par>
                            </p:childTnLst>
                          </p:cTn>
                        </p:par>
                        <p:par>
                          <p:cTn id="24" fill="hold">
                            <p:stCondLst>
                              <p:cond delay="2002"/>
                            </p:stCondLst>
                            <p:childTnLst>
                              <p:par>
                                <p:cTn id="25" presetID="10" presetClass="entr" presetSubtype="0" fill="hold" nodeType="afterEffect">
                                  <p:stCondLst>
                                    <p:cond delay="500"/>
                                  </p:stCondLst>
                                  <p:childTnLst>
                                    <p:set>
                                      <p:cBhvr>
                                        <p:cTn id="26" dur="1" fill="hold">
                                          <p:stCondLst>
                                            <p:cond delay="0"/>
                                          </p:stCondLst>
                                        </p:cTn>
                                        <p:tgtEl>
                                          <p:spTgt spid="1833"/>
                                        </p:tgtEl>
                                        <p:attrNameLst>
                                          <p:attrName>style.visibility</p:attrName>
                                        </p:attrNameLst>
                                      </p:cBhvr>
                                      <p:to>
                                        <p:strVal val="visible"/>
                                      </p:to>
                                    </p:set>
                                    <p:animEffect transition="in" filter="fade">
                                      <p:cBhvr>
                                        <p:cTn id="27" dur="1000"/>
                                        <p:tgtEl>
                                          <p:spTgt spid="183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08"/>
                                        </p:tgtEl>
                                        <p:attrNameLst>
                                          <p:attrName>style.visibility</p:attrName>
                                        </p:attrNameLst>
                                      </p:cBhvr>
                                      <p:to>
                                        <p:strVal val="visible"/>
                                      </p:to>
                                    </p:set>
                                    <p:animEffect transition="in" filter="fade">
                                      <p:cBhvr>
                                        <p:cTn id="32" dur="500"/>
                                        <p:tgtEl>
                                          <p:spTgt spid="1808"/>
                                        </p:tgtEl>
                                      </p:cBhvr>
                                    </p:animEffect>
                                  </p:childTnLst>
                                </p:cTn>
                              </p:par>
                            </p:childTnLst>
                          </p:cTn>
                        </p:par>
                        <p:par>
                          <p:cTn id="33" fill="hold">
                            <p:stCondLst>
                              <p:cond delay="500"/>
                            </p:stCondLst>
                            <p:childTnLst>
                              <p:par>
                                <p:cTn id="34" presetID="1" presetClass="entr" presetSubtype="0" fill="hold" nodeType="afterEffect">
                                  <p:stCondLst>
                                    <p:cond delay="0"/>
                                  </p:stCondLst>
                                  <p:childTnLst>
                                    <p:set>
                                      <p:cBhvr>
                                        <p:cTn id="35" dur="1" fill="hold">
                                          <p:stCondLst>
                                            <p:cond delay="0"/>
                                          </p:stCondLst>
                                        </p:cTn>
                                        <p:tgtEl>
                                          <p:spTgt spid="1807"/>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1817"/>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1821"/>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836"/>
                                        </p:tgtEl>
                                        <p:attrNameLst>
                                          <p:attrName>style.visibility</p:attrName>
                                        </p:attrNameLst>
                                      </p:cBhvr>
                                      <p:to>
                                        <p:strVal val="visible"/>
                                      </p:to>
                                    </p:set>
                                    <p:animEffect transition="in" filter="fade">
                                      <p:cBhvr>
                                        <p:cTn id="46" dur="2000"/>
                                        <p:tgtEl>
                                          <p:spTgt spid="18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流水线的实现原理</a:t>
            </a:r>
          </a:p>
        </p:txBody>
      </p:sp>
      <p:pic>
        <p:nvPicPr>
          <p:cNvPr id="5" name="Picture 4"/>
          <p:cNvPicPr>
            <a:picLocks noChangeAspect="1"/>
          </p:cNvPicPr>
          <p:nvPr/>
        </p:nvPicPr>
        <p:blipFill>
          <a:blip r:embed="rId2"/>
          <a:stretch>
            <a:fillRect/>
          </a:stretch>
        </p:blipFill>
        <p:spPr>
          <a:xfrm>
            <a:off x="323528" y="1268760"/>
            <a:ext cx="8400782" cy="4608512"/>
          </a:xfrm>
          <a:prstGeom prst="rect">
            <a:avLst/>
          </a:prstGeom>
        </p:spPr>
      </p:pic>
      <p:sp>
        <p:nvSpPr>
          <p:cNvPr id="3" name="Slide Number Placeholder 2"/>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a:t>
            </a:fld>
            <a:endParaRPr lang="zh-CN" altLang="en-US">
              <a:solidFill>
                <a:srgbClr val="1F497D"/>
              </a:solidFill>
            </a:endParaRPr>
          </a:p>
        </p:txBody>
      </p:sp>
    </p:spTree>
    <p:extLst>
      <p:ext uri="{BB962C8B-B14F-4D97-AF65-F5344CB8AC3E}">
        <p14:creationId xmlns:p14="http://schemas.microsoft.com/office/powerpoint/2010/main" val="58526269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能处理数据冲突的数据通路</a:t>
            </a:r>
          </a:p>
        </p:txBody>
      </p:sp>
      <p:sp>
        <p:nvSpPr>
          <p:cNvPr id="3" name="Slide Number Placeholder 2"/>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40</a:t>
            </a:fld>
            <a:endParaRPr lang="zh-CN" altLang="en-US">
              <a:solidFill>
                <a:srgbClr val="1F497D"/>
              </a:solidFill>
            </a:endParaRPr>
          </a:p>
        </p:txBody>
      </p:sp>
      <p:pic>
        <p:nvPicPr>
          <p:cNvPr id="6" name="Picture 5" descr="f04-60-P374493">
            <a:extLst>
              <a:ext uri="{FF2B5EF4-FFF2-40B4-BE49-F238E27FC236}">
                <a16:creationId xmlns:a16="http://schemas.microsoft.com/office/drawing/2014/main" id="{8885F06A-9D41-834A-9F48-2AD119E815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276913"/>
            <a:ext cx="8201025" cy="499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517476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数据冲突和相应解决方法</a:t>
            </a:r>
            <a:endParaRPr kumimoji="1" lang="zh-CN" altLang="en-US" dirty="0"/>
          </a:p>
        </p:txBody>
      </p:sp>
      <p:sp>
        <p:nvSpPr>
          <p:cNvPr id="3" name="Content Placeholder 2"/>
          <p:cNvSpPr>
            <a:spLocks noGrp="1"/>
          </p:cNvSpPr>
          <p:nvPr>
            <p:ph idx="1"/>
          </p:nvPr>
        </p:nvSpPr>
        <p:spPr/>
        <p:txBody>
          <a:bodyPr/>
          <a:lstStyle/>
          <a:p>
            <a:r>
              <a:rPr lang="zh-CN" altLang="en-US" dirty="0"/>
              <a:t>数据冲突的动态调度</a:t>
            </a:r>
          </a:p>
          <a:p>
            <a:pPr lvl="1"/>
            <a:r>
              <a:rPr lang="zh-CN" altLang="en-US" dirty="0"/>
              <a:t>这种方法是由硬件动态调整指令执行顺序以减少暂停的影响，能够简化编译器设计。</a:t>
            </a:r>
          </a:p>
          <a:p>
            <a:pPr lvl="1"/>
            <a:r>
              <a:rPr lang="zh-CN" altLang="en-US" dirty="0"/>
              <a:t>动态调度并不能真正消除数据冲突，但它能在出现数据冲突时尽量避免出现处理器暂停。而静态调度方法则是尽量通过分离有冲突问题的指令使它们不会导致冲突，从而减少暂停的影响。</a:t>
            </a:r>
          </a:p>
          <a:p>
            <a:pPr lvl="1"/>
            <a:r>
              <a:rPr lang="zh-CN" altLang="en-US" dirty="0"/>
              <a:t>动态调度的主要思想：</a:t>
            </a:r>
          </a:p>
          <a:p>
            <a:pPr lvl="2"/>
            <a:r>
              <a:rPr lang="zh-CN" altLang="en-US" dirty="0"/>
              <a:t>指令顺序发射</a:t>
            </a:r>
            <a:r>
              <a:rPr lang="en-US" altLang="zh-CN" dirty="0"/>
              <a:t>——</a:t>
            </a:r>
            <a:r>
              <a:rPr lang="zh-CN" altLang="en-US" dirty="0"/>
              <a:t>乱序执行</a:t>
            </a:r>
            <a:r>
              <a:rPr lang="en-US" altLang="zh-CN" dirty="0"/>
              <a:t>——</a:t>
            </a:r>
            <a:r>
              <a:rPr lang="zh-CN" altLang="en-US" dirty="0"/>
              <a:t>指令乱序流出</a:t>
            </a:r>
          </a:p>
          <a:p>
            <a:pPr lvl="1"/>
            <a:r>
              <a:rPr lang="zh-CN" altLang="en-US" dirty="0"/>
              <a:t>动态调度的问题：异常处理的不精确性。在采用动态调度方法的处理机中，在某条指令产生异常情况时，有可能出现其后面的指令已经执行完成的情况，这样异常处理是不精确的。</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41</a:t>
            </a:fld>
            <a:endParaRPr lang="zh-CN" altLang="en-US">
              <a:solidFill>
                <a:srgbClr val="1F497D"/>
              </a:solidFill>
            </a:endParaRPr>
          </a:p>
        </p:txBody>
      </p:sp>
    </p:spTree>
    <p:extLst>
      <p:ext uri="{BB962C8B-B14F-4D97-AF65-F5344CB8AC3E}">
        <p14:creationId xmlns:p14="http://schemas.microsoft.com/office/powerpoint/2010/main" val="21422853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小结</a:t>
            </a:r>
          </a:p>
        </p:txBody>
      </p:sp>
      <p:sp>
        <p:nvSpPr>
          <p:cNvPr id="3" name="Content Placeholder 2"/>
          <p:cNvSpPr>
            <a:spLocks noGrp="1"/>
          </p:cNvSpPr>
          <p:nvPr>
            <p:ph idx="1"/>
          </p:nvPr>
        </p:nvSpPr>
        <p:spPr/>
        <p:txBody>
          <a:bodyPr/>
          <a:lstStyle/>
          <a:p>
            <a:r>
              <a:rPr lang="zh-CN" altLang="en-US" dirty="0"/>
              <a:t>结构冲突</a:t>
            </a:r>
          </a:p>
          <a:p>
            <a:pPr lvl="1"/>
            <a:r>
              <a:rPr lang="zh-CN" altLang="en-US" dirty="0"/>
              <a:t>资源发生冲突</a:t>
            </a:r>
          </a:p>
          <a:p>
            <a:pPr lvl="1"/>
            <a:r>
              <a:rPr lang="zh-CN" altLang="en-US" dirty="0"/>
              <a:t>增加资源</a:t>
            </a:r>
          </a:p>
          <a:p>
            <a:pPr lvl="1"/>
            <a:r>
              <a:rPr lang="zh-CN" altLang="en-US" dirty="0"/>
              <a:t>暂停流水线</a:t>
            </a:r>
          </a:p>
          <a:p>
            <a:r>
              <a:rPr lang="zh-CN" altLang="en-US" dirty="0"/>
              <a:t>数据冲突</a:t>
            </a:r>
          </a:p>
          <a:p>
            <a:pPr lvl="1"/>
            <a:r>
              <a:rPr lang="zh-CN" altLang="en-US" dirty="0"/>
              <a:t>指令需要使用的操作数还没有保存到寄存器组中</a:t>
            </a:r>
          </a:p>
          <a:p>
            <a:pPr lvl="2"/>
            <a:r>
              <a:rPr lang="zh-CN" altLang="en-US" dirty="0"/>
              <a:t>暂停流水线</a:t>
            </a:r>
          </a:p>
          <a:p>
            <a:pPr lvl="2"/>
            <a:r>
              <a:rPr lang="zh-CN" altLang="en-US" dirty="0"/>
              <a:t>使用旁路技术</a:t>
            </a:r>
          </a:p>
          <a:p>
            <a:pPr lvl="2"/>
            <a:r>
              <a:rPr lang="zh-CN" altLang="en-US" dirty="0"/>
              <a:t>静态调度（汇编器调度）</a:t>
            </a:r>
          </a:p>
          <a:p>
            <a:pPr lvl="2"/>
            <a:r>
              <a:rPr lang="zh-CN" altLang="en-US" dirty="0"/>
              <a:t>动态调度（处理器调度）</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42</a:t>
            </a:fld>
            <a:endParaRPr lang="zh-CN" altLang="en-US">
              <a:solidFill>
                <a:srgbClr val="1F497D"/>
              </a:solidFill>
            </a:endParaRPr>
          </a:p>
        </p:txBody>
      </p:sp>
    </p:spTree>
    <p:extLst>
      <p:ext uri="{BB962C8B-B14F-4D97-AF65-F5344CB8AC3E}">
        <p14:creationId xmlns:p14="http://schemas.microsoft.com/office/powerpoint/2010/main" val="9250525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阅读和思考</a:t>
            </a:r>
          </a:p>
        </p:txBody>
      </p:sp>
      <p:sp>
        <p:nvSpPr>
          <p:cNvPr id="3" name="Content Placeholder 2"/>
          <p:cNvSpPr>
            <a:spLocks noGrp="1"/>
          </p:cNvSpPr>
          <p:nvPr>
            <p:ph idx="1"/>
          </p:nvPr>
        </p:nvSpPr>
        <p:spPr/>
        <p:txBody>
          <a:bodyPr/>
          <a:lstStyle/>
          <a:p>
            <a:r>
              <a:rPr lang="zh-CN" altLang="en-US" dirty="0"/>
              <a:t>阅读</a:t>
            </a:r>
          </a:p>
          <a:p>
            <a:pPr lvl="1"/>
            <a:endParaRPr lang="zh-CN" altLang="en-US" dirty="0"/>
          </a:p>
          <a:p>
            <a:r>
              <a:rPr lang="zh-CN" altLang="en-US" dirty="0"/>
              <a:t>思考</a:t>
            </a:r>
          </a:p>
          <a:p>
            <a:pPr lvl="1"/>
            <a:r>
              <a:rPr lang="zh-CN" altLang="en-US" dirty="0"/>
              <a:t>在</a:t>
            </a:r>
            <a:r>
              <a:rPr lang="en-US" altLang="zh-CN" dirty="0"/>
              <a:t>THINPAD</a:t>
            </a:r>
            <a:r>
              <a:rPr lang="zh-CN" altLang="en-US" dirty="0"/>
              <a:t>硬件组成上，如何发现各指令流水的冲突并进行避免？</a:t>
            </a:r>
          </a:p>
          <a:p>
            <a:r>
              <a:rPr lang="zh-CN" altLang="en-US" dirty="0"/>
              <a:t>实践</a:t>
            </a:r>
          </a:p>
          <a:p>
            <a:pPr lvl="1"/>
            <a:r>
              <a:rPr lang="zh-CN" altLang="en-US" dirty="0">
                <a:solidFill>
                  <a:srgbClr val="FF0000"/>
                </a:solidFill>
              </a:rPr>
              <a:t>各组指令集已经在网络学堂发布</a:t>
            </a:r>
          </a:p>
          <a:p>
            <a:pPr lvl="1"/>
            <a:r>
              <a:rPr lang="zh-CN" altLang="en-US" dirty="0"/>
              <a:t>根据</a:t>
            </a:r>
            <a:r>
              <a:rPr lang="en-US" altLang="zh-CN" dirty="0" err="1"/>
              <a:t>ThinPAD</a:t>
            </a:r>
            <a:r>
              <a:rPr lang="en-US" altLang="zh-CN" dirty="0"/>
              <a:t> MIPS</a:t>
            </a:r>
            <a:r>
              <a:rPr lang="zh-CN" altLang="en-US" dirty="0"/>
              <a:t>指令系统的要求，确定数据通路的组成以及各组成部件所需要完成的具体功能</a:t>
            </a:r>
          </a:p>
          <a:p>
            <a:pPr lvl="1"/>
            <a:r>
              <a:rPr lang="zh-CN" altLang="en-US" dirty="0"/>
              <a:t>现有的实验硬件平台上，能否完全避免结构冲突？</a:t>
            </a:r>
          </a:p>
          <a:p>
            <a:pPr lvl="1"/>
            <a:r>
              <a:rPr lang="zh-CN" altLang="en-US" dirty="0"/>
              <a:t>设计你们的</a:t>
            </a:r>
            <a:r>
              <a:rPr lang="en-US" altLang="zh-CN" dirty="0"/>
              <a:t>CPU</a:t>
            </a:r>
            <a:r>
              <a:rPr lang="zh-CN" altLang="en-US" dirty="0"/>
              <a:t>的旁路</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43</a:t>
            </a:fld>
            <a:endParaRPr lang="zh-CN" altLang="en-US">
              <a:solidFill>
                <a:srgbClr val="1F497D"/>
              </a:solidFill>
            </a:endParaRPr>
          </a:p>
        </p:txBody>
      </p:sp>
    </p:spTree>
    <p:extLst>
      <p:ext uri="{BB962C8B-B14F-4D97-AF65-F5344CB8AC3E}">
        <p14:creationId xmlns:p14="http://schemas.microsoft.com/office/powerpoint/2010/main" val="1553365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谢谢</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555F886C-0A22-6F4D-BC08-A1674DBCDE43}" type="slidenum">
              <a:rPr lang="en-US" altLang="zh-CN" smtClean="0">
                <a:solidFill>
                  <a:srgbClr val="1F497D"/>
                </a:solidFill>
              </a:rPr>
              <a:pPr>
                <a:defRPr/>
              </a:pPr>
              <a:t>44</a:t>
            </a:fld>
            <a:endParaRPr lang="zh-CN" altLang="en-US">
              <a:solidFill>
                <a:srgbClr val="1F497D"/>
              </a:solidFill>
            </a:endParaRPr>
          </a:p>
        </p:txBody>
      </p:sp>
    </p:spTree>
    <p:extLst>
      <p:ext uri="{BB962C8B-B14F-4D97-AF65-F5344CB8AC3E}">
        <p14:creationId xmlns:p14="http://schemas.microsoft.com/office/powerpoint/2010/main" val="246637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流水线的实现原理</a:t>
            </a:r>
          </a:p>
        </p:txBody>
      </p:sp>
      <p:sp>
        <p:nvSpPr>
          <p:cNvPr id="3" name="Content Placeholder 2"/>
          <p:cNvSpPr>
            <a:spLocks noGrp="1"/>
          </p:cNvSpPr>
          <p:nvPr>
            <p:ph idx="1"/>
          </p:nvPr>
        </p:nvSpPr>
        <p:spPr/>
        <p:txBody>
          <a:bodyPr/>
          <a:lstStyle/>
          <a:p>
            <a:r>
              <a:rPr kumimoji="1" lang="zh-CN" altLang="en-US" dirty="0"/>
              <a:t>简单的基本流水线</a:t>
            </a:r>
            <a:endParaRPr kumimoji="1" lang="en-US" altLang="zh-CN" dirty="0"/>
          </a:p>
          <a:p>
            <a:br>
              <a:rPr lang="zh-CN" altLang="en-US" dirty="0"/>
            </a:br>
            <a:endParaRPr lang="zh-CN" altLang="en-US" dirty="0"/>
          </a:p>
          <a:p>
            <a:br>
              <a:rPr lang="zh-CN" altLang="en-US" dirty="0"/>
            </a:br>
            <a:endParaRPr lang="zh-CN" altLang="en-US" dirty="0"/>
          </a:p>
          <a:p>
            <a:endParaRPr lang="en-US" altLang="zh-CN" dirty="0"/>
          </a:p>
          <a:p>
            <a:endParaRPr lang="en-US" altLang="zh-CN" dirty="0"/>
          </a:p>
          <a:p>
            <a:r>
              <a:rPr lang="zh-CN" altLang="en-US" dirty="0"/>
              <a:t>每一个时钟周期启动一条新的指令，就</a:t>
            </a:r>
            <a:r>
              <a:rPr lang="zh-CN" altLang="en-US"/>
              <a:t>可以使数据</a:t>
            </a:r>
            <a:r>
              <a:rPr lang="zh-CN" altLang="en-US" dirty="0"/>
              <a:t>通路成功流水，每一个时钟周期就是流水线的一个流水段。每一条指令经过</a:t>
            </a:r>
            <a:r>
              <a:rPr lang="en-US" altLang="zh-CN" dirty="0"/>
              <a:t>5</a:t>
            </a:r>
            <a:r>
              <a:rPr lang="zh-CN" altLang="en-US" dirty="0"/>
              <a:t>个时钟周期执行完成，而在每一个时钟周期内，硬件将启动一条新的指令并执行</a:t>
            </a:r>
            <a:r>
              <a:rPr lang="en-US" altLang="zh-CN" dirty="0"/>
              <a:t>5</a:t>
            </a:r>
            <a:r>
              <a:rPr lang="zh-CN" altLang="en-US" dirty="0"/>
              <a:t>条不同指令的某个部分。</a:t>
            </a:r>
          </a:p>
          <a:p>
            <a:endParaRPr kumimoji="1" lang="zh-CN" altLang="en-US" dirty="0"/>
          </a:p>
        </p:txBody>
      </p:sp>
      <p:graphicFrame>
        <p:nvGraphicFramePr>
          <p:cNvPr id="5" name="Table 4"/>
          <p:cNvGraphicFramePr>
            <a:graphicFrameLocks noGrp="1"/>
          </p:cNvGraphicFramePr>
          <p:nvPr/>
        </p:nvGraphicFramePr>
        <p:xfrm>
          <a:off x="827580" y="1700808"/>
          <a:ext cx="7704860" cy="2595880"/>
        </p:xfrm>
        <a:graphic>
          <a:graphicData uri="http://schemas.openxmlformats.org/drawingml/2006/table">
            <a:tbl>
              <a:tblPr firstRow="1" bandRow="1">
                <a:tableStyleId>{5940675A-B579-460E-94D1-54222C63F5DA}</a:tableStyleId>
              </a:tblPr>
              <a:tblGrid>
                <a:gridCol w="770486">
                  <a:extLst>
                    <a:ext uri="{9D8B030D-6E8A-4147-A177-3AD203B41FA5}">
                      <a16:colId xmlns:a16="http://schemas.microsoft.com/office/drawing/2014/main" val="20000"/>
                    </a:ext>
                  </a:extLst>
                </a:gridCol>
                <a:gridCol w="770486">
                  <a:extLst>
                    <a:ext uri="{9D8B030D-6E8A-4147-A177-3AD203B41FA5}">
                      <a16:colId xmlns:a16="http://schemas.microsoft.com/office/drawing/2014/main" val="20001"/>
                    </a:ext>
                  </a:extLst>
                </a:gridCol>
                <a:gridCol w="770486">
                  <a:extLst>
                    <a:ext uri="{9D8B030D-6E8A-4147-A177-3AD203B41FA5}">
                      <a16:colId xmlns:a16="http://schemas.microsoft.com/office/drawing/2014/main" val="20002"/>
                    </a:ext>
                  </a:extLst>
                </a:gridCol>
                <a:gridCol w="770486">
                  <a:extLst>
                    <a:ext uri="{9D8B030D-6E8A-4147-A177-3AD203B41FA5}">
                      <a16:colId xmlns:a16="http://schemas.microsoft.com/office/drawing/2014/main" val="20003"/>
                    </a:ext>
                  </a:extLst>
                </a:gridCol>
                <a:gridCol w="770486">
                  <a:extLst>
                    <a:ext uri="{9D8B030D-6E8A-4147-A177-3AD203B41FA5}">
                      <a16:colId xmlns:a16="http://schemas.microsoft.com/office/drawing/2014/main" val="20004"/>
                    </a:ext>
                  </a:extLst>
                </a:gridCol>
                <a:gridCol w="770486">
                  <a:extLst>
                    <a:ext uri="{9D8B030D-6E8A-4147-A177-3AD203B41FA5}">
                      <a16:colId xmlns:a16="http://schemas.microsoft.com/office/drawing/2014/main" val="20005"/>
                    </a:ext>
                  </a:extLst>
                </a:gridCol>
                <a:gridCol w="770486">
                  <a:extLst>
                    <a:ext uri="{9D8B030D-6E8A-4147-A177-3AD203B41FA5}">
                      <a16:colId xmlns:a16="http://schemas.microsoft.com/office/drawing/2014/main" val="20006"/>
                    </a:ext>
                  </a:extLst>
                </a:gridCol>
                <a:gridCol w="770486">
                  <a:extLst>
                    <a:ext uri="{9D8B030D-6E8A-4147-A177-3AD203B41FA5}">
                      <a16:colId xmlns:a16="http://schemas.microsoft.com/office/drawing/2014/main" val="20007"/>
                    </a:ext>
                  </a:extLst>
                </a:gridCol>
                <a:gridCol w="770486">
                  <a:extLst>
                    <a:ext uri="{9D8B030D-6E8A-4147-A177-3AD203B41FA5}">
                      <a16:colId xmlns:a16="http://schemas.microsoft.com/office/drawing/2014/main" val="20008"/>
                    </a:ext>
                  </a:extLst>
                </a:gridCol>
                <a:gridCol w="770486">
                  <a:extLst>
                    <a:ext uri="{9D8B030D-6E8A-4147-A177-3AD203B41FA5}">
                      <a16:colId xmlns:a16="http://schemas.microsoft.com/office/drawing/2014/main" val="20009"/>
                    </a:ext>
                  </a:extLst>
                </a:gridCol>
              </a:tblGrid>
              <a:tr h="370840">
                <a:tc rowSpan="2">
                  <a:txBody>
                    <a:bodyPr/>
                    <a:lstStyle/>
                    <a:p>
                      <a:pPr algn="ctr"/>
                      <a:r>
                        <a:rPr lang="zh-CN" altLang="en-US" dirty="0"/>
                        <a:t>指令</a:t>
                      </a:r>
                    </a:p>
                  </a:txBody>
                  <a:tcPr anchor="ctr"/>
                </a:tc>
                <a:tc gridSpan="9">
                  <a:txBody>
                    <a:bodyPr/>
                    <a:lstStyle/>
                    <a:p>
                      <a:pPr algn="ctr"/>
                      <a:r>
                        <a:rPr lang="zh-CN" altLang="en-US" dirty="0"/>
                        <a:t>时钟</a:t>
                      </a:r>
                    </a:p>
                  </a:txBody>
                  <a:tcPr anchor="ctr"/>
                </a:tc>
                <a:tc hMerge="1">
                  <a:txBody>
                    <a:bodyPr/>
                    <a:lstStyle/>
                    <a:p>
                      <a:pPr algn="ctr"/>
                      <a:endParaRPr lang="zh-CN" altLang="en-US" dirty="0"/>
                    </a:p>
                  </a:txBody>
                  <a:tcPr anchor="ctr"/>
                </a:tc>
                <a:tc hMerge="1">
                  <a:txBody>
                    <a:bodyPr/>
                    <a:lstStyle/>
                    <a:p>
                      <a:pPr algn="ctr"/>
                      <a:endParaRPr lang="zh-CN" altLang="en-US" dirty="0"/>
                    </a:p>
                  </a:txBody>
                  <a:tcPr anchor="ctr"/>
                </a:tc>
                <a:tc hMerge="1">
                  <a:txBody>
                    <a:bodyPr/>
                    <a:lstStyle/>
                    <a:p>
                      <a:pPr algn="ctr"/>
                      <a:endParaRPr lang="zh-CN" altLang="en-US" dirty="0"/>
                    </a:p>
                  </a:txBody>
                  <a:tcPr anchor="ctr"/>
                </a:tc>
                <a:tc hMerge="1">
                  <a:txBody>
                    <a:bodyPr/>
                    <a:lstStyle/>
                    <a:p>
                      <a:pPr algn="ctr"/>
                      <a:endParaRPr lang="zh-CN" altLang="en-US" dirty="0"/>
                    </a:p>
                  </a:txBody>
                  <a:tcPr anchor="ctr"/>
                </a:tc>
                <a:tc hMerge="1">
                  <a:txBody>
                    <a:bodyPr/>
                    <a:lstStyle/>
                    <a:p>
                      <a:pPr algn="ctr"/>
                      <a:endParaRPr lang="zh-CN" altLang="en-US" dirty="0"/>
                    </a:p>
                  </a:txBody>
                  <a:tcPr anchor="ctr"/>
                </a:tc>
                <a:tc hMerge="1">
                  <a:txBody>
                    <a:bodyPr/>
                    <a:lstStyle/>
                    <a:p>
                      <a:pPr algn="ctr"/>
                      <a:endParaRPr lang="zh-CN" altLang="en-US" dirty="0"/>
                    </a:p>
                  </a:txBody>
                  <a:tcPr anchor="ctr"/>
                </a:tc>
                <a:tc hMerge="1">
                  <a:txBody>
                    <a:bodyPr/>
                    <a:lstStyle/>
                    <a:p>
                      <a:pPr algn="ctr"/>
                      <a:endParaRPr lang="zh-CN" altLang="en-US" dirty="0"/>
                    </a:p>
                  </a:txBody>
                  <a:tcPr anchor="ctr"/>
                </a:tc>
                <a:tc hMerge="1">
                  <a:txBody>
                    <a:bodyPr/>
                    <a:lstStyle/>
                    <a:p>
                      <a:pPr algn="ctr"/>
                      <a:endParaRPr lang="zh-CN" altLang="en-US" dirty="0"/>
                    </a:p>
                  </a:txBody>
                  <a:tcPr anchor="ctr"/>
                </a:tc>
                <a:extLst>
                  <a:ext uri="{0D108BD9-81ED-4DB2-BD59-A6C34878D82A}">
                    <a16:rowId xmlns:a16="http://schemas.microsoft.com/office/drawing/2014/main" val="10000"/>
                  </a:ext>
                </a:extLst>
              </a:tr>
              <a:tr h="370840">
                <a:tc vMerge="1">
                  <a:txBody>
                    <a:bodyPr/>
                    <a:lstStyle/>
                    <a:p>
                      <a:pPr algn="ctr"/>
                      <a:endParaRPr lang="zh-CN" altLang="en-US" dirty="0"/>
                    </a:p>
                  </a:txBody>
                  <a:tcPr anchor="ctr"/>
                </a:tc>
                <a:tc>
                  <a:txBody>
                    <a:bodyPr/>
                    <a:lstStyle/>
                    <a:p>
                      <a:pPr algn="ctr"/>
                      <a:r>
                        <a:rPr lang="en-US" altLang="zh-CN" dirty="0"/>
                        <a:t>1</a:t>
                      </a:r>
                      <a:endParaRPr lang="zh-CN" altLang="en-US" dirty="0"/>
                    </a:p>
                  </a:txBody>
                  <a:tcPr anchor="ctr">
                    <a:lnR w="12700" cap="flat" cmpd="sng" algn="ctr">
                      <a:noFill/>
                      <a:prstDash val="solid"/>
                      <a:round/>
                      <a:headEnd type="none" w="med" len="med"/>
                      <a:tailEnd type="none" w="med" len="med"/>
                    </a:lnR>
                  </a:tcPr>
                </a:tc>
                <a:tc>
                  <a:txBody>
                    <a:bodyPr/>
                    <a:lstStyle/>
                    <a:p>
                      <a:pPr algn="ctr"/>
                      <a:r>
                        <a:rPr lang="en-US" altLang="zh-CN" dirty="0"/>
                        <a:t>2</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3</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4</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5</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6</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7</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8</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9</a:t>
                      </a:r>
                      <a:endParaRPr lang="zh-CN" altLang="en-US" dirty="0"/>
                    </a:p>
                  </a:txBody>
                  <a:tcPr anchor="ctr">
                    <a:lnL w="12700" cap="flat" cmpd="sng" algn="ctr">
                      <a:noFill/>
                      <a:prstDash val="solid"/>
                      <a:round/>
                      <a:headEnd type="none" w="med" len="med"/>
                      <a:tailEnd type="none" w="med" len="med"/>
                    </a:lnL>
                  </a:tcPr>
                </a:tc>
                <a:extLst>
                  <a:ext uri="{0D108BD9-81ED-4DB2-BD59-A6C34878D82A}">
                    <a16:rowId xmlns:a16="http://schemas.microsoft.com/office/drawing/2014/main" val="10001"/>
                  </a:ext>
                </a:extLst>
              </a:tr>
              <a:tr h="370840">
                <a:tc>
                  <a:txBody>
                    <a:bodyPr/>
                    <a:lstStyle/>
                    <a:p>
                      <a:pPr algn="ctr"/>
                      <a:r>
                        <a:rPr lang="en-US" altLang="zh-CN" dirty="0" err="1"/>
                        <a:t>i</a:t>
                      </a:r>
                      <a:endParaRPr lang="zh-CN" altLang="en-US" dirty="0"/>
                    </a:p>
                  </a:txBody>
                  <a:tcPr anchor="ctr"/>
                </a:tc>
                <a:tc>
                  <a:txBody>
                    <a:bodyPr/>
                    <a:lstStyle/>
                    <a:p>
                      <a:pPr algn="ctr"/>
                      <a:r>
                        <a:rPr lang="en-US" altLang="zh-CN" dirty="0"/>
                        <a:t>IF</a:t>
                      </a:r>
                      <a:endParaRPr lang="zh-CN" altLang="en-US" dirty="0"/>
                    </a:p>
                  </a:txBody>
                  <a:tcPr anchor="ctr">
                    <a:lnR w="12700" cap="flat" cmpd="sng" algn="ctr">
                      <a:noFill/>
                      <a:prstDash val="solid"/>
                      <a:round/>
                      <a:headEnd type="none" w="med" len="med"/>
                      <a:tailEnd type="none" w="med" len="med"/>
                    </a:lnR>
                  </a:tcPr>
                </a:tc>
                <a:tc>
                  <a:txBody>
                    <a:bodyPr/>
                    <a:lstStyle/>
                    <a:p>
                      <a:pPr algn="ctr"/>
                      <a:r>
                        <a:rPr lang="en-US" altLang="zh-CN" dirty="0"/>
                        <a:t>ID</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EX</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MEM</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WB</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a:p>
                  </a:txBody>
                  <a:tcPr anchor="ctr">
                    <a:lnL w="12700" cap="flat" cmpd="sng" algn="ctr">
                      <a:noFill/>
                      <a:prstDash val="solid"/>
                      <a:round/>
                      <a:headEnd type="none" w="med" len="med"/>
                      <a:tailEnd type="none" w="med" len="med"/>
                    </a:lnL>
                  </a:tcPr>
                </a:tc>
                <a:extLst>
                  <a:ext uri="{0D108BD9-81ED-4DB2-BD59-A6C34878D82A}">
                    <a16:rowId xmlns:a16="http://schemas.microsoft.com/office/drawing/2014/main" val="10002"/>
                  </a:ext>
                </a:extLst>
              </a:tr>
              <a:tr h="370840">
                <a:tc>
                  <a:txBody>
                    <a:bodyPr/>
                    <a:lstStyle/>
                    <a:p>
                      <a:pPr algn="ctr"/>
                      <a:r>
                        <a:rPr lang="en-US" altLang="zh-CN" dirty="0"/>
                        <a:t>i+1</a:t>
                      </a:r>
                      <a:endParaRPr lang="zh-CN" altLang="en-US" dirty="0"/>
                    </a:p>
                  </a:txBody>
                  <a:tcPr anchor="ctr"/>
                </a:tc>
                <a:tc>
                  <a:txBody>
                    <a:bodyPr/>
                    <a:lstStyle/>
                    <a:p>
                      <a:pPr algn="ctr"/>
                      <a:endParaRPr lang="zh-CN" altLang="en-US"/>
                    </a:p>
                  </a:txBody>
                  <a:tcPr anchor="ctr">
                    <a:lnR w="12700" cap="flat" cmpd="sng" algn="ctr">
                      <a:noFill/>
                      <a:prstDash val="solid"/>
                      <a:round/>
                      <a:headEnd type="none" w="med" len="med"/>
                      <a:tailEnd type="none" w="med" len="med"/>
                    </a:lnR>
                  </a:tcPr>
                </a:tc>
                <a:tc>
                  <a:txBody>
                    <a:bodyPr/>
                    <a:lstStyle/>
                    <a:p>
                      <a:pPr algn="ctr"/>
                      <a:r>
                        <a:rPr lang="en-US" altLang="zh-CN" dirty="0"/>
                        <a:t>IF</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ID</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EX</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MEM</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WB</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a:p>
                  </a:txBody>
                  <a:tcPr anchor="ctr">
                    <a:lnL w="12700" cap="flat" cmpd="sng" algn="ctr">
                      <a:noFill/>
                      <a:prstDash val="solid"/>
                      <a:round/>
                      <a:headEnd type="none" w="med" len="med"/>
                      <a:tailEnd type="none" w="med" len="med"/>
                    </a:lnL>
                  </a:tcPr>
                </a:tc>
                <a:extLst>
                  <a:ext uri="{0D108BD9-81ED-4DB2-BD59-A6C34878D82A}">
                    <a16:rowId xmlns:a16="http://schemas.microsoft.com/office/drawing/2014/main" val="10003"/>
                  </a:ext>
                </a:extLst>
              </a:tr>
              <a:tr h="370840">
                <a:tc>
                  <a:txBody>
                    <a:bodyPr/>
                    <a:lstStyle/>
                    <a:p>
                      <a:pPr algn="ctr"/>
                      <a:r>
                        <a:rPr lang="en-US" altLang="zh-CN" dirty="0"/>
                        <a:t>i+2</a:t>
                      </a:r>
                      <a:endParaRPr lang="zh-CN" altLang="en-US" dirty="0"/>
                    </a:p>
                  </a:txBody>
                  <a:tcPr anchor="ctr"/>
                </a:tc>
                <a:tc>
                  <a:txBody>
                    <a:bodyPr/>
                    <a:lstStyle/>
                    <a:p>
                      <a:pPr algn="ctr"/>
                      <a:endParaRPr lang="zh-CN" altLang="en-US"/>
                    </a:p>
                  </a:txBody>
                  <a:tcPr anchor="ctr">
                    <a:lnR w="12700" cap="flat" cmpd="sng" algn="ctr">
                      <a:noFill/>
                      <a:prstDash val="solid"/>
                      <a:round/>
                      <a:headEnd type="none" w="med" len="med"/>
                      <a:tailEnd type="none" w="med" len="med"/>
                    </a:lnR>
                  </a:tcPr>
                </a:tc>
                <a:tc>
                  <a:txBody>
                    <a:bodyPr/>
                    <a:lstStyle/>
                    <a:p>
                      <a:pPr algn="ct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IF</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ID</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EX</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MEM</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WB</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dirty="0"/>
                    </a:p>
                  </a:txBody>
                  <a:tcPr anchor="ctr">
                    <a:lnL w="12700" cap="flat" cmpd="sng" algn="ctr">
                      <a:noFill/>
                      <a:prstDash val="solid"/>
                      <a:round/>
                      <a:headEnd type="none" w="med" len="med"/>
                      <a:tailEnd type="none" w="med" len="med"/>
                    </a:lnL>
                  </a:tcPr>
                </a:tc>
                <a:extLst>
                  <a:ext uri="{0D108BD9-81ED-4DB2-BD59-A6C34878D82A}">
                    <a16:rowId xmlns:a16="http://schemas.microsoft.com/office/drawing/2014/main" val="10004"/>
                  </a:ext>
                </a:extLst>
              </a:tr>
              <a:tr h="370840">
                <a:tc>
                  <a:txBody>
                    <a:bodyPr/>
                    <a:lstStyle/>
                    <a:p>
                      <a:pPr algn="ctr"/>
                      <a:r>
                        <a:rPr lang="en-US" altLang="zh-CN" dirty="0"/>
                        <a:t>i+3</a:t>
                      </a:r>
                      <a:endParaRPr lang="zh-CN" altLang="en-US" dirty="0"/>
                    </a:p>
                  </a:txBody>
                  <a:tcPr anchor="ctr"/>
                </a:tc>
                <a:tc>
                  <a:txBody>
                    <a:bodyPr/>
                    <a:lstStyle/>
                    <a:p>
                      <a:pPr algn="ctr"/>
                      <a:endParaRPr lang="zh-CN" altLang="en-US"/>
                    </a:p>
                  </a:txBody>
                  <a:tcPr anchor="ctr">
                    <a:lnR w="12700" cap="flat" cmpd="sng" algn="ctr">
                      <a:noFill/>
                      <a:prstDash val="solid"/>
                      <a:round/>
                      <a:headEnd type="none" w="med" len="med"/>
                      <a:tailEnd type="none" w="med" len="med"/>
                    </a:lnR>
                  </a:tcPr>
                </a:tc>
                <a:tc>
                  <a:txBody>
                    <a:bodyPr/>
                    <a:lstStyle/>
                    <a:p>
                      <a:pPr algn="ct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IF</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ID</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EX</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MEM</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WB</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dirty="0"/>
                    </a:p>
                  </a:txBody>
                  <a:tcPr anchor="ctr">
                    <a:lnL w="12700" cap="flat" cmpd="sng" algn="ctr">
                      <a:noFill/>
                      <a:prstDash val="solid"/>
                      <a:round/>
                      <a:headEnd type="none" w="med" len="med"/>
                      <a:tailEnd type="none" w="med" len="med"/>
                    </a:lnL>
                  </a:tcPr>
                </a:tc>
                <a:extLst>
                  <a:ext uri="{0D108BD9-81ED-4DB2-BD59-A6C34878D82A}">
                    <a16:rowId xmlns:a16="http://schemas.microsoft.com/office/drawing/2014/main" val="10005"/>
                  </a:ext>
                </a:extLst>
              </a:tr>
              <a:tr h="370840">
                <a:tc>
                  <a:txBody>
                    <a:bodyPr/>
                    <a:lstStyle/>
                    <a:p>
                      <a:pPr algn="ctr"/>
                      <a:r>
                        <a:rPr lang="en-US" altLang="zh-CN" dirty="0"/>
                        <a:t>i+4</a:t>
                      </a:r>
                      <a:endParaRPr lang="zh-CN" altLang="en-US" dirty="0"/>
                    </a:p>
                  </a:txBody>
                  <a:tcPr anchor="ctr"/>
                </a:tc>
                <a:tc>
                  <a:txBody>
                    <a:bodyPr/>
                    <a:lstStyle/>
                    <a:p>
                      <a:pPr algn="ctr"/>
                      <a:endParaRPr lang="zh-CN" altLang="en-US"/>
                    </a:p>
                  </a:txBody>
                  <a:tcPr anchor="ctr">
                    <a:lnR w="12700" cap="flat" cmpd="sng" algn="ctr">
                      <a:noFill/>
                      <a:prstDash val="solid"/>
                      <a:round/>
                      <a:headEnd type="none" w="med" len="med"/>
                      <a:tailEnd type="none" w="med" len="med"/>
                    </a:lnR>
                  </a:tcPr>
                </a:tc>
                <a:tc>
                  <a:txBody>
                    <a:bodyPr/>
                    <a:lstStyle/>
                    <a:p>
                      <a:pPr algn="ct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IF</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ID</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EX</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MEM</a:t>
                      </a: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c>
                  <a:txBody>
                    <a:bodyPr/>
                    <a:lstStyle/>
                    <a:p>
                      <a:pPr algn="ctr"/>
                      <a:r>
                        <a:rPr lang="en-US" altLang="zh-CN" dirty="0"/>
                        <a:t>WB</a:t>
                      </a:r>
                      <a:endParaRPr lang="zh-CN" altLang="en-US" dirty="0"/>
                    </a:p>
                  </a:txBody>
                  <a:tcPr anchor="ctr">
                    <a:lnL w="12700" cap="flat" cmpd="sng" algn="ctr">
                      <a:noFill/>
                      <a:prstDash val="solid"/>
                      <a:round/>
                      <a:headEnd type="none" w="med" len="med"/>
                      <a:tailEnd type="none" w="med" len="med"/>
                    </a:lnL>
                  </a:tcPr>
                </a:tc>
                <a:extLst>
                  <a:ext uri="{0D108BD9-81ED-4DB2-BD59-A6C34878D82A}">
                    <a16:rowId xmlns:a16="http://schemas.microsoft.com/office/drawing/2014/main" val="10006"/>
                  </a:ext>
                </a:extLst>
              </a:tr>
            </a:tbl>
          </a:graphicData>
        </a:graphic>
      </p:graphicFrame>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a:t>
            </a:fld>
            <a:endParaRPr lang="zh-CN" altLang="en-US">
              <a:solidFill>
                <a:srgbClr val="1F497D"/>
              </a:solidFill>
            </a:endParaRPr>
          </a:p>
        </p:txBody>
      </p:sp>
    </p:spTree>
    <p:extLst>
      <p:ext uri="{BB962C8B-B14F-4D97-AF65-F5344CB8AC3E}">
        <p14:creationId xmlns:p14="http://schemas.microsoft.com/office/powerpoint/2010/main" val="2940184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流水线的实现原理</a:t>
            </a:r>
          </a:p>
        </p:txBody>
      </p:sp>
      <p:sp>
        <p:nvSpPr>
          <p:cNvPr id="3" name="Content Placeholder 2"/>
          <p:cNvSpPr>
            <a:spLocks noGrp="1"/>
          </p:cNvSpPr>
          <p:nvPr>
            <p:ph idx="1"/>
          </p:nvPr>
        </p:nvSpPr>
        <p:spPr/>
        <p:txBody>
          <a:bodyPr/>
          <a:lstStyle/>
          <a:p>
            <a:r>
              <a:rPr lang="zh-CN" altLang="en-US" sz="2400" dirty="0"/>
              <a:t>在流水线的各个流水段之间加入了被称为流水线寄存器（流水线锁存器）的寄存器堆，并在这些寄存器堆上标明所连接的流水段。</a:t>
            </a:r>
          </a:p>
          <a:p>
            <a:pPr lvl="1"/>
            <a:r>
              <a:rPr lang="zh-CN" altLang="en-US" sz="2000" dirty="0"/>
              <a:t>所有用于在同一条指令的各个时钟周期之间保存临时数据的寄存器，都归入流水线寄存器这一类中。</a:t>
            </a:r>
          </a:p>
          <a:p>
            <a:pPr lvl="1"/>
            <a:r>
              <a:rPr lang="zh-CN" altLang="en-US" sz="2000" dirty="0"/>
              <a:t>流水线寄存器保存着从一个流水段传送到下一个流水段的所有</a:t>
            </a:r>
            <a:r>
              <a:rPr lang="zh-CN" altLang="en-US" sz="2000" dirty="0">
                <a:solidFill>
                  <a:srgbClr val="FF0000"/>
                </a:solidFill>
              </a:rPr>
              <a:t>数据</a:t>
            </a:r>
            <a:r>
              <a:rPr lang="zh-CN" altLang="en-US" sz="2000" dirty="0"/>
              <a:t>和</a:t>
            </a:r>
            <a:r>
              <a:rPr lang="zh-CN" altLang="en-US" sz="2000" dirty="0">
                <a:solidFill>
                  <a:srgbClr val="FF0000"/>
                </a:solidFill>
              </a:rPr>
              <a:t>控制信号</a:t>
            </a:r>
            <a:r>
              <a:rPr lang="zh-CN" altLang="en-US" sz="2000" dirty="0"/>
              <a:t>。</a:t>
            </a:r>
          </a:p>
          <a:p>
            <a:r>
              <a:rPr lang="en-US" altLang="zh-CN" sz="2400" dirty="0"/>
              <a:t>PC</a:t>
            </a:r>
            <a:r>
              <a:rPr lang="zh-CN" altLang="en-US" sz="2400" dirty="0"/>
              <a:t>值多路选择器被移到</a:t>
            </a:r>
            <a:r>
              <a:rPr lang="en-US" altLang="zh-CN" sz="2400" dirty="0"/>
              <a:t>IF</a:t>
            </a:r>
            <a:r>
              <a:rPr lang="zh-CN" altLang="en-US" sz="2400" dirty="0"/>
              <a:t>段，这样做的目的是保证对</a:t>
            </a:r>
            <a:r>
              <a:rPr lang="en-US" altLang="zh-CN" sz="2400" dirty="0"/>
              <a:t>PC</a:t>
            </a:r>
            <a:r>
              <a:rPr lang="zh-CN" altLang="en-US" sz="2400" dirty="0"/>
              <a:t>值的写操作只出现在一个流水段内，否则当分支转移成功的时候，流水线中两条指令都试图在不同的流水段修改</a:t>
            </a:r>
            <a:r>
              <a:rPr lang="en-US" altLang="zh-CN" sz="2400" dirty="0"/>
              <a:t>PC</a:t>
            </a:r>
            <a:r>
              <a:rPr lang="zh-CN" altLang="en-US" sz="2400" dirty="0"/>
              <a:t>值，从而发生写冲突。</a:t>
            </a:r>
          </a:p>
          <a:p>
            <a:r>
              <a:rPr lang="zh-CN" altLang="en-US" sz="2400" dirty="0"/>
              <a:t>每个时刻，每条指令都只在一个流水段上是活动的，因此，任何指令所作的任何动作都发生在一对流水线寄存器之间。</a:t>
            </a:r>
          </a:p>
          <a:p>
            <a:endParaRPr kumimoji="1" lang="zh-CN" altLang="en-US" sz="24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6</a:t>
            </a:fld>
            <a:endParaRPr lang="zh-CN" altLang="en-US">
              <a:solidFill>
                <a:srgbClr val="1F497D"/>
              </a:solidFill>
            </a:endParaRPr>
          </a:p>
        </p:txBody>
      </p:sp>
    </p:spTree>
    <p:extLst>
      <p:ext uri="{BB962C8B-B14F-4D97-AF65-F5344CB8AC3E}">
        <p14:creationId xmlns:p14="http://schemas.microsoft.com/office/powerpoint/2010/main" val="1338639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流水线的实现原理</a:t>
            </a:r>
          </a:p>
        </p:txBody>
      </p:sp>
      <p:grpSp>
        <p:nvGrpSpPr>
          <p:cNvPr id="5" name="Group 6"/>
          <p:cNvGrpSpPr>
            <a:grpSpLocks/>
          </p:cNvGrpSpPr>
          <p:nvPr/>
        </p:nvGrpSpPr>
        <p:grpSpPr bwMode="auto">
          <a:xfrm>
            <a:off x="179512" y="1268760"/>
            <a:ext cx="8784976" cy="4896544"/>
            <a:chOff x="0" y="0"/>
            <a:chExt cx="5080" cy="2783"/>
          </a:xfrm>
        </p:grpSpPr>
        <p:sp>
          <p:nvSpPr>
            <p:cNvPr id="6" name="AutoShape 6"/>
            <p:cNvSpPr>
              <a:spLocks noChangeAspect="1" noChangeArrowheads="1" noTextEdit="1"/>
            </p:cNvSpPr>
            <p:nvPr/>
          </p:nvSpPr>
          <p:spPr bwMode="auto">
            <a:xfrm>
              <a:off x="0" y="0"/>
              <a:ext cx="5080" cy="2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nvGrpSpPr>
            <p:cNvPr id="7" name="Group 8"/>
            <p:cNvGrpSpPr>
              <a:grpSpLocks/>
            </p:cNvGrpSpPr>
            <p:nvPr/>
          </p:nvGrpSpPr>
          <p:grpSpPr bwMode="auto">
            <a:xfrm>
              <a:off x="9" y="6"/>
              <a:ext cx="4988" cy="2612"/>
              <a:chOff x="0" y="0"/>
              <a:chExt cx="4988" cy="2612"/>
            </a:xfrm>
          </p:grpSpPr>
          <p:sp>
            <p:nvSpPr>
              <p:cNvPr id="209" name="Line 8"/>
              <p:cNvSpPr>
                <a:spLocks noChangeShapeType="1"/>
              </p:cNvSpPr>
              <p:nvPr/>
            </p:nvSpPr>
            <p:spPr bwMode="auto">
              <a:xfrm flipH="1">
                <a:off x="2487" y="1712"/>
                <a:ext cx="196" cy="1"/>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0" name="Freeform 9"/>
              <p:cNvSpPr>
                <a:spLocks/>
              </p:cNvSpPr>
              <p:nvPr/>
            </p:nvSpPr>
            <p:spPr bwMode="auto">
              <a:xfrm>
                <a:off x="3690" y="1742"/>
                <a:ext cx="900" cy="533"/>
              </a:xfrm>
              <a:custGeom>
                <a:avLst/>
                <a:gdLst>
                  <a:gd name="T0" fmla="*/ 900 w 900"/>
                  <a:gd name="T1" fmla="*/ 533 h 533"/>
                  <a:gd name="T2" fmla="*/ 0 w 900"/>
                  <a:gd name="T3" fmla="*/ 533 h 533"/>
                  <a:gd name="T4" fmla="*/ 0 w 900"/>
                  <a:gd name="T5" fmla="*/ 0 h 533"/>
                  <a:gd name="T6" fmla="*/ 0 60000 65536"/>
                  <a:gd name="T7" fmla="*/ 0 60000 65536"/>
                  <a:gd name="T8" fmla="*/ 0 60000 65536"/>
                  <a:gd name="T9" fmla="*/ 0 w 900"/>
                  <a:gd name="T10" fmla="*/ 0 h 533"/>
                  <a:gd name="T11" fmla="*/ 900 w 900"/>
                  <a:gd name="T12" fmla="*/ 533 h 533"/>
                </a:gdLst>
                <a:ahLst/>
                <a:cxnLst>
                  <a:cxn ang="T6">
                    <a:pos x="T0" y="T1"/>
                  </a:cxn>
                  <a:cxn ang="T7">
                    <a:pos x="T2" y="T3"/>
                  </a:cxn>
                  <a:cxn ang="T8">
                    <a:pos x="T4" y="T5"/>
                  </a:cxn>
                </a:cxnLst>
                <a:rect l="T9" t="T10" r="T11" b="T12"/>
                <a:pathLst>
                  <a:path w="900" h="533">
                    <a:moveTo>
                      <a:pt x="900" y="533"/>
                    </a:moveTo>
                    <a:lnTo>
                      <a:pt x="0" y="533"/>
                    </a:lnTo>
                    <a:lnTo>
                      <a:pt x="0" y="0"/>
                    </a:lnTo>
                  </a:path>
                </a:pathLst>
              </a:custGeom>
              <a:noFill/>
              <a:ln w="19050">
                <a:solidFill>
                  <a:srgbClr val="666666"/>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11" name="Freeform 10"/>
              <p:cNvSpPr>
                <a:spLocks/>
              </p:cNvSpPr>
              <p:nvPr/>
            </p:nvSpPr>
            <p:spPr bwMode="auto">
              <a:xfrm>
                <a:off x="4731" y="1999"/>
                <a:ext cx="129" cy="276"/>
              </a:xfrm>
              <a:custGeom>
                <a:avLst/>
                <a:gdLst>
                  <a:gd name="T0" fmla="*/ 129 w 129"/>
                  <a:gd name="T1" fmla="*/ 0 h 276"/>
                  <a:gd name="T2" fmla="*/ 64 w 129"/>
                  <a:gd name="T3" fmla="*/ 0 h 276"/>
                  <a:gd name="T4" fmla="*/ 64 w 129"/>
                  <a:gd name="T5" fmla="*/ 276 h 276"/>
                  <a:gd name="T6" fmla="*/ 0 w 129"/>
                  <a:gd name="T7" fmla="*/ 276 h 276"/>
                  <a:gd name="T8" fmla="*/ 0 60000 65536"/>
                  <a:gd name="T9" fmla="*/ 0 60000 65536"/>
                  <a:gd name="T10" fmla="*/ 0 60000 65536"/>
                  <a:gd name="T11" fmla="*/ 0 60000 65536"/>
                  <a:gd name="T12" fmla="*/ 0 w 129"/>
                  <a:gd name="T13" fmla="*/ 0 h 276"/>
                  <a:gd name="T14" fmla="*/ 129 w 129"/>
                  <a:gd name="T15" fmla="*/ 276 h 276"/>
                </a:gdLst>
                <a:ahLst/>
                <a:cxnLst>
                  <a:cxn ang="T8">
                    <a:pos x="T0" y="T1"/>
                  </a:cxn>
                  <a:cxn ang="T9">
                    <a:pos x="T2" y="T3"/>
                  </a:cxn>
                  <a:cxn ang="T10">
                    <a:pos x="T4" y="T5"/>
                  </a:cxn>
                  <a:cxn ang="T11">
                    <a:pos x="T6" y="T7"/>
                  </a:cxn>
                </a:cxnLst>
                <a:rect l="T12" t="T13" r="T14" b="T15"/>
                <a:pathLst>
                  <a:path w="129" h="276">
                    <a:moveTo>
                      <a:pt x="129" y="0"/>
                    </a:moveTo>
                    <a:lnTo>
                      <a:pt x="64" y="0"/>
                    </a:lnTo>
                    <a:lnTo>
                      <a:pt x="64" y="276"/>
                    </a:lnTo>
                    <a:lnTo>
                      <a:pt x="0" y="276"/>
                    </a:lnTo>
                  </a:path>
                </a:pathLst>
              </a:custGeom>
              <a:noFill/>
              <a:ln w="19050">
                <a:solidFill>
                  <a:srgbClr val="666666"/>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12" name="Line 11"/>
              <p:cNvSpPr>
                <a:spLocks noChangeShapeType="1"/>
              </p:cNvSpPr>
              <p:nvPr/>
            </p:nvSpPr>
            <p:spPr bwMode="auto">
              <a:xfrm>
                <a:off x="3626" y="1595"/>
                <a:ext cx="64" cy="1"/>
              </a:xfrm>
              <a:prstGeom prst="line">
                <a:avLst/>
              </a:prstGeom>
              <a:noFill/>
              <a:ln w="9525">
                <a:solidFill>
                  <a:srgbClr val="666666"/>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3" name="Freeform 12"/>
              <p:cNvSpPr>
                <a:spLocks/>
              </p:cNvSpPr>
              <p:nvPr/>
            </p:nvSpPr>
            <p:spPr bwMode="auto">
              <a:xfrm>
                <a:off x="3684" y="1580"/>
                <a:ext cx="27" cy="31"/>
              </a:xfrm>
              <a:custGeom>
                <a:avLst/>
                <a:gdLst>
                  <a:gd name="T0" fmla="*/ 0 w 27"/>
                  <a:gd name="T1" fmla="*/ 0 h 31"/>
                  <a:gd name="T2" fmla="*/ 0 w 27"/>
                  <a:gd name="T3" fmla="*/ 31 h 31"/>
                  <a:gd name="T4" fmla="*/ 27 w 27"/>
                  <a:gd name="T5" fmla="*/ 15 h 31"/>
                  <a:gd name="T6" fmla="*/ 0 w 27"/>
                  <a:gd name="T7" fmla="*/ 0 h 31"/>
                  <a:gd name="T8" fmla="*/ 0 60000 65536"/>
                  <a:gd name="T9" fmla="*/ 0 60000 65536"/>
                  <a:gd name="T10" fmla="*/ 0 60000 65536"/>
                  <a:gd name="T11" fmla="*/ 0 60000 65536"/>
                  <a:gd name="T12" fmla="*/ 0 w 27"/>
                  <a:gd name="T13" fmla="*/ 0 h 31"/>
                  <a:gd name="T14" fmla="*/ 27 w 27"/>
                  <a:gd name="T15" fmla="*/ 31 h 31"/>
                </a:gdLst>
                <a:ahLst/>
                <a:cxnLst>
                  <a:cxn ang="T8">
                    <a:pos x="T0" y="T1"/>
                  </a:cxn>
                  <a:cxn ang="T9">
                    <a:pos x="T2" y="T3"/>
                  </a:cxn>
                  <a:cxn ang="T10">
                    <a:pos x="T4" y="T5"/>
                  </a:cxn>
                  <a:cxn ang="T11">
                    <a:pos x="T6" y="T7"/>
                  </a:cxn>
                </a:cxnLst>
                <a:rect l="T12" t="T13" r="T14" b="T15"/>
                <a:pathLst>
                  <a:path w="27" h="31">
                    <a:moveTo>
                      <a:pt x="0" y="0"/>
                    </a:moveTo>
                    <a:lnTo>
                      <a:pt x="0" y="31"/>
                    </a:lnTo>
                    <a:lnTo>
                      <a:pt x="27" y="15"/>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14" name="Freeform 13"/>
              <p:cNvSpPr>
                <a:spLocks/>
              </p:cNvSpPr>
              <p:nvPr/>
            </p:nvSpPr>
            <p:spPr bwMode="auto">
              <a:xfrm>
                <a:off x="527" y="352"/>
                <a:ext cx="3454" cy="662"/>
              </a:xfrm>
              <a:custGeom>
                <a:avLst/>
                <a:gdLst>
                  <a:gd name="T0" fmla="*/ 67 w 3454"/>
                  <a:gd name="T1" fmla="*/ 0 h 662"/>
                  <a:gd name="T2" fmla="*/ 0 w 3454"/>
                  <a:gd name="T3" fmla="*/ 3 h 662"/>
                  <a:gd name="T4" fmla="*/ 0 w 3454"/>
                  <a:gd name="T5" fmla="*/ 98 h 662"/>
                  <a:gd name="T6" fmla="*/ 3454 w 3454"/>
                  <a:gd name="T7" fmla="*/ 98 h 662"/>
                  <a:gd name="T8" fmla="*/ 3454 w 3454"/>
                  <a:gd name="T9" fmla="*/ 662 h 662"/>
                  <a:gd name="T10" fmla="*/ 3099 w 3454"/>
                  <a:gd name="T11" fmla="*/ 662 h 662"/>
                  <a:gd name="T12" fmla="*/ 0 60000 65536"/>
                  <a:gd name="T13" fmla="*/ 0 60000 65536"/>
                  <a:gd name="T14" fmla="*/ 0 60000 65536"/>
                  <a:gd name="T15" fmla="*/ 0 60000 65536"/>
                  <a:gd name="T16" fmla="*/ 0 60000 65536"/>
                  <a:gd name="T17" fmla="*/ 0 60000 65536"/>
                  <a:gd name="T18" fmla="*/ 0 w 3454"/>
                  <a:gd name="T19" fmla="*/ 0 h 662"/>
                  <a:gd name="T20" fmla="*/ 3454 w 3454"/>
                  <a:gd name="T21" fmla="*/ 662 h 662"/>
                </a:gdLst>
                <a:ahLst/>
                <a:cxnLst>
                  <a:cxn ang="T12">
                    <a:pos x="T0" y="T1"/>
                  </a:cxn>
                  <a:cxn ang="T13">
                    <a:pos x="T2" y="T3"/>
                  </a:cxn>
                  <a:cxn ang="T14">
                    <a:pos x="T4" y="T5"/>
                  </a:cxn>
                  <a:cxn ang="T15">
                    <a:pos x="T6" y="T7"/>
                  </a:cxn>
                  <a:cxn ang="T16">
                    <a:pos x="T8" y="T9"/>
                  </a:cxn>
                  <a:cxn ang="T17">
                    <a:pos x="T10" y="T11"/>
                  </a:cxn>
                </a:cxnLst>
                <a:rect l="T18" t="T19" r="T20" b="T21"/>
                <a:pathLst>
                  <a:path w="3454" h="662">
                    <a:moveTo>
                      <a:pt x="67" y="0"/>
                    </a:moveTo>
                    <a:lnTo>
                      <a:pt x="0" y="3"/>
                    </a:lnTo>
                    <a:lnTo>
                      <a:pt x="0" y="98"/>
                    </a:lnTo>
                    <a:lnTo>
                      <a:pt x="3454" y="98"/>
                    </a:lnTo>
                    <a:lnTo>
                      <a:pt x="3454" y="662"/>
                    </a:lnTo>
                    <a:lnTo>
                      <a:pt x="3099" y="662"/>
                    </a:lnTo>
                  </a:path>
                </a:pathLst>
              </a:custGeom>
              <a:noFill/>
              <a:ln w="19050">
                <a:solidFill>
                  <a:srgbClr val="666666"/>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15" name="Line 14"/>
              <p:cNvSpPr>
                <a:spLocks noChangeShapeType="1"/>
              </p:cNvSpPr>
              <p:nvPr/>
            </p:nvSpPr>
            <p:spPr bwMode="auto">
              <a:xfrm>
                <a:off x="3252" y="1595"/>
                <a:ext cx="233" cy="1"/>
              </a:xfrm>
              <a:prstGeom prst="line">
                <a:avLst/>
              </a:prstGeom>
              <a:noFill/>
              <a:ln w="9525">
                <a:solidFill>
                  <a:srgbClr val="666666"/>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6" name="Freeform 15"/>
              <p:cNvSpPr>
                <a:spLocks/>
              </p:cNvSpPr>
              <p:nvPr/>
            </p:nvSpPr>
            <p:spPr bwMode="auto">
              <a:xfrm>
                <a:off x="3479" y="1580"/>
                <a:ext cx="30" cy="31"/>
              </a:xfrm>
              <a:custGeom>
                <a:avLst/>
                <a:gdLst>
                  <a:gd name="T0" fmla="*/ 0 w 30"/>
                  <a:gd name="T1" fmla="*/ 0 h 31"/>
                  <a:gd name="T2" fmla="*/ 0 w 30"/>
                  <a:gd name="T3" fmla="*/ 31 h 31"/>
                  <a:gd name="T4" fmla="*/ 30 w 30"/>
                  <a:gd name="T5" fmla="*/ 15 h 31"/>
                  <a:gd name="T6" fmla="*/ 0 w 30"/>
                  <a:gd name="T7" fmla="*/ 0 h 31"/>
                  <a:gd name="T8" fmla="*/ 0 60000 65536"/>
                  <a:gd name="T9" fmla="*/ 0 60000 65536"/>
                  <a:gd name="T10" fmla="*/ 0 60000 65536"/>
                  <a:gd name="T11" fmla="*/ 0 60000 65536"/>
                  <a:gd name="T12" fmla="*/ 0 w 30"/>
                  <a:gd name="T13" fmla="*/ 0 h 31"/>
                  <a:gd name="T14" fmla="*/ 30 w 30"/>
                  <a:gd name="T15" fmla="*/ 31 h 31"/>
                </a:gdLst>
                <a:ahLst/>
                <a:cxnLst>
                  <a:cxn ang="T8">
                    <a:pos x="T0" y="T1"/>
                  </a:cxn>
                  <a:cxn ang="T9">
                    <a:pos x="T2" y="T3"/>
                  </a:cxn>
                  <a:cxn ang="T10">
                    <a:pos x="T4" y="T5"/>
                  </a:cxn>
                  <a:cxn ang="T11">
                    <a:pos x="T6" y="T7"/>
                  </a:cxn>
                </a:cxnLst>
                <a:rect l="T12" t="T13" r="T14" b="T15"/>
                <a:pathLst>
                  <a:path w="30" h="31">
                    <a:moveTo>
                      <a:pt x="0" y="0"/>
                    </a:moveTo>
                    <a:lnTo>
                      <a:pt x="0" y="31"/>
                    </a:lnTo>
                    <a:lnTo>
                      <a:pt x="30" y="15"/>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17" name="Freeform 16"/>
              <p:cNvSpPr>
                <a:spLocks/>
              </p:cNvSpPr>
              <p:nvPr/>
            </p:nvSpPr>
            <p:spPr bwMode="auto">
              <a:xfrm>
                <a:off x="1519" y="1739"/>
                <a:ext cx="31" cy="31"/>
              </a:xfrm>
              <a:custGeom>
                <a:avLst/>
                <a:gdLst>
                  <a:gd name="T0" fmla="*/ 0 w 31"/>
                  <a:gd name="T1" fmla="*/ 0 h 31"/>
                  <a:gd name="T2" fmla="*/ 3 w 31"/>
                  <a:gd name="T3" fmla="*/ 31 h 31"/>
                  <a:gd name="T4" fmla="*/ 31 w 31"/>
                  <a:gd name="T5" fmla="*/ 15 h 31"/>
                  <a:gd name="T6" fmla="*/ 3 w 31"/>
                  <a:gd name="T7" fmla="*/ 3 h 31"/>
                  <a:gd name="T8" fmla="*/ 0 w 31"/>
                  <a:gd name="T9" fmla="*/ 0 h 31"/>
                  <a:gd name="T10" fmla="*/ 0 60000 65536"/>
                  <a:gd name="T11" fmla="*/ 0 60000 65536"/>
                  <a:gd name="T12" fmla="*/ 0 60000 65536"/>
                  <a:gd name="T13" fmla="*/ 0 60000 65536"/>
                  <a:gd name="T14" fmla="*/ 0 60000 65536"/>
                  <a:gd name="T15" fmla="*/ 0 w 31"/>
                  <a:gd name="T16" fmla="*/ 0 h 31"/>
                  <a:gd name="T17" fmla="*/ 31 w 31"/>
                  <a:gd name="T18" fmla="*/ 31 h 31"/>
                </a:gdLst>
                <a:ahLst/>
                <a:cxnLst>
                  <a:cxn ang="T10">
                    <a:pos x="T0" y="T1"/>
                  </a:cxn>
                  <a:cxn ang="T11">
                    <a:pos x="T2" y="T3"/>
                  </a:cxn>
                  <a:cxn ang="T12">
                    <a:pos x="T4" y="T5"/>
                  </a:cxn>
                  <a:cxn ang="T13">
                    <a:pos x="T6" y="T7"/>
                  </a:cxn>
                  <a:cxn ang="T14">
                    <a:pos x="T8" y="T9"/>
                  </a:cxn>
                </a:cxnLst>
                <a:rect l="T15" t="T16" r="T17" b="T18"/>
                <a:pathLst>
                  <a:path w="31" h="31">
                    <a:moveTo>
                      <a:pt x="0" y="0"/>
                    </a:moveTo>
                    <a:lnTo>
                      <a:pt x="3" y="31"/>
                    </a:lnTo>
                    <a:lnTo>
                      <a:pt x="31" y="15"/>
                    </a:lnTo>
                    <a:lnTo>
                      <a:pt x="3"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18" name="Freeform 17"/>
              <p:cNvSpPr>
                <a:spLocks/>
              </p:cNvSpPr>
              <p:nvPr/>
            </p:nvSpPr>
            <p:spPr bwMode="auto">
              <a:xfrm>
                <a:off x="86" y="1304"/>
                <a:ext cx="107" cy="300"/>
              </a:xfrm>
              <a:custGeom>
                <a:avLst/>
                <a:gdLst>
                  <a:gd name="T0" fmla="*/ 107 w 107"/>
                  <a:gd name="T1" fmla="*/ 300 h 300"/>
                  <a:gd name="T2" fmla="*/ 107 w 107"/>
                  <a:gd name="T3" fmla="*/ 0 h 300"/>
                  <a:gd name="T4" fmla="*/ 0 w 107"/>
                  <a:gd name="T5" fmla="*/ 0 h 300"/>
                  <a:gd name="T6" fmla="*/ 0 w 107"/>
                  <a:gd name="T7" fmla="*/ 300 h 300"/>
                  <a:gd name="T8" fmla="*/ 107 w 107"/>
                  <a:gd name="T9" fmla="*/ 300 h 300"/>
                  <a:gd name="T10" fmla="*/ 0 60000 65536"/>
                  <a:gd name="T11" fmla="*/ 0 60000 65536"/>
                  <a:gd name="T12" fmla="*/ 0 60000 65536"/>
                  <a:gd name="T13" fmla="*/ 0 60000 65536"/>
                  <a:gd name="T14" fmla="*/ 0 60000 65536"/>
                  <a:gd name="T15" fmla="*/ 0 w 107"/>
                  <a:gd name="T16" fmla="*/ 0 h 300"/>
                  <a:gd name="T17" fmla="*/ 107 w 107"/>
                  <a:gd name="T18" fmla="*/ 300 h 300"/>
                </a:gdLst>
                <a:ahLst/>
                <a:cxnLst>
                  <a:cxn ang="T10">
                    <a:pos x="T0" y="T1"/>
                  </a:cxn>
                  <a:cxn ang="T11">
                    <a:pos x="T2" y="T3"/>
                  </a:cxn>
                  <a:cxn ang="T12">
                    <a:pos x="T4" y="T5"/>
                  </a:cxn>
                  <a:cxn ang="T13">
                    <a:pos x="T6" y="T7"/>
                  </a:cxn>
                  <a:cxn ang="T14">
                    <a:pos x="T8" y="T9"/>
                  </a:cxn>
                </a:cxnLst>
                <a:rect l="T15" t="T16" r="T17" b="T18"/>
                <a:pathLst>
                  <a:path w="107" h="300">
                    <a:moveTo>
                      <a:pt x="107" y="300"/>
                    </a:moveTo>
                    <a:lnTo>
                      <a:pt x="107" y="0"/>
                    </a:lnTo>
                    <a:lnTo>
                      <a:pt x="0" y="0"/>
                    </a:lnTo>
                    <a:lnTo>
                      <a:pt x="0" y="300"/>
                    </a:lnTo>
                    <a:lnTo>
                      <a:pt x="107" y="300"/>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19" name="Freeform 18"/>
              <p:cNvSpPr>
                <a:spLocks/>
              </p:cNvSpPr>
              <p:nvPr/>
            </p:nvSpPr>
            <p:spPr bwMode="auto">
              <a:xfrm>
                <a:off x="86" y="1304"/>
                <a:ext cx="107" cy="300"/>
              </a:xfrm>
              <a:custGeom>
                <a:avLst/>
                <a:gdLst>
                  <a:gd name="T0" fmla="*/ 107 w 107"/>
                  <a:gd name="T1" fmla="*/ 300 h 300"/>
                  <a:gd name="T2" fmla="*/ 107 w 107"/>
                  <a:gd name="T3" fmla="*/ 0 h 300"/>
                  <a:gd name="T4" fmla="*/ 0 w 107"/>
                  <a:gd name="T5" fmla="*/ 0 h 300"/>
                  <a:gd name="T6" fmla="*/ 0 w 107"/>
                  <a:gd name="T7" fmla="*/ 300 h 300"/>
                  <a:gd name="T8" fmla="*/ 107 w 107"/>
                  <a:gd name="T9" fmla="*/ 300 h 300"/>
                  <a:gd name="T10" fmla="*/ 0 60000 65536"/>
                  <a:gd name="T11" fmla="*/ 0 60000 65536"/>
                  <a:gd name="T12" fmla="*/ 0 60000 65536"/>
                  <a:gd name="T13" fmla="*/ 0 60000 65536"/>
                  <a:gd name="T14" fmla="*/ 0 60000 65536"/>
                  <a:gd name="T15" fmla="*/ 0 w 107"/>
                  <a:gd name="T16" fmla="*/ 0 h 300"/>
                  <a:gd name="T17" fmla="*/ 107 w 107"/>
                  <a:gd name="T18" fmla="*/ 300 h 300"/>
                </a:gdLst>
                <a:ahLst/>
                <a:cxnLst>
                  <a:cxn ang="T10">
                    <a:pos x="T0" y="T1"/>
                  </a:cxn>
                  <a:cxn ang="T11">
                    <a:pos x="T2" y="T3"/>
                  </a:cxn>
                  <a:cxn ang="T12">
                    <a:pos x="T4" y="T5"/>
                  </a:cxn>
                  <a:cxn ang="T13">
                    <a:pos x="T6" y="T7"/>
                  </a:cxn>
                  <a:cxn ang="T14">
                    <a:pos x="T8" y="T9"/>
                  </a:cxn>
                </a:cxnLst>
                <a:rect l="T15" t="T16" r="T17" b="T18"/>
                <a:pathLst>
                  <a:path w="107" h="300">
                    <a:moveTo>
                      <a:pt x="107" y="300"/>
                    </a:moveTo>
                    <a:lnTo>
                      <a:pt x="107" y="0"/>
                    </a:lnTo>
                    <a:lnTo>
                      <a:pt x="0" y="0"/>
                    </a:lnTo>
                    <a:lnTo>
                      <a:pt x="0" y="300"/>
                    </a:lnTo>
                    <a:lnTo>
                      <a:pt x="107" y="30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20" name="Rectangle 19"/>
              <p:cNvSpPr>
                <a:spLocks noChangeArrowheads="1"/>
              </p:cNvSpPr>
              <p:nvPr/>
            </p:nvSpPr>
            <p:spPr bwMode="auto">
              <a:xfrm>
                <a:off x="346" y="1332"/>
                <a:ext cx="322" cy="67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21" name="Freeform 20"/>
              <p:cNvSpPr>
                <a:spLocks/>
              </p:cNvSpPr>
              <p:nvPr/>
            </p:nvSpPr>
            <p:spPr bwMode="auto">
              <a:xfrm>
                <a:off x="346" y="1332"/>
                <a:ext cx="322" cy="673"/>
              </a:xfrm>
              <a:custGeom>
                <a:avLst/>
                <a:gdLst>
                  <a:gd name="T0" fmla="*/ 322 w 322"/>
                  <a:gd name="T1" fmla="*/ 0 h 673"/>
                  <a:gd name="T2" fmla="*/ 0 w 322"/>
                  <a:gd name="T3" fmla="*/ 0 h 673"/>
                  <a:gd name="T4" fmla="*/ 0 w 322"/>
                  <a:gd name="T5" fmla="*/ 673 h 673"/>
                  <a:gd name="T6" fmla="*/ 322 w 322"/>
                  <a:gd name="T7" fmla="*/ 673 h 673"/>
                  <a:gd name="T8" fmla="*/ 0 60000 65536"/>
                  <a:gd name="T9" fmla="*/ 0 60000 65536"/>
                  <a:gd name="T10" fmla="*/ 0 60000 65536"/>
                  <a:gd name="T11" fmla="*/ 0 60000 65536"/>
                  <a:gd name="T12" fmla="*/ 0 w 322"/>
                  <a:gd name="T13" fmla="*/ 0 h 673"/>
                  <a:gd name="T14" fmla="*/ 322 w 322"/>
                  <a:gd name="T15" fmla="*/ 673 h 673"/>
                </a:gdLst>
                <a:ahLst/>
                <a:cxnLst>
                  <a:cxn ang="T8">
                    <a:pos x="T0" y="T1"/>
                  </a:cxn>
                  <a:cxn ang="T9">
                    <a:pos x="T2" y="T3"/>
                  </a:cxn>
                  <a:cxn ang="T10">
                    <a:pos x="T4" y="T5"/>
                  </a:cxn>
                  <a:cxn ang="T11">
                    <a:pos x="T6" y="T7"/>
                  </a:cxn>
                </a:cxnLst>
                <a:rect l="T12" t="T13" r="T14" b="T15"/>
                <a:pathLst>
                  <a:path w="322" h="673">
                    <a:moveTo>
                      <a:pt x="322" y="0"/>
                    </a:moveTo>
                    <a:lnTo>
                      <a:pt x="0" y="0"/>
                    </a:lnTo>
                    <a:lnTo>
                      <a:pt x="0" y="673"/>
                    </a:lnTo>
                    <a:lnTo>
                      <a:pt x="322" y="673"/>
                    </a:lnTo>
                  </a:path>
                </a:pathLst>
              </a:custGeom>
              <a:noFill/>
              <a:ln w="9525">
                <a:solidFill>
                  <a:srgbClr val="666666"/>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22" name="Rectangle 21"/>
              <p:cNvSpPr>
                <a:spLocks noChangeArrowheads="1"/>
              </p:cNvSpPr>
              <p:nvPr/>
            </p:nvSpPr>
            <p:spPr bwMode="auto">
              <a:xfrm>
                <a:off x="668" y="1332"/>
                <a:ext cx="324" cy="673"/>
              </a:xfrm>
              <a:prstGeom prst="rect">
                <a:avLst/>
              </a:prstGeom>
              <a:solidFill>
                <a:srgbClr val="FBE2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23" name="Freeform 22"/>
              <p:cNvSpPr>
                <a:spLocks/>
              </p:cNvSpPr>
              <p:nvPr/>
            </p:nvSpPr>
            <p:spPr bwMode="auto">
              <a:xfrm>
                <a:off x="668" y="1332"/>
                <a:ext cx="324" cy="673"/>
              </a:xfrm>
              <a:custGeom>
                <a:avLst/>
                <a:gdLst>
                  <a:gd name="T0" fmla="*/ 0 w 324"/>
                  <a:gd name="T1" fmla="*/ 673 h 673"/>
                  <a:gd name="T2" fmla="*/ 324 w 324"/>
                  <a:gd name="T3" fmla="*/ 673 h 673"/>
                  <a:gd name="T4" fmla="*/ 324 w 324"/>
                  <a:gd name="T5" fmla="*/ 0 h 673"/>
                  <a:gd name="T6" fmla="*/ 0 w 324"/>
                  <a:gd name="T7" fmla="*/ 0 h 673"/>
                  <a:gd name="T8" fmla="*/ 0 60000 65536"/>
                  <a:gd name="T9" fmla="*/ 0 60000 65536"/>
                  <a:gd name="T10" fmla="*/ 0 60000 65536"/>
                  <a:gd name="T11" fmla="*/ 0 60000 65536"/>
                  <a:gd name="T12" fmla="*/ 0 w 324"/>
                  <a:gd name="T13" fmla="*/ 0 h 673"/>
                  <a:gd name="T14" fmla="*/ 324 w 324"/>
                  <a:gd name="T15" fmla="*/ 673 h 673"/>
                </a:gdLst>
                <a:ahLst/>
                <a:cxnLst>
                  <a:cxn ang="T8">
                    <a:pos x="T0" y="T1"/>
                  </a:cxn>
                  <a:cxn ang="T9">
                    <a:pos x="T2" y="T3"/>
                  </a:cxn>
                  <a:cxn ang="T10">
                    <a:pos x="T4" y="T5"/>
                  </a:cxn>
                  <a:cxn ang="T11">
                    <a:pos x="T6" y="T7"/>
                  </a:cxn>
                </a:cxnLst>
                <a:rect l="T12" t="T13" r="T14" b="T15"/>
                <a:pathLst>
                  <a:path w="324" h="673">
                    <a:moveTo>
                      <a:pt x="0" y="673"/>
                    </a:moveTo>
                    <a:lnTo>
                      <a:pt x="324" y="673"/>
                    </a:lnTo>
                    <a:lnTo>
                      <a:pt x="324" y="0"/>
                    </a:lnTo>
                    <a:lnTo>
                      <a:pt x="0"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24" name="Rectangle 23"/>
              <p:cNvSpPr>
                <a:spLocks noChangeArrowheads="1"/>
              </p:cNvSpPr>
              <p:nvPr/>
            </p:nvSpPr>
            <p:spPr bwMode="auto">
              <a:xfrm>
                <a:off x="527" y="1598"/>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225" name="Rectangle 24"/>
              <p:cNvSpPr>
                <a:spLocks noChangeArrowheads="1"/>
              </p:cNvSpPr>
              <p:nvPr/>
            </p:nvSpPr>
            <p:spPr bwMode="auto">
              <a:xfrm>
                <a:off x="542" y="159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n</a:t>
                </a:r>
                <a:endParaRPr lang="en-US" altLang="zh-CN" sz="800"/>
              </a:p>
            </p:txBody>
          </p:sp>
          <p:sp>
            <p:nvSpPr>
              <p:cNvPr id="226" name="Rectangle 25"/>
              <p:cNvSpPr>
                <a:spLocks noChangeArrowheads="1"/>
              </p:cNvSpPr>
              <p:nvPr/>
            </p:nvSpPr>
            <p:spPr bwMode="auto">
              <a:xfrm>
                <a:off x="576" y="1598"/>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227" name="Rectangle 26"/>
              <p:cNvSpPr>
                <a:spLocks noChangeArrowheads="1"/>
              </p:cNvSpPr>
              <p:nvPr/>
            </p:nvSpPr>
            <p:spPr bwMode="auto">
              <a:xfrm>
                <a:off x="603" y="1598"/>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228" name="Rectangle 27"/>
              <p:cNvSpPr>
                <a:spLocks noChangeArrowheads="1"/>
              </p:cNvSpPr>
              <p:nvPr/>
            </p:nvSpPr>
            <p:spPr bwMode="auto">
              <a:xfrm>
                <a:off x="619" y="1598"/>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229" name="Rectangle 28"/>
              <p:cNvSpPr>
                <a:spLocks noChangeArrowheads="1"/>
              </p:cNvSpPr>
              <p:nvPr/>
            </p:nvSpPr>
            <p:spPr bwMode="auto">
              <a:xfrm>
                <a:off x="640" y="159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u</a:t>
                </a:r>
                <a:endParaRPr lang="en-US" altLang="zh-CN" sz="800"/>
              </a:p>
            </p:txBody>
          </p:sp>
          <p:sp>
            <p:nvSpPr>
              <p:cNvPr id="230" name="Rectangle 29"/>
              <p:cNvSpPr>
                <a:spLocks noChangeArrowheads="1"/>
              </p:cNvSpPr>
              <p:nvPr/>
            </p:nvSpPr>
            <p:spPr bwMode="auto">
              <a:xfrm>
                <a:off x="671" y="1598"/>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c</a:t>
                </a:r>
                <a:endParaRPr lang="en-US" altLang="zh-CN" sz="800"/>
              </a:p>
            </p:txBody>
          </p:sp>
          <p:sp>
            <p:nvSpPr>
              <p:cNvPr id="231" name="Rectangle 30"/>
              <p:cNvSpPr>
                <a:spLocks noChangeArrowheads="1"/>
              </p:cNvSpPr>
              <p:nvPr/>
            </p:nvSpPr>
            <p:spPr bwMode="auto">
              <a:xfrm>
                <a:off x="698" y="1598"/>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232" name="Rectangle 31"/>
              <p:cNvSpPr>
                <a:spLocks noChangeArrowheads="1"/>
              </p:cNvSpPr>
              <p:nvPr/>
            </p:nvSpPr>
            <p:spPr bwMode="auto">
              <a:xfrm>
                <a:off x="717" y="1598"/>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233" name="Rectangle 32"/>
              <p:cNvSpPr>
                <a:spLocks noChangeArrowheads="1"/>
              </p:cNvSpPr>
              <p:nvPr/>
            </p:nvSpPr>
            <p:spPr bwMode="auto">
              <a:xfrm>
                <a:off x="729" y="159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o</a:t>
                </a:r>
                <a:endParaRPr lang="en-US" altLang="zh-CN" sz="800"/>
              </a:p>
            </p:txBody>
          </p:sp>
          <p:sp>
            <p:nvSpPr>
              <p:cNvPr id="234" name="Rectangle 33"/>
              <p:cNvSpPr>
                <a:spLocks noChangeArrowheads="1"/>
              </p:cNvSpPr>
              <p:nvPr/>
            </p:nvSpPr>
            <p:spPr bwMode="auto">
              <a:xfrm>
                <a:off x="760" y="159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n</a:t>
                </a:r>
                <a:endParaRPr lang="en-US" altLang="zh-CN" sz="800"/>
              </a:p>
            </p:txBody>
          </p:sp>
          <p:sp>
            <p:nvSpPr>
              <p:cNvPr id="235" name="Rectangle 34"/>
              <p:cNvSpPr>
                <a:spLocks noChangeArrowheads="1"/>
              </p:cNvSpPr>
              <p:nvPr/>
            </p:nvSpPr>
            <p:spPr bwMode="auto">
              <a:xfrm>
                <a:off x="793" y="1598"/>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236" name="Rectangle 35"/>
              <p:cNvSpPr>
                <a:spLocks noChangeArrowheads="1"/>
              </p:cNvSpPr>
              <p:nvPr/>
            </p:nvSpPr>
            <p:spPr bwMode="auto">
              <a:xfrm>
                <a:off x="567" y="1669"/>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237" name="Rectangle 36"/>
              <p:cNvSpPr>
                <a:spLocks noChangeArrowheads="1"/>
              </p:cNvSpPr>
              <p:nvPr/>
            </p:nvSpPr>
            <p:spPr bwMode="auto">
              <a:xfrm>
                <a:off x="613" y="166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238" name="Rectangle 37"/>
              <p:cNvSpPr>
                <a:spLocks noChangeArrowheads="1"/>
              </p:cNvSpPr>
              <p:nvPr/>
            </p:nvSpPr>
            <p:spPr bwMode="auto">
              <a:xfrm>
                <a:off x="646" y="1669"/>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239" name="Rectangle 38"/>
              <p:cNvSpPr>
                <a:spLocks noChangeArrowheads="1"/>
              </p:cNvSpPr>
              <p:nvPr/>
            </p:nvSpPr>
            <p:spPr bwMode="auto">
              <a:xfrm>
                <a:off x="692" y="166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o</a:t>
                </a:r>
                <a:endParaRPr lang="en-US" altLang="zh-CN" sz="800"/>
              </a:p>
            </p:txBody>
          </p:sp>
          <p:sp>
            <p:nvSpPr>
              <p:cNvPr id="240" name="Rectangle 39"/>
              <p:cNvSpPr>
                <a:spLocks noChangeArrowheads="1"/>
              </p:cNvSpPr>
              <p:nvPr/>
            </p:nvSpPr>
            <p:spPr bwMode="auto">
              <a:xfrm>
                <a:off x="726" y="1669"/>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241" name="Rectangle 40"/>
              <p:cNvSpPr>
                <a:spLocks noChangeArrowheads="1"/>
              </p:cNvSpPr>
              <p:nvPr/>
            </p:nvSpPr>
            <p:spPr bwMode="auto">
              <a:xfrm>
                <a:off x="744" y="1669"/>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y</a:t>
                </a:r>
                <a:endParaRPr lang="en-US" altLang="zh-CN" sz="800"/>
              </a:p>
            </p:txBody>
          </p:sp>
          <p:sp>
            <p:nvSpPr>
              <p:cNvPr id="242" name="Rectangle 41"/>
              <p:cNvSpPr>
                <a:spLocks noChangeArrowheads="1"/>
              </p:cNvSpPr>
              <p:nvPr/>
            </p:nvSpPr>
            <p:spPr bwMode="auto">
              <a:xfrm>
                <a:off x="371" y="1415"/>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243" name="Rectangle 42"/>
              <p:cNvSpPr>
                <a:spLocks noChangeArrowheads="1"/>
              </p:cNvSpPr>
              <p:nvPr/>
            </p:nvSpPr>
            <p:spPr bwMode="auto">
              <a:xfrm>
                <a:off x="407" y="141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244" name="Rectangle 43"/>
              <p:cNvSpPr>
                <a:spLocks noChangeArrowheads="1"/>
              </p:cNvSpPr>
              <p:nvPr/>
            </p:nvSpPr>
            <p:spPr bwMode="auto">
              <a:xfrm>
                <a:off x="438" y="141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245" name="Rectangle 44"/>
              <p:cNvSpPr>
                <a:spLocks noChangeArrowheads="1"/>
              </p:cNvSpPr>
              <p:nvPr/>
            </p:nvSpPr>
            <p:spPr bwMode="auto">
              <a:xfrm>
                <a:off x="472" y="1415"/>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246" name="Rectangle 45"/>
              <p:cNvSpPr>
                <a:spLocks noChangeArrowheads="1"/>
              </p:cNvSpPr>
              <p:nvPr/>
            </p:nvSpPr>
            <p:spPr bwMode="auto">
              <a:xfrm>
                <a:off x="490" y="141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247" name="Rectangle 46"/>
              <p:cNvSpPr>
                <a:spLocks noChangeArrowheads="1"/>
              </p:cNvSpPr>
              <p:nvPr/>
            </p:nvSpPr>
            <p:spPr bwMode="auto">
              <a:xfrm>
                <a:off x="524" y="1415"/>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248" name="Rectangle 47"/>
              <p:cNvSpPr>
                <a:spLocks noChangeArrowheads="1"/>
              </p:cNvSpPr>
              <p:nvPr/>
            </p:nvSpPr>
            <p:spPr bwMode="auto">
              <a:xfrm>
                <a:off x="551" y="1415"/>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249" name="Rectangle 48"/>
              <p:cNvSpPr>
                <a:spLocks noChangeArrowheads="1"/>
              </p:cNvSpPr>
              <p:nvPr/>
            </p:nvSpPr>
            <p:spPr bwMode="auto">
              <a:xfrm>
                <a:off x="3843" y="1513"/>
                <a:ext cx="322" cy="6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0" name="Freeform 49"/>
              <p:cNvSpPr>
                <a:spLocks/>
              </p:cNvSpPr>
              <p:nvPr/>
            </p:nvSpPr>
            <p:spPr bwMode="auto">
              <a:xfrm>
                <a:off x="3843" y="1513"/>
                <a:ext cx="322" cy="676"/>
              </a:xfrm>
              <a:custGeom>
                <a:avLst/>
                <a:gdLst>
                  <a:gd name="T0" fmla="*/ 322 w 322"/>
                  <a:gd name="T1" fmla="*/ 0 h 676"/>
                  <a:gd name="T2" fmla="*/ 0 w 322"/>
                  <a:gd name="T3" fmla="*/ 0 h 676"/>
                  <a:gd name="T4" fmla="*/ 0 w 322"/>
                  <a:gd name="T5" fmla="*/ 676 h 676"/>
                  <a:gd name="T6" fmla="*/ 322 w 322"/>
                  <a:gd name="T7" fmla="*/ 676 h 676"/>
                  <a:gd name="T8" fmla="*/ 0 60000 65536"/>
                  <a:gd name="T9" fmla="*/ 0 60000 65536"/>
                  <a:gd name="T10" fmla="*/ 0 60000 65536"/>
                  <a:gd name="T11" fmla="*/ 0 60000 65536"/>
                  <a:gd name="T12" fmla="*/ 0 w 322"/>
                  <a:gd name="T13" fmla="*/ 0 h 676"/>
                  <a:gd name="T14" fmla="*/ 322 w 322"/>
                  <a:gd name="T15" fmla="*/ 676 h 676"/>
                </a:gdLst>
                <a:ahLst/>
                <a:cxnLst>
                  <a:cxn ang="T8">
                    <a:pos x="T0" y="T1"/>
                  </a:cxn>
                  <a:cxn ang="T9">
                    <a:pos x="T2" y="T3"/>
                  </a:cxn>
                  <a:cxn ang="T10">
                    <a:pos x="T4" y="T5"/>
                  </a:cxn>
                  <a:cxn ang="T11">
                    <a:pos x="T6" y="T7"/>
                  </a:cxn>
                </a:cxnLst>
                <a:rect l="T12" t="T13" r="T14" b="T15"/>
                <a:pathLst>
                  <a:path w="322" h="676">
                    <a:moveTo>
                      <a:pt x="322" y="0"/>
                    </a:moveTo>
                    <a:lnTo>
                      <a:pt x="0" y="0"/>
                    </a:lnTo>
                    <a:lnTo>
                      <a:pt x="0" y="676"/>
                    </a:lnTo>
                    <a:lnTo>
                      <a:pt x="322" y="676"/>
                    </a:lnTo>
                  </a:path>
                </a:pathLst>
              </a:custGeom>
              <a:noFill/>
              <a:ln w="9525">
                <a:solidFill>
                  <a:srgbClr val="666666"/>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1" name="Freeform 50"/>
              <p:cNvSpPr>
                <a:spLocks/>
              </p:cNvSpPr>
              <p:nvPr/>
            </p:nvSpPr>
            <p:spPr bwMode="auto">
              <a:xfrm>
                <a:off x="4165" y="1513"/>
                <a:ext cx="324" cy="676"/>
              </a:xfrm>
              <a:custGeom>
                <a:avLst/>
                <a:gdLst>
                  <a:gd name="T0" fmla="*/ 0 w 324"/>
                  <a:gd name="T1" fmla="*/ 673 h 676"/>
                  <a:gd name="T2" fmla="*/ 324 w 324"/>
                  <a:gd name="T3" fmla="*/ 676 h 676"/>
                  <a:gd name="T4" fmla="*/ 324 w 324"/>
                  <a:gd name="T5" fmla="*/ 0 h 676"/>
                  <a:gd name="T6" fmla="*/ 0 w 324"/>
                  <a:gd name="T7" fmla="*/ 0 h 676"/>
                  <a:gd name="T8" fmla="*/ 0 w 324"/>
                  <a:gd name="T9" fmla="*/ 673 h 676"/>
                  <a:gd name="T10" fmla="*/ 0 60000 65536"/>
                  <a:gd name="T11" fmla="*/ 0 60000 65536"/>
                  <a:gd name="T12" fmla="*/ 0 60000 65536"/>
                  <a:gd name="T13" fmla="*/ 0 60000 65536"/>
                  <a:gd name="T14" fmla="*/ 0 60000 65536"/>
                  <a:gd name="T15" fmla="*/ 0 w 324"/>
                  <a:gd name="T16" fmla="*/ 0 h 676"/>
                  <a:gd name="T17" fmla="*/ 324 w 324"/>
                  <a:gd name="T18" fmla="*/ 676 h 676"/>
                </a:gdLst>
                <a:ahLst/>
                <a:cxnLst>
                  <a:cxn ang="T10">
                    <a:pos x="T0" y="T1"/>
                  </a:cxn>
                  <a:cxn ang="T11">
                    <a:pos x="T2" y="T3"/>
                  </a:cxn>
                  <a:cxn ang="T12">
                    <a:pos x="T4" y="T5"/>
                  </a:cxn>
                  <a:cxn ang="T13">
                    <a:pos x="T6" y="T7"/>
                  </a:cxn>
                  <a:cxn ang="T14">
                    <a:pos x="T8" y="T9"/>
                  </a:cxn>
                </a:cxnLst>
                <a:rect l="T15" t="T16" r="T17" b="T18"/>
                <a:pathLst>
                  <a:path w="324" h="676">
                    <a:moveTo>
                      <a:pt x="0" y="673"/>
                    </a:moveTo>
                    <a:lnTo>
                      <a:pt x="324" y="676"/>
                    </a:lnTo>
                    <a:lnTo>
                      <a:pt x="324" y="0"/>
                    </a:lnTo>
                    <a:lnTo>
                      <a:pt x="0" y="0"/>
                    </a:lnTo>
                    <a:lnTo>
                      <a:pt x="0" y="673"/>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2" name="Freeform 51"/>
              <p:cNvSpPr>
                <a:spLocks/>
              </p:cNvSpPr>
              <p:nvPr/>
            </p:nvSpPr>
            <p:spPr bwMode="auto">
              <a:xfrm>
                <a:off x="4165" y="1513"/>
                <a:ext cx="324" cy="676"/>
              </a:xfrm>
              <a:custGeom>
                <a:avLst/>
                <a:gdLst>
                  <a:gd name="T0" fmla="*/ 0 w 324"/>
                  <a:gd name="T1" fmla="*/ 673 h 676"/>
                  <a:gd name="T2" fmla="*/ 324 w 324"/>
                  <a:gd name="T3" fmla="*/ 676 h 676"/>
                  <a:gd name="T4" fmla="*/ 324 w 324"/>
                  <a:gd name="T5" fmla="*/ 0 h 676"/>
                  <a:gd name="T6" fmla="*/ 0 w 324"/>
                  <a:gd name="T7" fmla="*/ 0 h 676"/>
                  <a:gd name="T8" fmla="*/ 0 60000 65536"/>
                  <a:gd name="T9" fmla="*/ 0 60000 65536"/>
                  <a:gd name="T10" fmla="*/ 0 60000 65536"/>
                  <a:gd name="T11" fmla="*/ 0 60000 65536"/>
                  <a:gd name="T12" fmla="*/ 0 w 324"/>
                  <a:gd name="T13" fmla="*/ 0 h 676"/>
                  <a:gd name="T14" fmla="*/ 324 w 324"/>
                  <a:gd name="T15" fmla="*/ 676 h 676"/>
                </a:gdLst>
                <a:ahLst/>
                <a:cxnLst>
                  <a:cxn ang="T8">
                    <a:pos x="T0" y="T1"/>
                  </a:cxn>
                  <a:cxn ang="T9">
                    <a:pos x="T2" y="T3"/>
                  </a:cxn>
                  <a:cxn ang="T10">
                    <a:pos x="T4" y="T5"/>
                  </a:cxn>
                  <a:cxn ang="T11">
                    <a:pos x="T6" y="T7"/>
                  </a:cxn>
                </a:cxnLst>
                <a:rect l="T12" t="T13" r="T14" b="T15"/>
                <a:pathLst>
                  <a:path w="324" h="676">
                    <a:moveTo>
                      <a:pt x="0" y="673"/>
                    </a:moveTo>
                    <a:lnTo>
                      <a:pt x="324" y="676"/>
                    </a:lnTo>
                    <a:lnTo>
                      <a:pt x="324" y="0"/>
                    </a:lnTo>
                    <a:lnTo>
                      <a:pt x="0"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3" name="Freeform 52"/>
              <p:cNvSpPr>
                <a:spLocks/>
              </p:cNvSpPr>
              <p:nvPr/>
            </p:nvSpPr>
            <p:spPr bwMode="auto">
              <a:xfrm>
                <a:off x="1519" y="1396"/>
                <a:ext cx="31" cy="28"/>
              </a:xfrm>
              <a:custGeom>
                <a:avLst/>
                <a:gdLst>
                  <a:gd name="T0" fmla="*/ 0 w 31"/>
                  <a:gd name="T1" fmla="*/ 0 h 28"/>
                  <a:gd name="T2" fmla="*/ 3 w 31"/>
                  <a:gd name="T3" fmla="*/ 28 h 28"/>
                  <a:gd name="T4" fmla="*/ 31 w 31"/>
                  <a:gd name="T5" fmla="*/ 16 h 28"/>
                  <a:gd name="T6" fmla="*/ 3 w 31"/>
                  <a:gd name="T7" fmla="*/ 0 h 28"/>
                  <a:gd name="T8" fmla="*/ 0 w 31"/>
                  <a:gd name="T9" fmla="*/ 0 h 28"/>
                  <a:gd name="T10" fmla="*/ 0 60000 65536"/>
                  <a:gd name="T11" fmla="*/ 0 60000 65536"/>
                  <a:gd name="T12" fmla="*/ 0 60000 65536"/>
                  <a:gd name="T13" fmla="*/ 0 60000 65536"/>
                  <a:gd name="T14" fmla="*/ 0 60000 65536"/>
                  <a:gd name="T15" fmla="*/ 0 w 31"/>
                  <a:gd name="T16" fmla="*/ 0 h 28"/>
                  <a:gd name="T17" fmla="*/ 31 w 31"/>
                  <a:gd name="T18" fmla="*/ 28 h 28"/>
                </a:gdLst>
                <a:ahLst/>
                <a:cxnLst>
                  <a:cxn ang="T10">
                    <a:pos x="T0" y="T1"/>
                  </a:cxn>
                  <a:cxn ang="T11">
                    <a:pos x="T2" y="T3"/>
                  </a:cxn>
                  <a:cxn ang="T12">
                    <a:pos x="T4" y="T5"/>
                  </a:cxn>
                  <a:cxn ang="T13">
                    <a:pos x="T6" y="T7"/>
                  </a:cxn>
                  <a:cxn ang="T14">
                    <a:pos x="T8" y="T9"/>
                  </a:cxn>
                </a:cxnLst>
                <a:rect l="T15" t="T16" r="T17" b="T18"/>
                <a:pathLst>
                  <a:path w="31" h="28">
                    <a:moveTo>
                      <a:pt x="0" y="0"/>
                    </a:moveTo>
                    <a:lnTo>
                      <a:pt x="3" y="28"/>
                    </a:lnTo>
                    <a:lnTo>
                      <a:pt x="31" y="16"/>
                    </a:lnTo>
                    <a:lnTo>
                      <a:pt x="3"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4" name="Freeform 53"/>
              <p:cNvSpPr>
                <a:spLocks/>
              </p:cNvSpPr>
              <p:nvPr/>
            </p:nvSpPr>
            <p:spPr bwMode="auto">
              <a:xfrm>
                <a:off x="1519" y="1911"/>
                <a:ext cx="31" cy="30"/>
              </a:xfrm>
              <a:custGeom>
                <a:avLst/>
                <a:gdLst>
                  <a:gd name="T0" fmla="*/ 0 w 31"/>
                  <a:gd name="T1" fmla="*/ 0 h 30"/>
                  <a:gd name="T2" fmla="*/ 3 w 31"/>
                  <a:gd name="T3" fmla="*/ 30 h 30"/>
                  <a:gd name="T4" fmla="*/ 31 w 31"/>
                  <a:gd name="T5" fmla="*/ 15 h 30"/>
                  <a:gd name="T6" fmla="*/ 3 w 31"/>
                  <a:gd name="T7" fmla="*/ 3 h 30"/>
                  <a:gd name="T8" fmla="*/ 0 w 31"/>
                  <a:gd name="T9" fmla="*/ 0 h 30"/>
                  <a:gd name="T10" fmla="*/ 0 60000 65536"/>
                  <a:gd name="T11" fmla="*/ 0 60000 65536"/>
                  <a:gd name="T12" fmla="*/ 0 60000 65536"/>
                  <a:gd name="T13" fmla="*/ 0 60000 65536"/>
                  <a:gd name="T14" fmla="*/ 0 60000 65536"/>
                  <a:gd name="T15" fmla="*/ 0 w 31"/>
                  <a:gd name="T16" fmla="*/ 0 h 30"/>
                  <a:gd name="T17" fmla="*/ 31 w 31"/>
                  <a:gd name="T18" fmla="*/ 30 h 30"/>
                </a:gdLst>
                <a:ahLst/>
                <a:cxnLst>
                  <a:cxn ang="T10">
                    <a:pos x="T0" y="T1"/>
                  </a:cxn>
                  <a:cxn ang="T11">
                    <a:pos x="T2" y="T3"/>
                  </a:cxn>
                  <a:cxn ang="T12">
                    <a:pos x="T4" y="T5"/>
                  </a:cxn>
                  <a:cxn ang="T13">
                    <a:pos x="T6" y="T7"/>
                  </a:cxn>
                  <a:cxn ang="T14">
                    <a:pos x="T8" y="T9"/>
                  </a:cxn>
                </a:cxnLst>
                <a:rect l="T15" t="T16" r="T17" b="T18"/>
                <a:pathLst>
                  <a:path w="31" h="30">
                    <a:moveTo>
                      <a:pt x="0" y="0"/>
                    </a:moveTo>
                    <a:lnTo>
                      <a:pt x="3" y="30"/>
                    </a:lnTo>
                    <a:lnTo>
                      <a:pt x="31" y="15"/>
                    </a:lnTo>
                    <a:lnTo>
                      <a:pt x="3"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5" name="Freeform 54"/>
              <p:cNvSpPr>
                <a:spLocks/>
              </p:cNvSpPr>
              <p:nvPr/>
            </p:nvSpPr>
            <p:spPr bwMode="auto">
              <a:xfrm>
                <a:off x="257" y="668"/>
                <a:ext cx="294" cy="786"/>
              </a:xfrm>
              <a:custGeom>
                <a:avLst/>
                <a:gdLst>
                  <a:gd name="T0" fmla="*/ 294 w 294"/>
                  <a:gd name="T1" fmla="*/ 0 h 786"/>
                  <a:gd name="T2" fmla="*/ 0 w 294"/>
                  <a:gd name="T3" fmla="*/ 3 h 786"/>
                  <a:gd name="T4" fmla="*/ 0 w 294"/>
                  <a:gd name="T5" fmla="*/ 786 h 786"/>
                  <a:gd name="T6" fmla="*/ 0 60000 65536"/>
                  <a:gd name="T7" fmla="*/ 0 60000 65536"/>
                  <a:gd name="T8" fmla="*/ 0 60000 65536"/>
                  <a:gd name="T9" fmla="*/ 0 w 294"/>
                  <a:gd name="T10" fmla="*/ 0 h 786"/>
                  <a:gd name="T11" fmla="*/ 294 w 294"/>
                  <a:gd name="T12" fmla="*/ 786 h 786"/>
                </a:gdLst>
                <a:ahLst/>
                <a:cxnLst>
                  <a:cxn ang="T6">
                    <a:pos x="T0" y="T1"/>
                  </a:cxn>
                  <a:cxn ang="T7">
                    <a:pos x="T2" y="T3"/>
                  </a:cxn>
                  <a:cxn ang="T8">
                    <a:pos x="T4" y="T5"/>
                  </a:cxn>
                </a:cxnLst>
                <a:rect l="T9" t="T10" r="T11" b="T12"/>
                <a:pathLst>
                  <a:path w="294" h="786">
                    <a:moveTo>
                      <a:pt x="294" y="0"/>
                    </a:moveTo>
                    <a:lnTo>
                      <a:pt x="0" y="3"/>
                    </a:lnTo>
                    <a:lnTo>
                      <a:pt x="0" y="78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6" name="Line 55"/>
              <p:cNvSpPr>
                <a:spLocks noChangeShapeType="1"/>
              </p:cNvSpPr>
              <p:nvPr/>
            </p:nvSpPr>
            <p:spPr bwMode="auto">
              <a:xfrm flipH="1">
                <a:off x="444" y="1014"/>
                <a:ext cx="107"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7" name="Freeform 56"/>
              <p:cNvSpPr>
                <a:spLocks/>
              </p:cNvSpPr>
              <p:nvPr/>
            </p:nvSpPr>
            <p:spPr bwMode="auto">
              <a:xfrm>
                <a:off x="573" y="551"/>
                <a:ext cx="187" cy="579"/>
              </a:xfrm>
              <a:custGeom>
                <a:avLst/>
                <a:gdLst>
                  <a:gd name="T0" fmla="*/ 0 w 187"/>
                  <a:gd name="T1" fmla="*/ 0 h 579"/>
                  <a:gd name="T2" fmla="*/ 0 w 187"/>
                  <a:gd name="T3" fmla="*/ 236 h 579"/>
                  <a:gd name="T4" fmla="*/ 61 w 187"/>
                  <a:gd name="T5" fmla="*/ 291 h 579"/>
                  <a:gd name="T6" fmla="*/ 0 w 187"/>
                  <a:gd name="T7" fmla="*/ 346 h 579"/>
                  <a:gd name="T8" fmla="*/ 0 w 187"/>
                  <a:gd name="T9" fmla="*/ 579 h 579"/>
                  <a:gd name="T10" fmla="*/ 187 w 187"/>
                  <a:gd name="T11" fmla="*/ 404 h 579"/>
                  <a:gd name="T12" fmla="*/ 187 w 187"/>
                  <a:gd name="T13" fmla="*/ 178 h 579"/>
                  <a:gd name="T14" fmla="*/ 0 w 187"/>
                  <a:gd name="T15" fmla="*/ 3 h 579"/>
                  <a:gd name="T16" fmla="*/ 0 w 187"/>
                  <a:gd name="T17" fmla="*/ 0 h 57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7"/>
                  <a:gd name="T28" fmla="*/ 0 h 579"/>
                  <a:gd name="T29" fmla="*/ 187 w 187"/>
                  <a:gd name="T30" fmla="*/ 579 h 57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7" h="579">
                    <a:moveTo>
                      <a:pt x="0" y="0"/>
                    </a:moveTo>
                    <a:lnTo>
                      <a:pt x="0" y="236"/>
                    </a:lnTo>
                    <a:lnTo>
                      <a:pt x="61" y="291"/>
                    </a:lnTo>
                    <a:lnTo>
                      <a:pt x="0" y="346"/>
                    </a:lnTo>
                    <a:lnTo>
                      <a:pt x="0" y="579"/>
                    </a:lnTo>
                    <a:lnTo>
                      <a:pt x="187" y="404"/>
                    </a:lnTo>
                    <a:lnTo>
                      <a:pt x="187" y="178"/>
                    </a:lnTo>
                    <a:lnTo>
                      <a:pt x="0" y="3"/>
                    </a:lnTo>
                    <a:lnTo>
                      <a:pt x="0" y="0"/>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8" name="Freeform 57"/>
              <p:cNvSpPr>
                <a:spLocks/>
              </p:cNvSpPr>
              <p:nvPr/>
            </p:nvSpPr>
            <p:spPr bwMode="auto">
              <a:xfrm>
                <a:off x="573" y="551"/>
                <a:ext cx="187" cy="579"/>
              </a:xfrm>
              <a:custGeom>
                <a:avLst/>
                <a:gdLst>
                  <a:gd name="T0" fmla="*/ 0 w 187"/>
                  <a:gd name="T1" fmla="*/ 0 h 579"/>
                  <a:gd name="T2" fmla="*/ 0 w 187"/>
                  <a:gd name="T3" fmla="*/ 236 h 579"/>
                  <a:gd name="T4" fmla="*/ 61 w 187"/>
                  <a:gd name="T5" fmla="*/ 291 h 579"/>
                  <a:gd name="T6" fmla="*/ 0 w 187"/>
                  <a:gd name="T7" fmla="*/ 346 h 579"/>
                  <a:gd name="T8" fmla="*/ 0 w 187"/>
                  <a:gd name="T9" fmla="*/ 579 h 579"/>
                  <a:gd name="T10" fmla="*/ 187 w 187"/>
                  <a:gd name="T11" fmla="*/ 404 h 579"/>
                  <a:gd name="T12" fmla="*/ 187 w 187"/>
                  <a:gd name="T13" fmla="*/ 178 h 579"/>
                  <a:gd name="T14" fmla="*/ 0 w 187"/>
                  <a:gd name="T15" fmla="*/ 3 h 579"/>
                  <a:gd name="T16" fmla="*/ 0 60000 65536"/>
                  <a:gd name="T17" fmla="*/ 0 60000 65536"/>
                  <a:gd name="T18" fmla="*/ 0 60000 65536"/>
                  <a:gd name="T19" fmla="*/ 0 60000 65536"/>
                  <a:gd name="T20" fmla="*/ 0 60000 65536"/>
                  <a:gd name="T21" fmla="*/ 0 60000 65536"/>
                  <a:gd name="T22" fmla="*/ 0 60000 65536"/>
                  <a:gd name="T23" fmla="*/ 0 60000 65536"/>
                  <a:gd name="T24" fmla="*/ 0 w 187"/>
                  <a:gd name="T25" fmla="*/ 0 h 579"/>
                  <a:gd name="T26" fmla="*/ 187 w 187"/>
                  <a:gd name="T27" fmla="*/ 579 h 57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87" h="579">
                    <a:moveTo>
                      <a:pt x="0" y="0"/>
                    </a:moveTo>
                    <a:lnTo>
                      <a:pt x="0" y="236"/>
                    </a:lnTo>
                    <a:lnTo>
                      <a:pt x="61" y="291"/>
                    </a:lnTo>
                    <a:lnTo>
                      <a:pt x="0" y="346"/>
                    </a:lnTo>
                    <a:lnTo>
                      <a:pt x="0" y="579"/>
                    </a:lnTo>
                    <a:lnTo>
                      <a:pt x="187" y="404"/>
                    </a:lnTo>
                    <a:lnTo>
                      <a:pt x="187" y="178"/>
                    </a:lnTo>
                    <a:lnTo>
                      <a:pt x="0" y="3"/>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9" name="Freeform 58"/>
              <p:cNvSpPr>
                <a:spLocks/>
              </p:cNvSpPr>
              <p:nvPr/>
            </p:nvSpPr>
            <p:spPr bwMode="auto">
              <a:xfrm>
                <a:off x="2667" y="1696"/>
                <a:ext cx="31" cy="31"/>
              </a:xfrm>
              <a:custGeom>
                <a:avLst/>
                <a:gdLst>
                  <a:gd name="T0" fmla="*/ 0 w 31"/>
                  <a:gd name="T1" fmla="*/ 0 h 31"/>
                  <a:gd name="T2" fmla="*/ 0 w 31"/>
                  <a:gd name="T3" fmla="*/ 31 h 31"/>
                  <a:gd name="T4" fmla="*/ 31 w 31"/>
                  <a:gd name="T5" fmla="*/ 16 h 31"/>
                  <a:gd name="T6" fmla="*/ 0 w 31"/>
                  <a:gd name="T7" fmla="*/ 3 h 31"/>
                  <a:gd name="T8" fmla="*/ 0 w 31"/>
                  <a:gd name="T9" fmla="*/ 0 h 31"/>
                  <a:gd name="T10" fmla="*/ 0 60000 65536"/>
                  <a:gd name="T11" fmla="*/ 0 60000 65536"/>
                  <a:gd name="T12" fmla="*/ 0 60000 65536"/>
                  <a:gd name="T13" fmla="*/ 0 60000 65536"/>
                  <a:gd name="T14" fmla="*/ 0 60000 65536"/>
                  <a:gd name="T15" fmla="*/ 0 w 31"/>
                  <a:gd name="T16" fmla="*/ 0 h 31"/>
                  <a:gd name="T17" fmla="*/ 31 w 31"/>
                  <a:gd name="T18" fmla="*/ 31 h 31"/>
                </a:gdLst>
                <a:ahLst/>
                <a:cxnLst>
                  <a:cxn ang="T10">
                    <a:pos x="T0" y="T1"/>
                  </a:cxn>
                  <a:cxn ang="T11">
                    <a:pos x="T2" y="T3"/>
                  </a:cxn>
                  <a:cxn ang="T12">
                    <a:pos x="T4" y="T5"/>
                  </a:cxn>
                  <a:cxn ang="T13">
                    <a:pos x="T6" y="T7"/>
                  </a:cxn>
                  <a:cxn ang="T14">
                    <a:pos x="T8" y="T9"/>
                  </a:cxn>
                </a:cxnLst>
                <a:rect l="T15" t="T16" r="T17" b="T18"/>
                <a:pathLst>
                  <a:path w="31" h="31">
                    <a:moveTo>
                      <a:pt x="0" y="0"/>
                    </a:moveTo>
                    <a:lnTo>
                      <a:pt x="0" y="31"/>
                    </a:lnTo>
                    <a:lnTo>
                      <a:pt x="31" y="16"/>
                    </a:lnTo>
                    <a:lnTo>
                      <a:pt x="0" y="3"/>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0" name="Freeform 59"/>
              <p:cNvSpPr>
                <a:spLocks/>
              </p:cNvSpPr>
              <p:nvPr/>
            </p:nvSpPr>
            <p:spPr bwMode="auto">
              <a:xfrm>
                <a:off x="2667" y="1953"/>
                <a:ext cx="31" cy="31"/>
              </a:xfrm>
              <a:custGeom>
                <a:avLst/>
                <a:gdLst>
                  <a:gd name="T0" fmla="*/ 0 w 31"/>
                  <a:gd name="T1" fmla="*/ 0 h 31"/>
                  <a:gd name="T2" fmla="*/ 0 w 31"/>
                  <a:gd name="T3" fmla="*/ 31 h 31"/>
                  <a:gd name="T4" fmla="*/ 31 w 31"/>
                  <a:gd name="T5" fmla="*/ 16 h 31"/>
                  <a:gd name="T6" fmla="*/ 0 w 31"/>
                  <a:gd name="T7" fmla="*/ 3 h 31"/>
                  <a:gd name="T8" fmla="*/ 0 w 31"/>
                  <a:gd name="T9" fmla="*/ 0 h 31"/>
                  <a:gd name="T10" fmla="*/ 0 60000 65536"/>
                  <a:gd name="T11" fmla="*/ 0 60000 65536"/>
                  <a:gd name="T12" fmla="*/ 0 60000 65536"/>
                  <a:gd name="T13" fmla="*/ 0 60000 65536"/>
                  <a:gd name="T14" fmla="*/ 0 60000 65536"/>
                  <a:gd name="T15" fmla="*/ 0 w 31"/>
                  <a:gd name="T16" fmla="*/ 0 h 31"/>
                  <a:gd name="T17" fmla="*/ 31 w 31"/>
                  <a:gd name="T18" fmla="*/ 31 h 31"/>
                </a:gdLst>
                <a:ahLst/>
                <a:cxnLst>
                  <a:cxn ang="T10">
                    <a:pos x="T0" y="T1"/>
                  </a:cxn>
                  <a:cxn ang="T11">
                    <a:pos x="T2" y="T3"/>
                  </a:cxn>
                  <a:cxn ang="T12">
                    <a:pos x="T4" y="T5"/>
                  </a:cxn>
                  <a:cxn ang="T13">
                    <a:pos x="T6" y="T7"/>
                  </a:cxn>
                  <a:cxn ang="T14">
                    <a:pos x="T8" y="T9"/>
                  </a:cxn>
                </a:cxnLst>
                <a:rect l="T15" t="T16" r="T17" b="T18"/>
                <a:pathLst>
                  <a:path w="31" h="31">
                    <a:moveTo>
                      <a:pt x="0" y="0"/>
                    </a:moveTo>
                    <a:lnTo>
                      <a:pt x="0" y="31"/>
                    </a:lnTo>
                    <a:lnTo>
                      <a:pt x="31" y="16"/>
                    </a:lnTo>
                    <a:lnTo>
                      <a:pt x="0"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1" name="Freeform 60"/>
              <p:cNvSpPr>
                <a:spLocks/>
              </p:cNvSpPr>
              <p:nvPr/>
            </p:nvSpPr>
            <p:spPr bwMode="auto">
              <a:xfrm>
                <a:off x="2863" y="1825"/>
                <a:ext cx="28" cy="30"/>
              </a:xfrm>
              <a:custGeom>
                <a:avLst/>
                <a:gdLst>
                  <a:gd name="T0" fmla="*/ 0 w 28"/>
                  <a:gd name="T1" fmla="*/ 0 h 30"/>
                  <a:gd name="T2" fmla="*/ 0 w 28"/>
                  <a:gd name="T3" fmla="*/ 30 h 30"/>
                  <a:gd name="T4" fmla="*/ 28 w 28"/>
                  <a:gd name="T5" fmla="*/ 15 h 30"/>
                  <a:gd name="T6" fmla="*/ 0 w 28"/>
                  <a:gd name="T7" fmla="*/ 3 h 30"/>
                  <a:gd name="T8" fmla="*/ 0 w 28"/>
                  <a:gd name="T9" fmla="*/ 0 h 30"/>
                  <a:gd name="T10" fmla="*/ 0 60000 65536"/>
                  <a:gd name="T11" fmla="*/ 0 60000 65536"/>
                  <a:gd name="T12" fmla="*/ 0 60000 65536"/>
                  <a:gd name="T13" fmla="*/ 0 60000 65536"/>
                  <a:gd name="T14" fmla="*/ 0 60000 65536"/>
                  <a:gd name="T15" fmla="*/ 0 w 28"/>
                  <a:gd name="T16" fmla="*/ 0 h 30"/>
                  <a:gd name="T17" fmla="*/ 28 w 28"/>
                  <a:gd name="T18" fmla="*/ 30 h 30"/>
                </a:gdLst>
                <a:ahLst/>
                <a:cxnLst>
                  <a:cxn ang="T10">
                    <a:pos x="T0" y="T1"/>
                  </a:cxn>
                  <a:cxn ang="T11">
                    <a:pos x="T2" y="T3"/>
                  </a:cxn>
                  <a:cxn ang="T12">
                    <a:pos x="T4" y="T5"/>
                  </a:cxn>
                  <a:cxn ang="T13">
                    <a:pos x="T6" y="T7"/>
                  </a:cxn>
                  <a:cxn ang="T14">
                    <a:pos x="T8" y="T9"/>
                  </a:cxn>
                </a:cxnLst>
                <a:rect l="T15" t="T16" r="T17" b="T18"/>
                <a:pathLst>
                  <a:path w="28" h="30">
                    <a:moveTo>
                      <a:pt x="0" y="0"/>
                    </a:moveTo>
                    <a:lnTo>
                      <a:pt x="0" y="30"/>
                    </a:lnTo>
                    <a:lnTo>
                      <a:pt x="28" y="15"/>
                    </a:lnTo>
                    <a:lnTo>
                      <a:pt x="0"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2" name="Freeform 61"/>
              <p:cNvSpPr>
                <a:spLocks/>
              </p:cNvSpPr>
              <p:nvPr/>
            </p:nvSpPr>
            <p:spPr bwMode="auto">
              <a:xfrm>
                <a:off x="2863" y="1482"/>
                <a:ext cx="28" cy="31"/>
              </a:xfrm>
              <a:custGeom>
                <a:avLst/>
                <a:gdLst>
                  <a:gd name="T0" fmla="*/ 0 w 28"/>
                  <a:gd name="T1" fmla="*/ 0 h 31"/>
                  <a:gd name="T2" fmla="*/ 0 w 28"/>
                  <a:gd name="T3" fmla="*/ 31 h 31"/>
                  <a:gd name="T4" fmla="*/ 28 w 28"/>
                  <a:gd name="T5" fmla="*/ 15 h 31"/>
                  <a:gd name="T6" fmla="*/ 0 w 28"/>
                  <a:gd name="T7" fmla="*/ 0 h 31"/>
                  <a:gd name="T8" fmla="*/ 0 60000 65536"/>
                  <a:gd name="T9" fmla="*/ 0 60000 65536"/>
                  <a:gd name="T10" fmla="*/ 0 60000 65536"/>
                  <a:gd name="T11" fmla="*/ 0 60000 65536"/>
                  <a:gd name="T12" fmla="*/ 0 w 28"/>
                  <a:gd name="T13" fmla="*/ 0 h 31"/>
                  <a:gd name="T14" fmla="*/ 28 w 28"/>
                  <a:gd name="T15" fmla="*/ 31 h 31"/>
                </a:gdLst>
                <a:ahLst/>
                <a:cxnLst>
                  <a:cxn ang="T8">
                    <a:pos x="T0" y="T1"/>
                  </a:cxn>
                  <a:cxn ang="T9">
                    <a:pos x="T2" y="T3"/>
                  </a:cxn>
                  <a:cxn ang="T10">
                    <a:pos x="T4" y="T5"/>
                  </a:cxn>
                  <a:cxn ang="T11">
                    <a:pos x="T6" y="T7"/>
                  </a:cxn>
                </a:cxnLst>
                <a:rect l="T12" t="T13" r="T14" b="T15"/>
                <a:pathLst>
                  <a:path w="28" h="31">
                    <a:moveTo>
                      <a:pt x="0" y="0"/>
                    </a:moveTo>
                    <a:lnTo>
                      <a:pt x="0" y="31"/>
                    </a:lnTo>
                    <a:lnTo>
                      <a:pt x="28"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3" name="Freeform 62"/>
              <p:cNvSpPr>
                <a:spLocks/>
              </p:cNvSpPr>
              <p:nvPr/>
            </p:nvSpPr>
            <p:spPr bwMode="auto">
              <a:xfrm>
                <a:off x="4847" y="1727"/>
                <a:ext cx="31" cy="30"/>
              </a:xfrm>
              <a:custGeom>
                <a:avLst/>
                <a:gdLst>
                  <a:gd name="T0" fmla="*/ 0 w 31"/>
                  <a:gd name="T1" fmla="*/ 0 h 30"/>
                  <a:gd name="T2" fmla="*/ 0 w 31"/>
                  <a:gd name="T3" fmla="*/ 30 h 30"/>
                  <a:gd name="T4" fmla="*/ 31 w 31"/>
                  <a:gd name="T5" fmla="*/ 15 h 30"/>
                  <a:gd name="T6" fmla="*/ 0 w 31"/>
                  <a:gd name="T7" fmla="*/ 3 h 30"/>
                  <a:gd name="T8" fmla="*/ 0 w 31"/>
                  <a:gd name="T9" fmla="*/ 0 h 30"/>
                  <a:gd name="T10" fmla="*/ 0 60000 65536"/>
                  <a:gd name="T11" fmla="*/ 0 60000 65536"/>
                  <a:gd name="T12" fmla="*/ 0 60000 65536"/>
                  <a:gd name="T13" fmla="*/ 0 60000 65536"/>
                  <a:gd name="T14" fmla="*/ 0 60000 65536"/>
                  <a:gd name="T15" fmla="*/ 0 w 31"/>
                  <a:gd name="T16" fmla="*/ 0 h 30"/>
                  <a:gd name="T17" fmla="*/ 31 w 31"/>
                  <a:gd name="T18" fmla="*/ 30 h 30"/>
                </a:gdLst>
                <a:ahLst/>
                <a:cxnLst>
                  <a:cxn ang="T10">
                    <a:pos x="T0" y="T1"/>
                  </a:cxn>
                  <a:cxn ang="T11">
                    <a:pos x="T2" y="T3"/>
                  </a:cxn>
                  <a:cxn ang="T12">
                    <a:pos x="T4" y="T5"/>
                  </a:cxn>
                  <a:cxn ang="T13">
                    <a:pos x="T6" y="T7"/>
                  </a:cxn>
                  <a:cxn ang="T14">
                    <a:pos x="T8" y="T9"/>
                  </a:cxn>
                </a:cxnLst>
                <a:rect l="T15" t="T16" r="T17" b="T18"/>
                <a:pathLst>
                  <a:path w="31" h="30">
                    <a:moveTo>
                      <a:pt x="0" y="0"/>
                    </a:moveTo>
                    <a:lnTo>
                      <a:pt x="0" y="30"/>
                    </a:lnTo>
                    <a:lnTo>
                      <a:pt x="31" y="15"/>
                    </a:lnTo>
                    <a:lnTo>
                      <a:pt x="0"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4" name="Freeform 63"/>
              <p:cNvSpPr>
                <a:spLocks/>
              </p:cNvSpPr>
              <p:nvPr/>
            </p:nvSpPr>
            <p:spPr bwMode="auto">
              <a:xfrm>
                <a:off x="4847" y="1984"/>
                <a:ext cx="31" cy="31"/>
              </a:xfrm>
              <a:custGeom>
                <a:avLst/>
                <a:gdLst>
                  <a:gd name="T0" fmla="*/ 0 w 31"/>
                  <a:gd name="T1" fmla="*/ 0 h 31"/>
                  <a:gd name="T2" fmla="*/ 0 w 31"/>
                  <a:gd name="T3" fmla="*/ 31 h 31"/>
                  <a:gd name="T4" fmla="*/ 31 w 31"/>
                  <a:gd name="T5" fmla="*/ 15 h 31"/>
                  <a:gd name="T6" fmla="*/ 0 w 31"/>
                  <a:gd name="T7" fmla="*/ 3 h 31"/>
                  <a:gd name="T8" fmla="*/ 0 w 31"/>
                  <a:gd name="T9" fmla="*/ 0 h 31"/>
                  <a:gd name="T10" fmla="*/ 0 60000 65536"/>
                  <a:gd name="T11" fmla="*/ 0 60000 65536"/>
                  <a:gd name="T12" fmla="*/ 0 60000 65536"/>
                  <a:gd name="T13" fmla="*/ 0 60000 65536"/>
                  <a:gd name="T14" fmla="*/ 0 60000 65536"/>
                  <a:gd name="T15" fmla="*/ 0 w 31"/>
                  <a:gd name="T16" fmla="*/ 0 h 31"/>
                  <a:gd name="T17" fmla="*/ 31 w 31"/>
                  <a:gd name="T18" fmla="*/ 31 h 31"/>
                </a:gdLst>
                <a:ahLst/>
                <a:cxnLst>
                  <a:cxn ang="T10">
                    <a:pos x="T0" y="T1"/>
                  </a:cxn>
                  <a:cxn ang="T11">
                    <a:pos x="T2" y="T3"/>
                  </a:cxn>
                  <a:cxn ang="T12">
                    <a:pos x="T4" y="T5"/>
                  </a:cxn>
                  <a:cxn ang="T13">
                    <a:pos x="T6" y="T7"/>
                  </a:cxn>
                  <a:cxn ang="T14">
                    <a:pos x="T8" y="T9"/>
                  </a:cxn>
                </a:cxnLst>
                <a:rect l="T15" t="T16" r="T17" b="T18"/>
                <a:pathLst>
                  <a:path w="31" h="31">
                    <a:moveTo>
                      <a:pt x="0" y="0"/>
                    </a:moveTo>
                    <a:lnTo>
                      <a:pt x="0" y="31"/>
                    </a:lnTo>
                    <a:lnTo>
                      <a:pt x="31" y="15"/>
                    </a:lnTo>
                    <a:lnTo>
                      <a:pt x="0" y="3"/>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5" name="Freeform 64"/>
              <p:cNvSpPr>
                <a:spLocks/>
              </p:cNvSpPr>
              <p:nvPr/>
            </p:nvSpPr>
            <p:spPr bwMode="auto">
              <a:xfrm>
                <a:off x="3809" y="2051"/>
                <a:ext cx="28" cy="28"/>
              </a:xfrm>
              <a:custGeom>
                <a:avLst/>
                <a:gdLst>
                  <a:gd name="T0" fmla="*/ 0 w 28"/>
                  <a:gd name="T1" fmla="*/ 0 h 28"/>
                  <a:gd name="T2" fmla="*/ 0 w 28"/>
                  <a:gd name="T3" fmla="*/ 28 h 28"/>
                  <a:gd name="T4" fmla="*/ 28 w 28"/>
                  <a:gd name="T5" fmla="*/ 16 h 28"/>
                  <a:gd name="T6" fmla="*/ 0 w 28"/>
                  <a:gd name="T7" fmla="*/ 0 h 28"/>
                  <a:gd name="T8" fmla="*/ 0 60000 65536"/>
                  <a:gd name="T9" fmla="*/ 0 60000 65536"/>
                  <a:gd name="T10" fmla="*/ 0 60000 65536"/>
                  <a:gd name="T11" fmla="*/ 0 60000 65536"/>
                  <a:gd name="T12" fmla="*/ 0 w 28"/>
                  <a:gd name="T13" fmla="*/ 0 h 28"/>
                  <a:gd name="T14" fmla="*/ 28 w 28"/>
                  <a:gd name="T15" fmla="*/ 28 h 28"/>
                </a:gdLst>
                <a:ahLst/>
                <a:cxnLst>
                  <a:cxn ang="T8">
                    <a:pos x="T0" y="T1"/>
                  </a:cxn>
                  <a:cxn ang="T9">
                    <a:pos x="T2" y="T3"/>
                  </a:cxn>
                  <a:cxn ang="T10">
                    <a:pos x="T4" y="T5"/>
                  </a:cxn>
                  <a:cxn ang="T11">
                    <a:pos x="T6" y="T7"/>
                  </a:cxn>
                </a:cxnLst>
                <a:rect l="T12" t="T13" r="T14" b="T15"/>
                <a:pathLst>
                  <a:path w="28" h="28">
                    <a:moveTo>
                      <a:pt x="0" y="0"/>
                    </a:moveTo>
                    <a:lnTo>
                      <a:pt x="0" y="28"/>
                    </a:lnTo>
                    <a:lnTo>
                      <a:pt x="28" y="16"/>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6" name="Freeform 65"/>
              <p:cNvSpPr>
                <a:spLocks/>
              </p:cNvSpPr>
              <p:nvPr/>
            </p:nvSpPr>
            <p:spPr bwMode="auto">
              <a:xfrm>
                <a:off x="539" y="655"/>
                <a:ext cx="31" cy="31"/>
              </a:xfrm>
              <a:custGeom>
                <a:avLst/>
                <a:gdLst>
                  <a:gd name="T0" fmla="*/ 0 w 31"/>
                  <a:gd name="T1" fmla="*/ 0 h 31"/>
                  <a:gd name="T2" fmla="*/ 3 w 31"/>
                  <a:gd name="T3" fmla="*/ 31 h 31"/>
                  <a:gd name="T4" fmla="*/ 31 w 31"/>
                  <a:gd name="T5" fmla="*/ 16 h 31"/>
                  <a:gd name="T6" fmla="*/ 3 w 31"/>
                  <a:gd name="T7" fmla="*/ 0 h 31"/>
                  <a:gd name="T8" fmla="*/ 0 w 31"/>
                  <a:gd name="T9" fmla="*/ 0 h 31"/>
                  <a:gd name="T10" fmla="*/ 0 60000 65536"/>
                  <a:gd name="T11" fmla="*/ 0 60000 65536"/>
                  <a:gd name="T12" fmla="*/ 0 60000 65536"/>
                  <a:gd name="T13" fmla="*/ 0 60000 65536"/>
                  <a:gd name="T14" fmla="*/ 0 60000 65536"/>
                  <a:gd name="T15" fmla="*/ 0 w 31"/>
                  <a:gd name="T16" fmla="*/ 0 h 31"/>
                  <a:gd name="T17" fmla="*/ 31 w 31"/>
                  <a:gd name="T18" fmla="*/ 31 h 31"/>
                </a:gdLst>
                <a:ahLst/>
                <a:cxnLst>
                  <a:cxn ang="T10">
                    <a:pos x="T0" y="T1"/>
                  </a:cxn>
                  <a:cxn ang="T11">
                    <a:pos x="T2" y="T3"/>
                  </a:cxn>
                  <a:cxn ang="T12">
                    <a:pos x="T4" y="T5"/>
                  </a:cxn>
                  <a:cxn ang="T13">
                    <a:pos x="T6" y="T7"/>
                  </a:cxn>
                  <a:cxn ang="T14">
                    <a:pos x="T8" y="T9"/>
                  </a:cxn>
                </a:cxnLst>
                <a:rect l="T15" t="T16" r="T17" b="T18"/>
                <a:pathLst>
                  <a:path w="31" h="31">
                    <a:moveTo>
                      <a:pt x="0" y="0"/>
                    </a:moveTo>
                    <a:lnTo>
                      <a:pt x="3" y="31"/>
                    </a:lnTo>
                    <a:lnTo>
                      <a:pt x="31" y="16"/>
                    </a:lnTo>
                    <a:lnTo>
                      <a:pt x="3"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7" name="Freeform 66"/>
              <p:cNvSpPr>
                <a:spLocks/>
              </p:cNvSpPr>
              <p:nvPr/>
            </p:nvSpPr>
            <p:spPr bwMode="auto">
              <a:xfrm>
                <a:off x="539" y="998"/>
                <a:ext cx="31" cy="31"/>
              </a:xfrm>
              <a:custGeom>
                <a:avLst/>
                <a:gdLst>
                  <a:gd name="T0" fmla="*/ 0 w 31"/>
                  <a:gd name="T1" fmla="*/ 0 h 31"/>
                  <a:gd name="T2" fmla="*/ 3 w 31"/>
                  <a:gd name="T3" fmla="*/ 31 h 31"/>
                  <a:gd name="T4" fmla="*/ 31 w 31"/>
                  <a:gd name="T5" fmla="*/ 16 h 31"/>
                  <a:gd name="T6" fmla="*/ 3 w 31"/>
                  <a:gd name="T7" fmla="*/ 3 h 31"/>
                  <a:gd name="T8" fmla="*/ 0 w 31"/>
                  <a:gd name="T9" fmla="*/ 0 h 31"/>
                  <a:gd name="T10" fmla="*/ 0 60000 65536"/>
                  <a:gd name="T11" fmla="*/ 0 60000 65536"/>
                  <a:gd name="T12" fmla="*/ 0 60000 65536"/>
                  <a:gd name="T13" fmla="*/ 0 60000 65536"/>
                  <a:gd name="T14" fmla="*/ 0 60000 65536"/>
                  <a:gd name="T15" fmla="*/ 0 w 31"/>
                  <a:gd name="T16" fmla="*/ 0 h 31"/>
                  <a:gd name="T17" fmla="*/ 31 w 31"/>
                  <a:gd name="T18" fmla="*/ 31 h 31"/>
                </a:gdLst>
                <a:ahLst/>
                <a:cxnLst>
                  <a:cxn ang="T10">
                    <a:pos x="T0" y="T1"/>
                  </a:cxn>
                  <a:cxn ang="T11">
                    <a:pos x="T2" y="T3"/>
                  </a:cxn>
                  <a:cxn ang="T12">
                    <a:pos x="T4" y="T5"/>
                  </a:cxn>
                  <a:cxn ang="T13">
                    <a:pos x="T6" y="T7"/>
                  </a:cxn>
                  <a:cxn ang="T14">
                    <a:pos x="T8" y="T9"/>
                  </a:cxn>
                </a:cxnLst>
                <a:rect l="T15" t="T16" r="T17" b="T18"/>
                <a:pathLst>
                  <a:path w="31" h="31">
                    <a:moveTo>
                      <a:pt x="0" y="0"/>
                    </a:moveTo>
                    <a:lnTo>
                      <a:pt x="3" y="31"/>
                    </a:lnTo>
                    <a:lnTo>
                      <a:pt x="31" y="16"/>
                    </a:lnTo>
                    <a:lnTo>
                      <a:pt x="3"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8" name="Rectangle 67"/>
              <p:cNvSpPr>
                <a:spLocks noChangeArrowheads="1"/>
              </p:cNvSpPr>
              <p:nvPr/>
            </p:nvSpPr>
            <p:spPr bwMode="auto">
              <a:xfrm>
                <a:off x="386" y="97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4</a:t>
                </a:r>
                <a:endParaRPr lang="en-US" altLang="zh-CN" sz="800"/>
              </a:p>
            </p:txBody>
          </p:sp>
          <p:sp>
            <p:nvSpPr>
              <p:cNvPr id="269" name="Line 68"/>
              <p:cNvSpPr>
                <a:spLocks noChangeShapeType="1"/>
              </p:cNvSpPr>
              <p:nvPr/>
            </p:nvSpPr>
            <p:spPr bwMode="auto">
              <a:xfrm flipH="1">
                <a:off x="2487" y="842"/>
                <a:ext cx="275" cy="1"/>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0" name="Freeform 69"/>
              <p:cNvSpPr>
                <a:spLocks/>
              </p:cNvSpPr>
              <p:nvPr/>
            </p:nvSpPr>
            <p:spPr bwMode="auto">
              <a:xfrm>
                <a:off x="2790" y="726"/>
                <a:ext cx="358" cy="578"/>
              </a:xfrm>
              <a:custGeom>
                <a:avLst/>
                <a:gdLst>
                  <a:gd name="T0" fmla="*/ 0 w 358"/>
                  <a:gd name="T1" fmla="*/ 0 h 578"/>
                  <a:gd name="T2" fmla="*/ 0 w 358"/>
                  <a:gd name="T3" fmla="*/ 232 h 578"/>
                  <a:gd name="T4" fmla="*/ 61 w 358"/>
                  <a:gd name="T5" fmla="*/ 288 h 578"/>
                  <a:gd name="T6" fmla="*/ 0 w 358"/>
                  <a:gd name="T7" fmla="*/ 343 h 578"/>
                  <a:gd name="T8" fmla="*/ 0 w 358"/>
                  <a:gd name="T9" fmla="*/ 578 h 578"/>
                  <a:gd name="T10" fmla="*/ 358 w 358"/>
                  <a:gd name="T11" fmla="*/ 401 h 578"/>
                  <a:gd name="T12" fmla="*/ 358 w 358"/>
                  <a:gd name="T13" fmla="*/ 177 h 578"/>
                  <a:gd name="T14" fmla="*/ 0 w 358"/>
                  <a:gd name="T15" fmla="*/ 0 h 578"/>
                  <a:gd name="T16" fmla="*/ 0 60000 65536"/>
                  <a:gd name="T17" fmla="*/ 0 60000 65536"/>
                  <a:gd name="T18" fmla="*/ 0 60000 65536"/>
                  <a:gd name="T19" fmla="*/ 0 60000 65536"/>
                  <a:gd name="T20" fmla="*/ 0 60000 65536"/>
                  <a:gd name="T21" fmla="*/ 0 60000 65536"/>
                  <a:gd name="T22" fmla="*/ 0 60000 65536"/>
                  <a:gd name="T23" fmla="*/ 0 60000 65536"/>
                  <a:gd name="T24" fmla="*/ 0 w 358"/>
                  <a:gd name="T25" fmla="*/ 0 h 578"/>
                  <a:gd name="T26" fmla="*/ 358 w 358"/>
                  <a:gd name="T27" fmla="*/ 578 h 57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58" h="578">
                    <a:moveTo>
                      <a:pt x="0" y="0"/>
                    </a:moveTo>
                    <a:lnTo>
                      <a:pt x="0" y="232"/>
                    </a:lnTo>
                    <a:lnTo>
                      <a:pt x="61" y="288"/>
                    </a:lnTo>
                    <a:lnTo>
                      <a:pt x="0" y="343"/>
                    </a:lnTo>
                    <a:lnTo>
                      <a:pt x="0" y="578"/>
                    </a:lnTo>
                    <a:lnTo>
                      <a:pt x="358" y="401"/>
                    </a:lnTo>
                    <a:lnTo>
                      <a:pt x="358" y="17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71" name="Freeform 70"/>
              <p:cNvSpPr>
                <a:spLocks/>
              </p:cNvSpPr>
              <p:nvPr/>
            </p:nvSpPr>
            <p:spPr bwMode="auto">
              <a:xfrm>
                <a:off x="2790" y="726"/>
                <a:ext cx="358" cy="578"/>
              </a:xfrm>
              <a:custGeom>
                <a:avLst/>
                <a:gdLst>
                  <a:gd name="T0" fmla="*/ 0 w 358"/>
                  <a:gd name="T1" fmla="*/ 0 h 578"/>
                  <a:gd name="T2" fmla="*/ 0 w 358"/>
                  <a:gd name="T3" fmla="*/ 232 h 578"/>
                  <a:gd name="T4" fmla="*/ 61 w 358"/>
                  <a:gd name="T5" fmla="*/ 288 h 578"/>
                  <a:gd name="T6" fmla="*/ 0 w 358"/>
                  <a:gd name="T7" fmla="*/ 343 h 578"/>
                  <a:gd name="T8" fmla="*/ 0 w 358"/>
                  <a:gd name="T9" fmla="*/ 578 h 578"/>
                  <a:gd name="T10" fmla="*/ 358 w 358"/>
                  <a:gd name="T11" fmla="*/ 401 h 578"/>
                  <a:gd name="T12" fmla="*/ 358 w 358"/>
                  <a:gd name="T13" fmla="*/ 177 h 578"/>
                  <a:gd name="T14" fmla="*/ 0 w 358"/>
                  <a:gd name="T15" fmla="*/ 0 h 578"/>
                  <a:gd name="T16" fmla="*/ 0 60000 65536"/>
                  <a:gd name="T17" fmla="*/ 0 60000 65536"/>
                  <a:gd name="T18" fmla="*/ 0 60000 65536"/>
                  <a:gd name="T19" fmla="*/ 0 60000 65536"/>
                  <a:gd name="T20" fmla="*/ 0 60000 65536"/>
                  <a:gd name="T21" fmla="*/ 0 60000 65536"/>
                  <a:gd name="T22" fmla="*/ 0 60000 65536"/>
                  <a:gd name="T23" fmla="*/ 0 60000 65536"/>
                  <a:gd name="T24" fmla="*/ 0 w 358"/>
                  <a:gd name="T25" fmla="*/ 0 h 578"/>
                  <a:gd name="T26" fmla="*/ 358 w 358"/>
                  <a:gd name="T27" fmla="*/ 578 h 57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58" h="578">
                    <a:moveTo>
                      <a:pt x="0" y="0"/>
                    </a:moveTo>
                    <a:lnTo>
                      <a:pt x="0" y="232"/>
                    </a:lnTo>
                    <a:lnTo>
                      <a:pt x="61" y="288"/>
                    </a:lnTo>
                    <a:lnTo>
                      <a:pt x="0" y="343"/>
                    </a:lnTo>
                    <a:lnTo>
                      <a:pt x="0" y="578"/>
                    </a:lnTo>
                    <a:lnTo>
                      <a:pt x="358" y="401"/>
                    </a:lnTo>
                    <a:lnTo>
                      <a:pt x="358" y="177"/>
                    </a:lnTo>
                    <a:lnTo>
                      <a:pt x="0" y="0"/>
                    </a:lnTo>
                  </a:path>
                </a:pathLst>
              </a:custGeom>
              <a:noFill/>
              <a:ln w="9525">
                <a:solidFill>
                  <a:srgbClr val="666666"/>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72" name="Line 71"/>
              <p:cNvSpPr>
                <a:spLocks noChangeShapeType="1"/>
              </p:cNvSpPr>
              <p:nvPr/>
            </p:nvSpPr>
            <p:spPr bwMode="auto">
              <a:xfrm flipH="1">
                <a:off x="3151" y="1014"/>
                <a:ext cx="340" cy="1"/>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3" name="Freeform 72"/>
              <p:cNvSpPr>
                <a:spLocks/>
              </p:cNvSpPr>
              <p:nvPr/>
            </p:nvSpPr>
            <p:spPr bwMode="auto">
              <a:xfrm>
                <a:off x="3479" y="998"/>
                <a:ext cx="30" cy="31"/>
              </a:xfrm>
              <a:custGeom>
                <a:avLst/>
                <a:gdLst>
                  <a:gd name="T0" fmla="*/ 0 w 30"/>
                  <a:gd name="T1" fmla="*/ 0 h 31"/>
                  <a:gd name="T2" fmla="*/ 0 w 30"/>
                  <a:gd name="T3" fmla="*/ 31 h 31"/>
                  <a:gd name="T4" fmla="*/ 30 w 30"/>
                  <a:gd name="T5" fmla="*/ 16 h 31"/>
                  <a:gd name="T6" fmla="*/ 0 w 30"/>
                  <a:gd name="T7" fmla="*/ 3 h 31"/>
                  <a:gd name="T8" fmla="*/ 0 w 30"/>
                  <a:gd name="T9" fmla="*/ 0 h 31"/>
                  <a:gd name="T10" fmla="*/ 0 60000 65536"/>
                  <a:gd name="T11" fmla="*/ 0 60000 65536"/>
                  <a:gd name="T12" fmla="*/ 0 60000 65536"/>
                  <a:gd name="T13" fmla="*/ 0 60000 65536"/>
                  <a:gd name="T14" fmla="*/ 0 60000 65536"/>
                  <a:gd name="T15" fmla="*/ 0 w 30"/>
                  <a:gd name="T16" fmla="*/ 0 h 31"/>
                  <a:gd name="T17" fmla="*/ 30 w 30"/>
                  <a:gd name="T18" fmla="*/ 31 h 31"/>
                </a:gdLst>
                <a:ahLst/>
                <a:cxnLst>
                  <a:cxn ang="T10">
                    <a:pos x="T0" y="T1"/>
                  </a:cxn>
                  <a:cxn ang="T11">
                    <a:pos x="T2" y="T3"/>
                  </a:cxn>
                  <a:cxn ang="T12">
                    <a:pos x="T4" y="T5"/>
                  </a:cxn>
                  <a:cxn ang="T13">
                    <a:pos x="T6" y="T7"/>
                  </a:cxn>
                  <a:cxn ang="T14">
                    <a:pos x="T8" y="T9"/>
                  </a:cxn>
                </a:cxnLst>
                <a:rect l="T15" t="T16" r="T17" b="T18"/>
                <a:pathLst>
                  <a:path w="30" h="31">
                    <a:moveTo>
                      <a:pt x="0" y="0"/>
                    </a:moveTo>
                    <a:lnTo>
                      <a:pt x="0" y="31"/>
                    </a:lnTo>
                    <a:lnTo>
                      <a:pt x="30" y="16"/>
                    </a:lnTo>
                    <a:lnTo>
                      <a:pt x="0" y="3"/>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74" name="Line 73"/>
              <p:cNvSpPr>
                <a:spLocks noChangeShapeType="1"/>
              </p:cNvSpPr>
              <p:nvPr/>
            </p:nvSpPr>
            <p:spPr bwMode="auto">
              <a:xfrm>
                <a:off x="193" y="1451"/>
                <a:ext cx="129" cy="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5" name="Freeform 74"/>
              <p:cNvSpPr>
                <a:spLocks/>
              </p:cNvSpPr>
              <p:nvPr/>
            </p:nvSpPr>
            <p:spPr bwMode="auto">
              <a:xfrm>
                <a:off x="313" y="1439"/>
                <a:ext cx="30" cy="28"/>
              </a:xfrm>
              <a:custGeom>
                <a:avLst/>
                <a:gdLst>
                  <a:gd name="T0" fmla="*/ 0 w 30"/>
                  <a:gd name="T1" fmla="*/ 0 h 28"/>
                  <a:gd name="T2" fmla="*/ 0 w 30"/>
                  <a:gd name="T3" fmla="*/ 28 h 28"/>
                  <a:gd name="T4" fmla="*/ 30 w 30"/>
                  <a:gd name="T5" fmla="*/ 15 h 28"/>
                  <a:gd name="T6" fmla="*/ 0 w 30"/>
                  <a:gd name="T7" fmla="*/ 0 h 28"/>
                  <a:gd name="T8" fmla="*/ 0 60000 65536"/>
                  <a:gd name="T9" fmla="*/ 0 60000 65536"/>
                  <a:gd name="T10" fmla="*/ 0 60000 65536"/>
                  <a:gd name="T11" fmla="*/ 0 60000 65536"/>
                  <a:gd name="T12" fmla="*/ 0 w 30"/>
                  <a:gd name="T13" fmla="*/ 0 h 28"/>
                  <a:gd name="T14" fmla="*/ 30 w 30"/>
                  <a:gd name="T15" fmla="*/ 28 h 28"/>
                </a:gdLst>
                <a:ahLst/>
                <a:cxnLst>
                  <a:cxn ang="T8">
                    <a:pos x="T0" y="T1"/>
                  </a:cxn>
                  <a:cxn ang="T9">
                    <a:pos x="T2" y="T3"/>
                  </a:cxn>
                  <a:cxn ang="T10">
                    <a:pos x="T4" y="T5"/>
                  </a:cxn>
                  <a:cxn ang="T11">
                    <a:pos x="T6" y="T7"/>
                  </a:cxn>
                </a:cxnLst>
                <a:rect l="T12" t="T13" r="T14" b="T15"/>
                <a:pathLst>
                  <a:path w="30" h="28">
                    <a:moveTo>
                      <a:pt x="0" y="0"/>
                    </a:moveTo>
                    <a:lnTo>
                      <a:pt x="0" y="28"/>
                    </a:lnTo>
                    <a:lnTo>
                      <a:pt x="30"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76" name="Freeform 75"/>
              <p:cNvSpPr>
                <a:spLocks/>
              </p:cNvSpPr>
              <p:nvPr/>
            </p:nvSpPr>
            <p:spPr bwMode="auto">
              <a:xfrm>
                <a:off x="52" y="1439"/>
                <a:ext cx="31" cy="28"/>
              </a:xfrm>
              <a:custGeom>
                <a:avLst/>
                <a:gdLst>
                  <a:gd name="T0" fmla="*/ 0 w 31"/>
                  <a:gd name="T1" fmla="*/ 0 h 28"/>
                  <a:gd name="T2" fmla="*/ 3 w 31"/>
                  <a:gd name="T3" fmla="*/ 28 h 28"/>
                  <a:gd name="T4" fmla="*/ 31 w 31"/>
                  <a:gd name="T5" fmla="*/ 15 h 28"/>
                  <a:gd name="T6" fmla="*/ 3 w 31"/>
                  <a:gd name="T7" fmla="*/ 0 h 28"/>
                  <a:gd name="T8" fmla="*/ 0 w 31"/>
                  <a:gd name="T9" fmla="*/ 0 h 28"/>
                  <a:gd name="T10" fmla="*/ 0 60000 65536"/>
                  <a:gd name="T11" fmla="*/ 0 60000 65536"/>
                  <a:gd name="T12" fmla="*/ 0 60000 65536"/>
                  <a:gd name="T13" fmla="*/ 0 60000 65536"/>
                  <a:gd name="T14" fmla="*/ 0 60000 65536"/>
                  <a:gd name="T15" fmla="*/ 0 w 31"/>
                  <a:gd name="T16" fmla="*/ 0 h 28"/>
                  <a:gd name="T17" fmla="*/ 31 w 31"/>
                  <a:gd name="T18" fmla="*/ 28 h 28"/>
                </a:gdLst>
                <a:ahLst/>
                <a:cxnLst>
                  <a:cxn ang="T10">
                    <a:pos x="T0" y="T1"/>
                  </a:cxn>
                  <a:cxn ang="T11">
                    <a:pos x="T2" y="T3"/>
                  </a:cxn>
                  <a:cxn ang="T12">
                    <a:pos x="T4" y="T5"/>
                  </a:cxn>
                  <a:cxn ang="T13">
                    <a:pos x="T6" y="T7"/>
                  </a:cxn>
                  <a:cxn ang="T14">
                    <a:pos x="T8" y="T9"/>
                  </a:cxn>
                </a:cxnLst>
                <a:rect l="T15" t="T16" r="T17" b="T18"/>
                <a:pathLst>
                  <a:path w="31" h="28">
                    <a:moveTo>
                      <a:pt x="0" y="0"/>
                    </a:moveTo>
                    <a:lnTo>
                      <a:pt x="3" y="28"/>
                    </a:lnTo>
                    <a:lnTo>
                      <a:pt x="31" y="15"/>
                    </a:lnTo>
                    <a:lnTo>
                      <a:pt x="3"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77" name="Freeform 76"/>
              <p:cNvSpPr>
                <a:spLocks/>
              </p:cNvSpPr>
              <p:nvPr/>
            </p:nvSpPr>
            <p:spPr bwMode="auto">
              <a:xfrm>
                <a:off x="1886" y="2260"/>
                <a:ext cx="31" cy="30"/>
              </a:xfrm>
              <a:custGeom>
                <a:avLst/>
                <a:gdLst>
                  <a:gd name="T0" fmla="*/ 0 w 31"/>
                  <a:gd name="T1" fmla="*/ 0 h 30"/>
                  <a:gd name="T2" fmla="*/ 3 w 31"/>
                  <a:gd name="T3" fmla="*/ 30 h 30"/>
                  <a:gd name="T4" fmla="*/ 31 w 31"/>
                  <a:gd name="T5" fmla="*/ 15 h 30"/>
                  <a:gd name="T6" fmla="*/ 3 w 31"/>
                  <a:gd name="T7" fmla="*/ 3 h 30"/>
                  <a:gd name="T8" fmla="*/ 0 w 31"/>
                  <a:gd name="T9" fmla="*/ 0 h 30"/>
                  <a:gd name="T10" fmla="*/ 0 60000 65536"/>
                  <a:gd name="T11" fmla="*/ 0 60000 65536"/>
                  <a:gd name="T12" fmla="*/ 0 60000 65536"/>
                  <a:gd name="T13" fmla="*/ 0 60000 65536"/>
                  <a:gd name="T14" fmla="*/ 0 60000 65536"/>
                  <a:gd name="T15" fmla="*/ 0 w 31"/>
                  <a:gd name="T16" fmla="*/ 0 h 30"/>
                  <a:gd name="T17" fmla="*/ 31 w 31"/>
                  <a:gd name="T18" fmla="*/ 30 h 30"/>
                </a:gdLst>
                <a:ahLst/>
                <a:cxnLst>
                  <a:cxn ang="T10">
                    <a:pos x="T0" y="T1"/>
                  </a:cxn>
                  <a:cxn ang="T11">
                    <a:pos x="T2" y="T3"/>
                  </a:cxn>
                  <a:cxn ang="T12">
                    <a:pos x="T4" y="T5"/>
                  </a:cxn>
                  <a:cxn ang="T13">
                    <a:pos x="T6" y="T7"/>
                  </a:cxn>
                  <a:cxn ang="T14">
                    <a:pos x="T8" y="T9"/>
                  </a:cxn>
                </a:cxnLst>
                <a:rect l="T15" t="T16" r="T17" b="T18"/>
                <a:pathLst>
                  <a:path w="31" h="30">
                    <a:moveTo>
                      <a:pt x="0" y="0"/>
                    </a:moveTo>
                    <a:lnTo>
                      <a:pt x="3" y="30"/>
                    </a:lnTo>
                    <a:lnTo>
                      <a:pt x="31" y="15"/>
                    </a:lnTo>
                    <a:lnTo>
                      <a:pt x="3"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78" name="Freeform 77"/>
              <p:cNvSpPr>
                <a:spLocks/>
              </p:cNvSpPr>
              <p:nvPr/>
            </p:nvSpPr>
            <p:spPr bwMode="auto">
              <a:xfrm>
                <a:off x="1923" y="2048"/>
                <a:ext cx="215" cy="457"/>
              </a:xfrm>
              <a:custGeom>
                <a:avLst/>
                <a:gdLst>
                  <a:gd name="T0" fmla="*/ 104 w 215"/>
                  <a:gd name="T1" fmla="*/ 457 h 457"/>
                  <a:gd name="T2" fmla="*/ 123 w 215"/>
                  <a:gd name="T3" fmla="*/ 453 h 457"/>
                  <a:gd name="T4" fmla="*/ 141 w 215"/>
                  <a:gd name="T5" fmla="*/ 444 h 457"/>
                  <a:gd name="T6" fmla="*/ 156 w 215"/>
                  <a:gd name="T7" fmla="*/ 432 h 457"/>
                  <a:gd name="T8" fmla="*/ 169 w 215"/>
                  <a:gd name="T9" fmla="*/ 414 h 457"/>
                  <a:gd name="T10" fmla="*/ 184 w 215"/>
                  <a:gd name="T11" fmla="*/ 389 h 457"/>
                  <a:gd name="T12" fmla="*/ 193 w 215"/>
                  <a:gd name="T13" fmla="*/ 365 h 457"/>
                  <a:gd name="T14" fmla="*/ 202 w 215"/>
                  <a:gd name="T15" fmla="*/ 334 h 457"/>
                  <a:gd name="T16" fmla="*/ 208 w 215"/>
                  <a:gd name="T17" fmla="*/ 300 h 457"/>
                  <a:gd name="T18" fmla="*/ 211 w 215"/>
                  <a:gd name="T19" fmla="*/ 267 h 457"/>
                  <a:gd name="T20" fmla="*/ 215 w 215"/>
                  <a:gd name="T21" fmla="*/ 227 h 457"/>
                  <a:gd name="T22" fmla="*/ 211 w 215"/>
                  <a:gd name="T23" fmla="*/ 190 h 457"/>
                  <a:gd name="T24" fmla="*/ 208 w 215"/>
                  <a:gd name="T25" fmla="*/ 156 h 457"/>
                  <a:gd name="T26" fmla="*/ 202 w 215"/>
                  <a:gd name="T27" fmla="*/ 123 h 457"/>
                  <a:gd name="T28" fmla="*/ 193 w 215"/>
                  <a:gd name="T29" fmla="*/ 92 h 457"/>
                  <a:gd name="T30" fmla="*/ 184 w 215"/>
                  <a:gd name="T31" fmla="*/ 68 h 457"/>
                  <a:gd name="T32" fmla="*/ 169 w 215"/>
                  <a:gd name="T33" fmla="*/ 43 h 457"/>
                  <a:gd name="T34" fmla="*/ 156 w 215"/>
                  <a:gd name="T35" fmla="*/ 25 h 457"/>
                  <a:gd name="T36" fmla="*/ 141 w 215"/>
                  <a:gd name="T37" fmla="*/ 13 h 457"/>
                  <a:gd name="T38" fmla="*/ 123 w 215"/>
                  <a:gd name="T39" fmla="*/ 3 h 457"/>
                  <a:gd name="T40" fmla="*/ 107 w 215"/>
                  <a:gd name="T41" fmla="*/ 0 h 457"/>
                  <a:gd name="T42" fmla="*/ 89 w 215"/>
                  <a:gd name="T43" fmla="*/ 3 h 457"/>
                  <a:gd name="T44" fmla="*/ 74 w 215"/>
                  <a:gd name="T45" fmla="*/ 13 h 457"/>
                  <a:gd name="T46" fmla="*/ 58 w 215"/>
                  <a:gd name="T47" fmla="*/ 25 h 457"/>
                  <a:gd name="T48" fmla="*/ 43 w 215"/>
                  <a:gd name="T49" fmla="*/ 43 h 457"/>
                  <a:gd name="T50" fmla="*/ 31 w 215"/>
                  <a:gd name="T51" fmla="*/ 68 h 457"/>
                  <a:gd name="T52" fmla="*/ 19 w 215"/>
                  <a:gd name="T53" fmla="*/ 92 h 457"/>
                  <a:gd name="T54" fmla="*/ 9 w 215"/>
                  <a:gd name="T55" fmla="*/ 123 h 457"/>
                  <a:gd name="T56" fmla="*/ 3 w 215"/>
                  <a:gd name="T57" fmla="*/ 156 h 457"/>
                  <a:gd name="T58" fmla="*/ 0 w 215"/>
                  <a:gd name="T59" fmla="*/ 190 h 457"/>
                  <a:gd name="T60" fmla="*/ 0 w 215"/>
                  <a:gd name="T61" fmla="*/ 227 h 457"/>
                  <a:gd name="T62" fmla="*/ 0 w 215"/>
                  <a:gd name="T63" fmla="*/ 267 h 457"/>
                  <a:gd name="T64" fmla="*/ 3 w 215"/>
                  <a:gd name="T65" fmla="*/ 300 h 457"/>
                  <a:gd name="T66" fmla="*/ 9 w 215"/>
                  <a:gd name="T67" fmla="*/ 334 h 457"/>
                  <a:gd name="T68" fmla="*/ 19 w 215"/>
                  <a:gd name="T69" fmla="*/ 365 h 457"/>
                  <a:gd name="T70" fmla="*/ 31 w 215"/>
                  <a:gd name="T71" fmla="*/ 389 h 457"/>
                  <a:gd name="T72" fmla="*/ 43 w 215"/>
                  <a:gd name="T73" fmla="*/ 414 h 457"/>
                  <a:gd name="T74" fmla="*/ 58 w 215"/>
                  <a:gd name="T75" fmla="*/ 432 h 457"/>
                  <a:gd name="T76" fmla="*/ 74 w 215"/>
                  <a:gd name="T77" fmla="*/ 444 h 457"/>
                  <a:gd name="T78" fmla="*/ 89 w 215"/>
                  <a:gd name="T79" fmla="*/ 453 h 457"/>
                  <a:gd name="T80" fmla="*/ 107 w 215"/>
                  <a:gd name="T81" fmla="*/ 457 h 457"/>
                  <a:gd name="T82" fmla="*/ 104 w 215"/>
                  <a:gd name="T83" fmla="*/ 457 h 45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15"/>
                  <a:gd name="T127" fmla="*/ 0 h 457"/>
                  <a:gd name="T128" fmla="*/ 215 w 215"/>
                  <a:gd name="T129" fmla="*/ 457 h 457"/>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15" h="457">
                    <a:moveTo>
                      <a:pt x="104" y="457"/>
                    </a:moveTo>
                    <a:lnTo>
                      <a:pt x="123" y="453"/>
                    </a:lnTo>
                    <a:lnTo>
                      <a:pt x="141" y="444"/>
                    </a:lnTo>
                    <a:lnTo>
                      <a:pt x="156" y="432"/>
                    </a:lnTo>
                    <a:lnTo>
                      <a:pt x="169" y="414"/>
                    </a:lnTo>
                    <a:lnTo>
                      <a:pt x="184" y="389"/>
                    </a:lnTo>
                    <a:lnTo>
                      <a:pt x="193" y="365"/>
                    </a:lnTo>
                    <a:lnTo>
                      <a:pt x="202" y="334"/>
                    </a:lnTo>
                    <a:lnTo>
                      <a:pt x="208" y="300"/>
                    </a:lnTo>
                    <a:lnTo>
                      <a:pt x="211" y="267"/>
                    </a:lnTo>
                    <a:lnTo>
                      <a:pt x="215" y="227"/>
                    </a:lnTo>
                    <a:lnTo>
                      <a:pt x="211" y="190"/>
                    </a:lnTo>
                    <a:lnTo>
                      <a:pt x="208" y="156"/>
                    </a:lnTo>
                    <a:lnTo>
                      <a:pt x="202" y="123"/>
                    </a:lnTo>
                    <a:lnTo>
                      <a:pt x="193" y="92"/>
                    </a:lnTo>
                    <a:lnTo>
                      <a:pt x="184" y="68"/>
                    </a:lnTo>
                    <a:lnTo>
                      <a:pt x="169" y="43"/>
                    </a:lnTo>
                    <a:lnTo>
                      <a:pt x="156" y="25"/>
                    </a:lnTo>
                    <a:lnTo>
                      <a:pt x="141" y="13"/>
                    </a:lnTo>
                    <a:lnTo>
                      <a:pt x="123" y="3"/>
                    </a:lnTo>
                    <a:lnTo>
                      <a:pt x="107" y="0"/>
                    </a:lnTo>
                    <a:lnTo>
                      <a:pt x="89" y="3"/>
                    </a:lnTo>
                    <a:lnTo>
                      <a:pt x="74" y="13"/>
                    </a:lnTo>
                    <a:lnTo>
                      <a:pt x="58" y="25"/>
                    </a:lnTo>
                    <a:lnTo>
                      <a:pt x="43" y="43"/>
                    </a:lnTo>
                    <a:lnTo>
                      <a:pt x="31" y="68"/>
                    </a:lnTo>
                    <a:lnTo>
                      <a:pt x="19" y="92"/>
                    </a:lnTo>
                    <a:lnTo>
                      <a:pt x="9" y="123"/>
                    </a:lnTo>
                    <a:lnTo>
                      <a:pt x="3" y="156"/>
                    </a:lnTo>
                    <a:lnTo>
                      <a:pt x="0" y="190"/>
                    </a:lnTo>
                    <a:lnTo>
                      <a:pt x="0" y="227"/>
                    </a:lnTo>
                    <a:lnTo>
                      <a:pt x="0" y="267"/>
                    </a:lnTo>
                    <a:lnTo>
                      <a:pt x="3" y="300"/>
                    </a:lnTo>
                    <a:lnTo>
                      <a:pt x="9" y="334"/>
                    </a:lnTo>
                    <a:lnTo>
                      <a:pt x="19" y="365"/>
                    </a:lnTo>
                    <a:lnTo>
                      <a:pt x="31" y="389"/>
                    </a:lnTo>
                    <a:lnTo>
                      <a:pt x="43" y="414"/>
                    </a:lnTo>
                    <a:lnTo>
                      <a:pt x="58" y="432"/>
                    </a:lnTo>
                    <a:lnTo>
                      <a:pt x="74" y="444"/>
                    </a:lnTo>
                    <a:lnTo>
                      <a:pt x="89" y="453"/>
                    </a:lnTo>
                    <a:lnTo>
                      <a:pt x="107" y="457"/>
                    </a:lnTo>
                    <a:lnTo>
                      <a:pt x="104" y="457"/>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79" name="Freeform 78"/>
              <p:cNvSpPr>
                <a:spLocks/>
              </p:cNvSpPr>
              <p:nvPr/>
            </p:nvSpPr>
            <p:spPr bwMode="auto">
              <a:xfrm>
                <a:off x="1923" y="2048"/>
                <a:ext cx="215" cy="457"/>
              </a:xfrm>
              <a:custGeom>
                <a:avLst/>
                <a:gdLst>
                  <a:gd name="T0" fmla="*/ 104 w 215"/>
                  <a:gd name="T1" fmla="*/ 457 h 457"/>
                  <a:gd name="T2" fmla="*/ 123 w 215"/>
                  <a:gd name="T3" fmla="*/ 453 h 457"/>
                  <a:gd name="T4" fmla="*/ 141 w 215"/>
                  <a:gd name="T5" fmla="*/ 444 h 457"/>
                  <a:gd name="T6" fmla="*/ 156 w 215"/>
                  <a:gd name="T7" fmla="*/ 432 h 457"/>
                  <a:gd name="T8" fmla="*/ 169 w 215"/>
                  <a:gd name="T9" fmla="*/ 414 h 457"/>
                  <a:gd name="T10" fmla="*/ 184 w 215"/>
                  <a:gd name="T11" fmla="*/ 389 h 457"/>
                  <a:gd name="T12" fmla="*/ 193 w 215"/>
                  <a:gd name="T13" fmla="*/ 365 h 457"/>
                  <a:gd name="T14" fmla="*/ 202 w 215"/>
                  <a:gd name="T15" fmla="*/ 334 h 457"/>
                  <a:gd name="T16" fmla="*/ 208 w 215"/>
                  <a:gd name="T17" fmla="*/ 300 h 457"/>
                  <a:gd name="T18" fmla="*/ 211 w 215"/>
                  <a:gd name="T19" fmla="*/ 267 h 457"/>
                  <a:gd name="T20" fmla="*/ 215 w 215"/>
                  <a:gd name="T21" fmla="*/ 227 h 457"/>
                  <a:gd name="T22" fmla="*/ 211 w 215"/>
                  <a:gd name="T23" fmla="*/ 190 h 457"/>
                  <a:gd name="T24" fmla="*/ 208 w 215"/>
                  <a:gd name="T25" fmla="*/ 156 h 457"/>
                  <a:gd name="T26" fmla="*/ 202 w 215"/>
                  <a:gd name="T27" fmla="*/ 123 h 457"/>
                  <a:gd name="T28" fmla="*/ 193 w 215"/>
                  <a:gd name="T29" fmla="*/ 92 h 457"/>
                  <a:gd name="T30" fmla="*/ 184 w 215"/>
                  <a:gd name="T31" fmla="*/ 68 h 457"/>
                  <a:gd name="T32" fmla="*/ 169 w 215"/>
                  <a:gd name="T33" fmla="*/ 43 h 457"/>
                  <a:gd name="T34" fmla="*/ 156 w 215"/>
                  <a:gd name="T35" fmla="*/ 25 h 457"/>
                  <a:gd name="T36" fmla="*/ 141 w 215"/>
                  <a:gd name="T37" fmla="*/ 13 h 457"/>
                  <a:gd name="T38" fmla="*/ 123 w 215"/>
                  <a:gd name="T39" fmla="*/ 3 h 457"/>
                  <a:gd name="T40" fmla="*/ 107 w 215"/>
                  <a:gd name="T41" fmla="*/ 0 h 457"/>
                  <a:gd name="T42" fmla="*/ 89 w 215"/>
                  <a:gd name="T43" fmla="*/ 3 h 457"/>
                  <a:gd name="T44" fmla="*/ 74 w 215"/>
                  <a:gd name="T45" fmla="*/ 13 h 457"/>
                  <a:gd name="T46" fmla="*/ 58 w 215"/>
                  <a:gd name="T47" fmla="*/ 25 h 457"/>
                  <a:gd name="T48" fmla="*/ 43 w 215"/>
                  <a:gd name="T49" fmla="*/ 43 h 457"/>
                  <a:gd name="T50" fmla="*/ 31 w 215"/>
                  <a:gd name="T51" fmla="*/ 68 h 457"/>
                  <a:gd name="T52" fmla="*/ 19 w 215"/>
                  <a:gd name="T53" fmla="*/ 92 h 457"/>
                  <a:gd name="T54" fmla="*/ 9 w 215"/>
                  <a:gd name="T55" fmla="*/ 123 h 457"/>
                  <a:gd name="T56" fmla="*/ 3 w 215"/>
                  <a:gd name="T57" fmla="*/ 156 h 457"/>
                  <a:gd name="T58" fmla="*/ 0 w 215"/>
                  <a:gd name="T59" fmla="*/ 190 h 457"/>
                  <a:gd name="T60" fmla="*/ 0 w 215"/>
                  <a:gd name="T61" fmla="*/ 227 h 457"/>
                  <a:gd name="T62" fmla="*/ 0 w 215"/>
                  <a:gd name="T63" fmla="*/ 267 h 457"/>
                  <a:gd name="T64" fmla="*/ 3 w 215"/>
                  <a:gd name="T65" fmla="*/ 300 h 457"/>
                  <a:gd name="T66" fmla="*/ 9 w 215"/>
                  <a:gd name="T67" fmla="*/ 334 h 457"/>
                  <a:gd name="T68" fmla="*/ 19 w 215"/>
                  <a:gd name="T69" fmla="*/ 365 h 457"/>
                  <a:gd name="T70" fmla="*/ 31 w 215"/>
                  <a:gd name="T71" fmla="*/ 389 h 457"/>
                  <a:gd name="T72" fmla="*/ 43 w 215"/>
                  <a:gd name="T73" fmla="*/ 414 h 457"/>
                  <a:gd name="T74" fmla="*/ 58 w 215"/>
                  <a:gd name="T75" fmla="*/ 432 h 457"/>
                  <a:gd name="T76" fmla="*/ 74 w 215"/>
                  <a:gd name="T77" fmla="*/ 444 h 457"/>
                  <a:gd name="T78" fmla="*/ 89 w 215"/>
                  <a:gd name="T79" fmla="*/ 453 h 457"/>
                  <a:gd name="T80" fmla="*/ 107 w 215"/>
                  <a:gd name="T81" fmla="*/ 457 h 45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15"/>
                  <a:gd name="T124" fmla="*/ 0 h 457"/>
                  <a:gd name="T125" fmla="*/ 215 w 215"/>
                  <a:gd name="T126" fmla="*/ 457 h 457"/>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15" h="457">
                    <a:moveTo>
                      <a:pt x="104" y="457"/>
                    </a:moveTo>
                    <a:lnTo>
                      <a:pt x="123" y="453"/>
                    </a:lnTo>
                    <a:lnTo>
                      <a:pt x="141" y="444"/>
                    </a:lnTo>
                    <a:lnTo>
                      <a:pt x="156" y="432"/>
                    </a:lnTo>
                    <a:lnTo>
                      <a:pt x="169" y="414"/>
                    </a:lnTo>
                    <a:lnTo>
                      <a:pt x="184" y="389"/>
                    </a:lnTo>
                    <a:lnTo>
                      <a:pt x="193" y="365"/>
                    </a:lnTo>
                    <a:lnTo>
                      <a:pt x="202" y="334"/>
                    </a:lnTo>
                    <a:lnTo>
                      <a:pt x="208" y="300"/>
                    </a:lnTo>
                    <a:lnTo>
                      <a:pt x="211" y="267"/>
                    </a:lnTo>
                    <a:lnTo>
                      <a:pt x="215" y="227"/>
                    </a:lnTo>
                    <a:lnTo>
                      <a:pt x="211" y="190"/>
                    </a:lnTo>
                    <a:lnTo>
                      <a:pt x="208" y="156"/>
                    </a:lnTo>
                    <a:lnTo>
                      <a:pt x="202" y="123"/>
                    </a:lnTo>
                    <a:lnTo>
                      <a:pt x="193" y="92"/>
                    </a:lnTo>
                    <a:lnTo>
                      <a:pt x="184" y="68"/>
                    </a:lnTo>
                    <a:lnTo>
                      <a:pt x="169" y="43"/>
                    </a:lnTo>
                    <a:lnTo>
                      <a:pt x="156" y="25"/>
                    </a:lnTo>
                    <a:lnTo>
                      <a:pt x="141" y="13"/>
                    </a:lnTo>
                    <a:lnTo>
                      <a:pt x="123" y="3"/>
                    </a:lnTo>
                    <a:lnTo>
                      <a:pt x="107" y="0"/>
                    </a:lnTo>
                    <a:lnTo>
                      <a:pt x="89" y="3"/>
                    </a:lnTo>
                    <a:lnTo>
                      <a:pt x="74" y="13"/>
                    </a:lnTo>
                    <a:lnTo>
                      <a:pt x="58" y="25"/>
                    </a:lnTo>
                    <a:lnTo>
                      <a:pt x="43" y="43"/>
                    </a:lnTo>
                    <a:lnTo>
                      <a:pt x="31" y="68"/>
                    </a:lnTo>
                    <a:lnTo>
                      <a:pt x="19" y="92"/>
                    </a:lnTo>
                    <a:lnTo>
                      <a:pt x="9" y="123"/>
                    </a:lnTo>
                    <a:lnTo>
                      <a:pt x="3" y="156"/>
                    </a:lnTo>
                    <a:lnTo>
                      <a:pt x="0" y="190"/>
                    </a:lnTo>
                    <a:lnTo>
                      <a:pt x="0" y="227"/>
                    </a:lnTo>
                    <a:lnTo>
                      <a:pt x="0" y="267"/>
                    </a:lnTo>
                    <a:lnTo>
                      <a:pt x="3" y="300"/>
                    </a:lnTo>
                    <a:lnTo>
                      <a:pt x="9" y="334"/>
                    </a:lnTo>
                    <a:lnTo>
                      <a:pt x="19" y="365"/>
                    </a:lnTo>
                    <a:lnTo>
                      <a:pt x="31" y="389"/>
                    </a:lnTo>
                    <a:lnTo>
                      <a:pt x="43" y="414"/>
                    </a:lnTo>
                    <a:lnTo>
                      <a:pt x="58" y="432"/>
                    </a:lnTo>
                    <a:lnTo>
                      <a:pt x="74" y="444"/>
                    </a:lnTo>
                    <a:lnTo>
                      <a:pt x="89" y="453"/>
                    </a:lnTo>
                    <a:lnTo>
                      <a:pt x="107" y="457"/>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80" name="Rectangle 79"/>
              <p:cNvSpPr>
                <a:spLocks noChangeArrowheads="1"/>
              </p:cNvSpPr>
              <p:nvPr/>
            </p:nvSpPr>
            <p:spPr bwMode="auto">
              <a:xfrm>
                <a:off x="2165" y="2162"/>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3</a:t>
                </a:r>
                <a:endParaRPr lang="en-US" altLang="zh-CN" sz="800"/>
              </a:p>
            </p:txBody>
          </p:sp>
          <p:sp>
            <p:nvSpPr>
              <p:cNvPr id="281" name="Rectangle 80"/>
              <p:cNvSpPr>
                <a:spLocks noChangeArrowheads="1"/>
              </p:cNvSpPr>
              <p:nvPr/>
            </p:nvSpPr>
            <p:spPr bwMode="auto">
              <a:xfrm>
                <a:off x="2196" y="2162"/>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2</a:t>
                </a:r>
                <a:endParaRPr lang="en-US" altLang="zh-CN" sz="800"/>
              </a:p>
            </p:txBody>
          </p:sp>
          <p:sp>
            <p:nvSpPr>
              <p:cNvPr id="282" name="Freeform 81"/>
              <p:cNvSpPr>
                <a:spLocks/>
              </p:cNvSpPr>
              <p:nvPr/>
            </p:nvSpPr>
            <p:spPr bwMode="auto">
              <a:xfrm>
                <a:off x="2759" y="827"/>
                <a:ext cx="28" cy="30"/>
              </a:xfrm>
              <a:custGeom>
                <a:avLst/>
                <a:gdLst>
                  <a:gd name="T0" fmla="*/ 0 w 28"/>
                  <a:gd name="T1" fmla="*/ 0 h 30"/>
                  <a:gd name="T2" fmla="*/ 0 w 28"/>
                  <a:gd name="T3" fmla="*/ 30 h 30"/>
                  <a:gd name="T4" fmla="*/ 28 w 28"/>
                  <a:gd name="T5" fmla="*/ 15 h 30"/>
                  <a:gd name="T6" fmla="*/ 0 w 28"/>
                  <a:gd name="T7" fmla="*/ 0 h 30"/>
                  <a:gd name="T8" fmla="*/ 0 60000 65536"/>
                  <a:gd name="T9" fmla="*/ 0 60000 65536"/>
                  <a:gd name="T10" fmla="*/ 0 60000 65536"/>
                  <a:gd name="T11" fmla="*/ 0 60000 65536"/>
                  <a:gd name="T12" fmla="*/ 0 w 28"/>
                  <a:gd name="T13" fmla="*/ 0 h 30"/>
                  <a:gd name="T14" fmla="*/ 28 w 28"/>
                  <a:gd name="T15" fmla="*/ 30 h 30"/>
                </a:gdLst>
                <a:ahLst/>
                <a:cxnLst>
                  <a:cxn ang="T8">
                    <a:pos x="T0" y="T1"/>
                  </a:cxn>
                  <a:cxn ang="T9">
                    <a:pos x="T2" y="T3"/>
                  </a:cxn>
                  <a:cxn ang="T10">
                    <a:pos x="T4" y="T5"/>
                  </a:cxn>
                  <a:cxn ang="T11">
                    <a:pos x="T6" y="T7"/>
                  </a:cxn>
                </a:cxnLst>
                <a:rect l="T12" t="T13" r="T14" b="T15"/>
                <a:pathLst>
                  <a:path w="28" h="30">
                    <a:moveTo>
                      <a:pt x="0" y="0"/>
                    </a:moveTo>
                    <a:lnTo>
                      <a:pt x="0" y="30"/>
                    </a:lnTo>
                    <a:lnTo>
                      <a:pt x="28" y="15"/>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83" name="Freeform 82"/>
              <p:cNvSpPr>
                <a:spLocks/>
              </p:cNvSpPr>
              <p:nvPr/>
            </p:nvSpPr>
            <p:spPr bwMode="auto">
              <a:xfrm>
                <a:off x="2759" y="1170"/>
                <a:ext cx="28" cy="30"/>
              </a:xfrm>
              <a:custGeom>
                <a:avLst/>
                <a:gdLst>
                  <a:gd name="T0" fmla="*/ 0 w 28"/>
                  <a:gd name="T1" fmla="*/ 0 h 30"/>
                  <a:gd name="T2" fmla="*/ 0 w 28"/>
                  <a:gd name="T3" fmla="*/ 30 h 30"/>
                  <a:gd name="T4" fmla="*/ 28 w 28"/>
                  <a:gd name="T5" fmla="*/ 18 h 30"/>
                  <a:gd name="T6" fmla="*/ 0 w 28"/>
                  <a:gd name="T7" fmla="*/ 3 h 30"/>
                  <a:gd name="T8" fmla="*/ 0 w 28"/>
                  <a:gd name="T9" fmla="*/ 0 h 30"/>
                  <a:gd name="T10" fmla="*/ 0 60000 65536"/>
                  <a:gd name="T11" fmla="*/ 0 60000 65536"/>
                  <a:gd name="T12" fmla="*/ 0 60000 65536"/>
                  <a:gd name="T13" fmla="*/ 0 60000 65536"/>
                  <a:gd name="T14" fmla="*/ 0 60000 65536"/>
                  <a:gd name="T15" fmla="*/ 0 w 28"/>
                  <a:gd name="T16" fmla="*/ 0 h 30"/>
                  <a:gd name="T17" fmla="*/ 28 w 28"/>
                  <a:gd name="T18" fmla="*/ 30 h 30"/>
                </a:gdLst>
                <a:ahLst/>
                <a:cxnLst>
                  <a:cxn ang="T10">
                    <a:pos x="T0" y="T1"/>
                  </a:cxn>
                  <a:cxn ang="T11">
                    <a:pos x="T2" y="T3"/>
                  </a:cxn>
                  <a:cxn ang="T12">
                    <a:pos x="T4" y="T5"/>
                  </a:cxn>
                  <a:cxn ang="T13">
                    <a:pos x="T6" y="T7"/>
                  </a:cxn>
                  <a:cxn ang="T14">
                    <a:pos x="T8" y="T9"/>
                  </a:cxn>
                </a:cxnLst>
                <a:rect l="T15" t="T16" r="T17" b="T18"/>
                <a:pathLst>
                  <a:path w="28" h="30">
                    <a:moveTo>
                      <a:pt x="0" y="0"/>
                    </a:moveTo>
                    <a:lnTo>
                      <a:pt x="0" y="30"/>
                    </a:lnTo>
                    <a:lnTo>
                      <a:pt x="28" y="18"/>
                    </a:lnTo>
                    <a:lnTo>
                      <a:pt x="0" y="3"/>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84" name="Freeform 83"/>
              <p:cNvSpPr>
                <a:spLocks/>
              </p:cNvSpPr>
              <p:nvPr/>
            </p:nvSpPr>
            <p:spPr bwMode="auto">
              <a:xfrm>
                <a:off x="4881" y="1690"/>
                <a:ext cx="107" cy="364"/>
              </a:xfrm>
              <a:custGeom>
                <a:avLst/>
                <a:gdLst>
                  <a:gd name="T0" fmla="*/ 0 w 107"/>
                  <a:gd name="T1" fmla="*/ 52 h 364"/>
                  <a:gd name="T2" fmla="*/ 0 w 107"/>
                  <a:gd name="T3" fmla="*/ 43 h 364"/>
                  <a:gd name="T4" fmla="*/ 3 w 107"/>
                  <a:gd name="T5" fmla="*/ 37 h 364"/>
                  <a:gd name="T6" fmla="*/ 6 w 107"/>
                  <a:gd name="T7" fmla="*/ 28 h 364"/>
                  <a:gd name="T8" fmla="*/ 9 w 107"/>
                  <a:gd name="T9" fmla="*/ 22 h 364"/>
                  <a:gd name="T10" fmla="*/ 15 w 107"/>
                  <a:gd name="T11" fmla="*/ 15 h 364"/>
                  <a:gd name="T12" fmla="*/ 22 w 107"/>
                  <a:gd name="T13" fmla="*/ 9 h 364"/>
                  <a:gd name="T14" fmla="*/ 28 w 107"/>
                  <a:gd name="T15" fmla="*/ 6 h 364"/>
                  <a:gd name="T16" fmla="*/ 37 w 107"/>
                  <a:gd name="T17" fmla="*/ 3 h 364"/>
                  <a:gd name="T18" fmla="*/ 46 w 107"/>
                  <a:gd name="T19" fmla="*/ 0 h 364"/>
                  <a:gd name="T20" fmla="*/ 55 w 107"/>
                  <a:gd name="T21" fmla="*/ 0 h 364"/>
                  <a:gd name="T22" fmla="*/ 61 w 107"/>
                  <a:gd name="T23" fmla="*/ 0 h 364"/>
                  <a:gd name="T24" fmla="*/ 71 w 107"/>
                  <a:gd name="T25" fmla="*/ 3 h 364"/>
                  <a:gd name="T26" fmla="*/ 80 w 107"/>
                  <a:gd name="T27" fmla="*/ 6 h 364"/>
                  <a:gd name="T28" fmla="*/ 86 w 107"/>
                  <a:gd name="T29" fmla="*/ 9 h 364"/>
                  <a:gd name="T30" fmla="*/ 92 w 107"/>
                  <a:gd name="T31" fmla="*/ 15 h 364"/>
                  <a:gd name="T32" fmla="*/ 98 w 107"/>
                  <a:gd name="T33" fmla="*/ 22 h 364"/>
                  <a:gd name="T34" fmla="*/ 101 w 107"/>
                  <a:gd name="T35" fmla="*/ 28 h 364"/>
                  <a:gd name="T36" fmla="*/ 104 w 107"/>
                  <a:gd name="T37" fmla="*/ 37 h 364"/>
                  <a:gd name="T38" fmla="*/ 107 w 107"/>
                  <a:gd name="T39" fmla="*/ 43 h 364"/>
                  <a:gd name="T40" fmla="*/ 107 w 107"/>
                  <a:gd name="T41" fmla="*/ 52 h 364"/>
                  <a:gd name="T42" fmla="*/ 107 w 107"/>
                  <a:gd name="T43" fmla="*/ 309 h 364"/>
                  <a:gd name="T44" fmla="*/ 107 w 107"/>
                  <a:gd name="T45" fmla="*/ 319 h 364"/>
                  <a:gd name="T46" fmla="*/ 104 w 107"/>
                  <a:gd name="T47" fmla="*/ 328 h 364"/>
                  <a:gd name="T48" fmla="*/ 101 w 107"/>
                  <a:gd name="T49" fmla="*/ 337 h 364"/>
                  <a:gd name="T50" fmla="*/ 98 w 107"/>
                  <a:gd name="T51" fmla="*/ 343 h 364"/>
                  <a:gd name="T52" fmla="*/ 92 w 107"/>
                  <a:gd name="T53" fmla="*/ 349 h 364"/>
                  <a:gd name="T54" fmla="*/ 86 w 107"/>
                  <a:gd name="T55" fmla="*/ 355 h 364"/>
                  <a:gd name="T56" fmla="*/ 80 w 107"/>
                  <a:gd name="T57" fmla="*/ 358 h 364"/>
                  <a:gd name="T58" fmla="*/ 71 w 107"/>
                  <a:gd name="T59" fmla="*/ 361 h 364"/>
                  <a:gd name="T60" fmla="*/ 61 w 107"/>
                  <a:gd name="T61" fmla="*/ 364 h 364"/>
                  <a:gd name="T62" fmla="*/ 55 w 107"/>
                  <a:gd name="T63" fmla="*/ 364 h 364"/>
                  <a:gd name="T64" fmla="*/ 46 w 107"/>
                  <a:gd name="T65" fmla="*/ 364 h 364"/>
                  <a:gd name="T66" fmla="*/ 37 w 107"/>
                  <a:gd name="T67" fmla="*/ 361 h 364"/>
                  <a:gd name="T68" fmla="*/ 28 w 107"/>
                  <a:gd name="T69" fmla="*/ 358 h 364"/>
                  <a:gd name="T70" fmla="*/ 22 w 107"/>
                  <a:gd name="T71" fmla="*/ 355 h 364"/>
                  <a:gd name="T72" fmla="*/ 15 w 107"/>
                  <a:gd name="T73" fmla="*/ 349 h 364"/>
                  <a:gd name="T74" fmla="*/ 9 w 107"/>
                  <a:gd name="T75" fmla="*/ 343 h 364"/>
                  <a:gd name="T76" fmla="*/ 6 w 107"/>
                  <a:gd name="T77" fmla="*/ 337 h 364"/>
                  <a:gd name="T78" fmla="*/ 3 w 107"/>
                  <a:gd name="T79" fmla="*/ 328 h 364"/>
                  <a:gd name="T80" fmla="*/ 0 w 107"/>
                  <a:gd name="T81" fmla="*/ 319 h 364"/>
                  <a:gd name="T82" fmla="*/ 0 w 107"/>
                  <a:gd name="T83" fmla="*/ 309 h 364"/>
                  <a:gd name="T84" fmla="*/ 0 w 107"/>
                  <a:gd name="T85" fmla="*/ 52 h 36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7"/>
                  <a:gd name="T130" fmla="*/ 0 h 364"/>
                  <a:gd name="T131" fmla="*/ 107 w 107"/>
                  <a:gd name="T132" fmla="*/ 364 h 364"/>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7" h="364">
                    <a:moveTo>
                      <a:pt x="0" y="52"/>
                    </a:moveTo>
                    <a:lnTo>
                      <a:pt x="0" y="43"/>
                    </a:lnTo>
                    <a:lnTo>
                      <a:pt x="3" y="37"/>
                    </a:lnTo>
                    <a:lnTo>
                      <a:pt x="6" y="28"/>
                    </a:lnTo>
                    <a:lnTo>
                      <a:pt x="9" y="22"/>
                    </a:lnTo>
                    <a:lnTo>
                      <a:pt x="15" y="15"/>
                    </a:lnTo>
                    <a:lnTo>
                      <a:pt x="22" y="9"/>
                    </a:lnTo>
                    <a:lnTo>
                      <a:pt x="28" y="6"/>
                    </a:lnTo>
                    <a:lnTo>
                      <a:pt x="37" y="3"/>
                    </a:lnTo>
                    <a:lnTo>
                      <a:pt x="46" y="0"/>
                    </a:lnTo>
                    <a:lnTo>
                      <a:pt x="55" y="0"/>
                    </a:lnTo>
                    <a:lnTo>
                      <a:pt x="61" y="0"/>
                    </a:lnTo>
                    <a:lnTo>
                      <a:pt x="71" y="3"/>
                    </a:lnTo>
                    <a:lnTo>
                      <a:pt x="80" y="6"/>
                    </a:lnTo>
                    <a:lnTo>
                      <a:pt x="86" y="9"/>
                    </a:lnTo>
                    <a:lnTo>
                      <a:pt x="92" y="15"/>
                    </a:lnTo>
                    <a:lnTo>
                      <a:pt x="98" y="22"/>
                    </a:lnTo>
                    <a:lnTo>
                      <a:pt x="101" y="28"/>
                    </a:lnTo>
                    <a:lnTo>
                      <a:pt x="104" y="37"/>
                    </a:lnTo>
                    <a:lnTo>
                      <a:pt x="107" y="43"/>
                    </a:lnTo>
                    <a:lnTo>
                      <a:pt x="107" y="52"/>
                    </a:lnTo>
                    <a:lnTo>
                      <a:pt x="107" y="309"/>
                    </a:lnTo>
                    <a:lnTo>
                      <a:pt x="107" y="319"/>
                    </a:lnTo>
                    <a:lnTo>
                      <a:pt x="104" y="328"/>
                    </a:lnTo>
                    <a:lnTo>
                      <a:pt x="101" y="337"/>
                    </a:lnTo>
                    <a:lnTo>
                      <a:pt x="98" y="343"/>
                    </a:lnTo>
                    <a:lnTo>
                      <a:pt x="92" y="349"/>
                    </a:lnTo>
                    <a:lnTo>
                      <a:pt x="86" y="355"/>
                    </a:lnTo>
                    <a:lnTo>
                      <a:pt x="80" y="358"/>
                    </a:lnTo>
                    <a:lnTo>
                      <a:pt x="71" y="361"/>
                    </a:lnTo>
                    <a:lnTo>
                      <a:pt x="61" y="364"/>
                    </a:lnTo>
                    <a:lnTo>
                      <a:pt x="55" y="364"/>
                    </a:lnTo>
                    <a:lnTo>
                      <a:pt x="46" y="364"/>
                    </a:lnTo>
                    <a:lnTo>
                      <a:pt x="37" y="361"/>
                    </a:lnTo>
                    <a:lnTo>
                      <a:pt x="28" y="358"/>
                    </a:lnTo>
                    <a:lnTo>
                      <a:pt x="22" y="355"/>
                    </a:lnTo>
                    <a:lnTo>
                      <a:pt x="15" y="349"/>
                    </a:lnTo>
                    <a:lnTo>
                      <a:pt x="9" y="343"/>
                    </a:lnTo>
                    <a:lnTo>
                      <a:pt x="6" y="337"/>
                    </a:lnTo>
                    <a:lnTo>
                      <a:pt x="3" y="328"/>
                    </a:lnTo>
                    <a:lnTo>
                      <a:pt x="0" y="319"/>
                    </a:lnTo>
                    <a:lnTo>
                      <a:pt x="0" y="309"/>
                    </a:lnTo>
                    <a:lnTo>
                      <a:pt x="0" y="52"/>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85" name="Freeform 84"/>
              <p:cNvSpPr>
                <a:spLocks/>
              </p:cNvSpPr>
              <p:nvPr/>
            </p:nvSpPr>
            <p:spPr bwMode="auto">
              <a:xfrm>
                <a:off x="4881" y="1690"/>
                <a:ext cx="107" cy="364"/>
              </a:xfrm>
              <a:custGeom>
                <a:avLst/>
                <a:gdLst>
                  <a:gd name="T0" fmla="*/ 0 w 107"/>
                  <a:gd name="T1" fmla="*/ 52 h 364"/>
                  <a:gd name="T2" fmla="*/ 0 w 107"/>
                  <a:gd name="T3" fmla="*/ 43 h 364"/>
                  <a:gd name="T4" fmla="*/ 3 w 107"/>
                  <a:gd name="T5" fmla="*/ 37 h 364"/>
                  <a:gd name="T6" fmla="*/ 6 w 107"/>
                  <a:gd name="T7" fmla="*/ 28 h 364"/>
                  <a:gd name="T8" fmla="*/ 9 w 107"/>
                  <a:gd name="T9" fmla="*/ 22 h 364"/>
                  <a:gd name="T10" fmla="*/ 15 w 107"/>
                  <a:gd name="T11" fmla="*/ 15 h 364"/>
                  <a:gd name="T12" fmla="*/ 22 w 107"/>
                  <a:gd name="T13" fmla="*/ 9 h 364"/>
                  <a:gd name="T14" fmla="*/ 28 w 107"/>
                  <a:gd name="T15" fmla="*/ 6 h 364"/>
                  <a:gd name="T16" fmla="*/ 37 w 107"/>
                  <a:gd name="T17" fmla="*/ 3 h 364"/>
                  <a:gd name="T18" fmla="*/ 46 w 107"/>
                  <a:gd name="T19" fmla="*/ 0 h 364"/>
                  <a:gd name="T20" fmla="*/ 55 w 107"/>
                  <a:gd name="T21" fmla="*/ 0 h 364"/>
                  <a:gd name="T22" fmla="*/ 61 w 107"/>
                  <a:gd name="T23" fmla="*/ 0 h 364"/>
                  <a:gd name="T24" fmla="*/ 71 w 107"/>
                  <a:gd name="T25" fmla="*/ 3 h 364"/>
                  <a:gd name="T26" fmla="*/ 80 w 107"/>
                  <a:gd name="T27" fmla="*/ 6 h 364"/>
                  <a:gd name="T28" fmla="*/ 86 w 107"/>
                  <a:gd name="T29" fmla="*/ 9 h 364"/>
                  <a:gd name="T30" fmla="*/ 92 w 107"/>
                  <a:gd name="T31" fmla="*/ 15 h 364"/>
                  <a:gd name="T32" fmla="*/ 98 w 107"/>
                  <a:gd name="T33" fmla="*/ 22 h 364"/>
                  <a:gd name="T34" fmla="*/ 101 w 107"/>
                  <a:gd name="T35" fmla="*/ 28 h 364"/>
                  <a:gd name="T36" fmla="*/ 104 w 107"/>
                  <a:gd name="T37" fmla="*/ 37 h 364"/>
                  <a:gd name="T38" fmla="*/ 107 w 107"/>
                  <a:gd name="T39" fmla="*/ 43 h 364"/>
                  <a:gd name="T40" fmla="*/ 107 w 107"/>
                  <a:gd name="T41" fmla="*/ 52 h 364"/>
                  <a:gd name="T42" fmla="*/ 107 w 107"/>
                  <a:gd name="T43" fmla="*/ 309 h 364"/>
                  <a:gd name="T44" fmla="*/ 107 w 107"/>
                  <a:gd name="T45" fmla="*/ 319 h 364"/>
                  <a:gd name="T46" fmla="*/ 104 w 107"/>
                  <a:gd name="T47" fmla="*/ 328 h 364"/>
                  <a:gd name="T48" fmla="*/ 101 w 107"/>
                  <a:gd name="T49" fmla="*/ 337 h 364"/>
                  <a:gd name="T50" fmla="*/ 98 w 107"/>
                  <a:gd name="T51" fmla="*/ 343 h 364"/>
                  <a:gd name="T52" fmla="*/ 92 w 107"/>
                  <a:gd name="T53" fmla="*/ 349 h 364"/>
                  <a:gd name="T54" fmla="*/ 86 w 107"/>
                  <a:gd name="T55" fmla="*/ 355 h 364"/>
                  <a:gd name="T56" fmla="*/ 80 w 107"/>
                  <a:gd name="T57" fmla="*/ 358 h 364"/>
                  <a:gd name="T58" fmla="*/ 71 w 107"/>
                  <a:gd name="T59" fmla="*/ 361 h 364"/>
                  <a:gd name="T60" fmla="*/ 61 w 107"/>
                  <a:gd name="T61" fmla="*/ 364 h 364"/>
                  <a:gd name="T62" fmla="*/ 55 w 107"/>
                  <a:gd name="T63" fmla="*/ 364 h 364"/>
                  <a:gd name="T64" fmla="*/ 46 w 107"/>
                  <a:gd name="T65" fmla="*/ 364 h 364"/>
                  <a:gd name="T66" fmla="*/ 37 w 107"/>
                  <a:gd name="T67" fmla="*/ 361 h 364"/>
                  <a:gd name="T68" fmla="*/ 28 w 107"/>
                  <a:gd name="T69" fmla="*/ 358 h 364"/>
                  <a:gd name="T70" fmla="*/ 22 w 107"/>
                  <a:gd name="T71" fmla="*/ 355 h 364"/>
                  <a:gd name="T72" fmla="*/ 15 w 107"/>
                  <a:gd name="T73" fmla="*/ 349 h 364"/>
                  <a:gd name="T74" fmla="*/ 9 w 107"/>
                  <a:gd name="T75" fmla="*/ 343 h 364"/>
                  <a:gd name="T76" fmla="*/ 6 w 107"/>
                  <a:gd name="T77" fmla="*/ 337 h 364"/>
                  <a:gd name="T78" fmla="*/ 3 w 107"/>
                  <a:gd name="T79" fmla="*/ 328 h 364"/>
                  <a:gd name="T80" fmla="*/ 0 w 107"/>
                  <a:gd name="T81" fmla="*/ 319 h 364"/>
                  <a:gd name="T82" fmla="*/ 0 w 107"/>
                  <a:gd name="T83" fmla="*/ 309 h 364"/>
                  <a:gd name="T84" fmla="*/ 0 w 107"/>
                  <a:gd name="T85" fmla="*/ 52 h 36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7"/>
                  <a:gd name="T130" fmla="*/ 0 h 364"/>
                  <a:gd name="T131" fmla="*/ 107 w 107"/>
                  <a:gd name="T132" fmla="*/ 364 h 364"/>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7" h="364">
                    <a:moveTo>
                      <a:pt x="0" y="52"/>
                    </a:moveTo>
                    <a:lnTo>
                      <a:pt x="0" y="43"/>
                    </a:lnTo>
                    <a:lnTo>
                      <a:pt x="3" y="37"/>
                    </a:lnTo>
                    <a:lnTo>
                      <a:pt x="6" y="28"/>
                    </a:lnTo>
                    <a:lnTo>
                      <a:pt x="9" y="22"/>
                    </a:lnTo>
                    <a:lnTo>
                      <a:pt x="15" y="15"/>
                    </a:lnTo>
                    <a:lnTo>
                      <a:pt x="22" y="9"/>
                    </a:lnTo>
                    <a:lnTo>
                      <a:pt x="28" y="6"/>
                    </a:lnTo>
                    <a:lnTo>
                      <a:pt x="37" y="3"/>
                    </a:lnTo>
                    <a:lnTo>
                      <a:pt x="46" y="0"/>
                    </a:lnTo>
                    <a:lnTo>
                      <a:pt x="55" y="0"/>
                    </a:lnTo>
                    <a:lnTo>
                      <a:pt x="61" y="0"/>
                    </a:lnTo>
                    <a:lnTo>
                      <a:pt x="71" y="3"/>
                    </a:lnTo>
                    <a:lnTo>
                      <a:pt x="80" y="6"/>
                    </a:lnTo>
                    <a:lnTo>
                      <a:pt x="86" y="9"/>
                    </a:lnTo>
                    <a:lnTo>
                      <a:pt x="92" y="15"/>
                    </a:lnTo>
                    <a:lnTo>
                      <a:pt x="98" y="22"/>
                    </a:lnTo>
                    <a:lnTo>
                      <a:pt x="101" y="28"/>
                    </a:lnTo>
                    <a:lnTo>
                      <a:pt x="104" y="37"/>
                    </a:lnTo>
                    <a:lnTo>
                      <a:pt x="107" y="43"/>
                    </a:lnTo>
                    <a:lnTo>
                      <a:pt x="107" y="52"/>
                    </a:lnTo>
                    <a:lnTo>
                      <a:pt x="107" y="309"/>
                    </a:lnTo>
                    <a:lnTo>
                      <a:pt x="107" y="319"/>
                    </a:lnTo>
                    <a:lnTo>
                      <a:pt x="104" y="328"/>
                    </a:lnTo>
                    <a:lnTo>
                      <a:pt x="101" y="337"/>
                    </a:lnTo>
                    <a:lnTo>
                      <a:pt x="98" y="343"/>
                    </a:lnTo>
                    <a:lnTo>
                      <a:pt x="92" y="349"/>
                    </a:lnTo>
                    <a:lnTo>
                      <a:pt x="86" y="355"/>
                    </a:lnTo>
                    <a:lnTo>
                      <a:pt x="80" y="358"/>
                    </a:lnTo>
                    <a:lnTo>
                      <a:pt x="71" y="361"/>
                    </a:lnTo>
                    <a:lnTo>
                      <a:pt x="61" y="364"/>
                    </a:lnTo>
                    <a:lnTo>
                      <a:pt x="55" y="364"/>
                    </a:lnTo>
                    <a:lnTo>
                      <a:pt x="46" y="364"/>
                    </a:lnTo>
                    <a:lnTo>
                      <a:pt x="37" y="361"/>
                    </a:lnTo>
                    <a:lnTo>
                      <a:pt x="28" y="358"/>
                    </a:lnTo>
                    <a:lnTo>
                      <a:pt x="22" y="355"/>
                    </a:lnTo>
                    <a:lnTo>
                      <a:pt x="15" y="349"/>
                    </a:lnTo>
                    <a:lnTo>
                      <a:pt x="9" y="343"/>
                    </a:lnTo>
                    <a:lnTo>
                      <a:pt x="6" y="337"/>
                    </a:lnTo>
                    <a:lnTo>
                      <a:pt x="3" y="328"/>
                    </a:lnTo>
                    <a:lnTo>
                      <a:pt x="0" y="319"/>
                    </a:lnTo>
                    <a:lnTo>
                      <a:pt x="0" y="309"/>
                    </a:lnTo>
                    <a:lnTo>
                      <a:pt x="0" y="52"/>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86" name="Freeform 85"/>
              <p:cNvSpPr>
                <a:spLocks/>
              </p:cNvSpPr>
              <p:nvPr/>
            </p:nvSpPr>
            <p:spPr bwMode="auto">
              <a:xfrm>
                <a:off x="2701" y="1660"/>
                <a:ext cx="107" cy="364"/>
              </a:xfrm>
              <a:custGeom>
                <a:avLst/>
                <a:gdLst>
                  <a:gd name="T0" fmla="*/ 0 w 107"/>
                  <a:gd name="T1" fmla="*/ 52 h 364"/>
                  <a:gd name="T2" fmla="*/ 3 w 107"/>
                  <a:gd name="T3" fmla="*/ 42 h 364"/>
                  <a:gd name="T4" fmla="*/ 3 w 107"/>
                  <a:gd name="T5" fmla="*/ 36 h 364"/>
                  <a:gd name="T6" fmla="*/ 6 w 107"/>
                  <a:gd name="T7" fmla="*/ 27 h 364"/>
                  <a:gd name="T8" fmla="*/ 12 w 107"/>
                  <a:gd name="T9" fmla="*/ 21 h 364"/>
                  <a:gd name="T10" fmla="*/ 18 w 107"/>
                  <a:gd name="T11" fmla="*/ 15 h 364"/>
                  <a:gd name="T12" fmla="*/ 24 w 107"/>
                  <a:gd name="T13" fmla="*/ 9 h 364"/>
                  <a:gd name="T14" fmla="*/ 31 w 107"/>
                  <a:gd name="T15" fmla="*/ 6 h 364"/>
                  <a:gd name="T16" fmla="*/ 37 w 107"/>
                  <a:gd name="T17" fmla="*/ 3 h 364"/>
                  <a:gd name="T18" fmla="*/ 46 w 107"/>
                  <a:gd name="T19" fmla="*/ 0 h 364"/>
                  <a:gd name="T20" fmla="*/ 55 w 107"/>
                  <a:gd name="T21" fmla="*/ 0 h 364"/>
                  <a:gd name="T22" fmla="*/ 64 w 107"/>
                  <a:gd name="T23" fmla="*/ 0 h 364"/>
                  <a:gd name="T24" fmla="*/ 70 w 107"/>
                  <a:gd name="T25" fmla="*/ 3 h 364"/>
                  <a:gd name="T26" fmla="*/ 80 w 107"/>
                  <a:gd name="T27" fmla="*/ 6 h 364"/>
                  <a:gd name="T28" fmla="*/ 86 w 107"/>
                  <a:gd name="T29" fmla="*/ 9 h 364"/>
                  <a:gd name="T30" fmla="*/ 92 w 107"/>
                  <a:gd name="T31" fmla="*/ 15 h 364"/>
                  <a:gd name="T32" fmla="*/ 98 w 107"/>
                  <a:gd name="T33" fmla="*/ 21 h 364"/>
                  <a:gd name="T34" fmla="*/ 101 w 107"/>
                  <a:gd name="T35" fmla="*/ 27 h 364"/>
                  <a:gd name="T36" fmla="*/ 107 w 107"/>
                  <a:gd name="T37" fmla="*/ 36 h 364"/>
                  <a:gd name="T38" fmla="*/ 107 w 107"/>
                  <a:gd name="T39" fmla="*/ 42 h 364"/>
                  <a:gd name="T40" fmla="*/ 107 w 107"/>
                  <a:gd name="T41" fmla="*/ 52 h 364"/>
                  <a:gd name="T42" fmla="*/ 107 w 107"/>
                  <a:gd name="T43" fmla="*/ 312 h 364"/>
                  <a:gd name="T44" fmla="*/ 107 w 107"/>
                  <a:gd name="T45" fmla="*/ 318 h 364"/>
                  <a:gd name="T46" fmla="*/ 107 w 107"/>
                  <a:gd name="T47" fmla="*/ 327 h 364"/>
                  <a:gd name="T48" fmla="*/ 101 w 107"/>
                  <a:gd name="T49" fmla="*/ 336 h 364"/>
                  <a:gd name="T50" fmla="*/ 98 w 107"/>
                  <a:gd name="T51" fmla="*/ 342 h 364"/>
                  <a:gd name="T52" fmla="*/ 92 w 107"/>
                  <a:gd name="T53" fmla="*/ 349 h 364"/>
                  <a:gd name="T54" fmla="*/ 86 w 107"/>
                  <a:gd name="T55" fmla="*/ 355 h 364"/>
                  <a:gd name="T56" fmla="*/ 80 w 107"/>
                  <a:gd name="T57" fmla="*/ 358 h 364"/>
                  <a:gd name="T58" fmla="*/ 70 w 107"/>
                  <a:gd name="T59" fmla="*/ 361 h 364"/>
                  <a:gd name="T60" fmla="*/ 64 w 107"/>
                  <a:gd name="T61" fmla="*/ 364 h 364"/>
                  <a:gd name="T62" fmla="*/ 55 w 107"/>
                  <a:gd name="T63" fmla="*/ 364 h 364"/>
                  <a:gd name="T64" fmla="*/ 46 w 107"/>
                  <a:gd name="T65" fmla="*/ 364 h 364"/>
                  <a:gd name="T66" fmla="*/ 37 w 107"/>
                  <a:gd name="T67" fmla="*/ 361 h 364"/>
                  <a:gd name="T68" fmla="*/ 31 w 107"/>
                  <a:gd name="T69" fmla="*/ 358 h 364"/>
                  <a:gd name="T70" fmla="*/ 24 w 107"/>
                  <a:gd name="T71" fmla="*/ 355 h 364"/>
                  <a:gd name="T72" fmla="*/ 18 w 107"/>
                  <a:gd name="T73" fmla="*/ 349 h 364"/>
                  <a:gd name="T74" fmla="*/ 12 w 107"/>
                  <a:gd name="T75" fmla="*/ 342 h 364"/>
                  <a:gd name="T76" fmla="*/ 6 w 107"/>
                  <a:gd name="T77" fmla="*/ 336 h 364"/>
                  <a:gd name="T78" fmla="*/ 3 w 107"/>
                  <a:gd name="T79" fmla="*/ 327 h 364"/>
                  <a:gd name="T80" fmla="*/ 3 w 107"/>
                  <a:gd name="T81" fmla="*/ 318 h 364"/>
                  <a:gd name="T82" fmla="*/ 0 w 107"/>
                  <a:gd name="T83" fmla="*/ 312 h 364"/>
                  <a:gd name="T84" fmla="*/ 0 w 107"/>
                  <a:gd name="T85" fmla="*/ 52 h 36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7"/>
                  <a:gd name="T130" fmla="*/ 0 h 364"/>
                  <a:gd name="T131" fmla="*/ 107 w 107"/>
                  <a:gd name="T132" fmla="*/ 364 h 364"/>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7" h="364">
                    <a:moveTo>
                      <a:pt x="0" y="52"/>
                    </a:moveTo>
                    <a:lnTo>
                      <a:pt x="3" y="42"/>
                    </a:lnTo>
                    <a:lnTo>
                      <a:pt x="3" y="36"/>
                    </a:lnTo>
                    <a:lnTo>
                      <a:pt x="6" y="27"/>
                    </a:lnTo>
                    <a:lnTo>
                      <a:pt x="12" y="21"/>
                    </a:lnTo>
                    <a:lnTo>
                      <a:pt x="18" y="15"/>
                    </a:lnTo>
                    <a:lnTo>
                      <a:pt x="24" y="9"/>
                    </a:lnTo>
                    <a:lnTo>
                      <a:pt x="31" y="6"/>
                    </a:lnTo>
                    <a:lnTo>
                      <a:pt x="37" y="3"/>
                    </a:lnTo>
                    <a:lnTo>
                      <a:pt x="46" y="0"/>
                    </a:lnTo>
                    <a:lnTo>
                      <a:pt x="55" y="0"/>
                    </a:lnTo>
                    <a:lnTo>
                      <a:pt x="64" y="0"/>
                    </a:lnTo>
                    <a:lnTo>
                      <a:pt x="70" y="3"/>
                    </a:lnTo>
                    <a:lnTo>
                      <a:pt x="80" y="6"/>
                    </a:lnTo>
                    <a:lnTo>
                      <a:pt x="86" y="9"/>
                    </a:lnTo>
                    <a:lnTo>
                      <a:pt x="92" y="15"/>
                    </a:lnTo>
                    <a:lnTo>
                      <a:pt x="98" y="21"/>
                    </a:lnTo>
                    <a:lnTo>
                      <a:pt x="101" y="27"/>
                    </a:lnTo>
                    <a:lnTo>
                      <a:pt x="107" y="36"/>
                    </a:lnTo>
                    <a:lnTo>
                      <a:pt x="107" y="42"/>
                    </a:lnTo>
                    <a:lnTo>
                      <a:pt x="107" y="52"/>
                    </a:lnTo>
                    <a:lnTo>
                      <a:pt x="107" y="312"/>
                    </a:lnTo>
                    <a:lnTo>
                      <a:pt x="107" y="318"/>
                    </a:lnTo>
                    <a:lnTo>
                      <a:pt x="107" y="327"/>
                    </a:lnTo>
                    <a:lnTo>
                      <a:pt x="101" y="336"/>
                    </a:lnTo>
                    <a:lnTo>
                      <a:pt x="98" y="342"/>
                    </a:lnTo>
                    <a:lnTo>
                      <a:pt x="92" y="349"/>
                    </a:lnTo>
                    <a:lnTo>
                      <a:pt x="86" y="355"/>
                    </a:lnTo>
                    <a:lnTo>
                      <a:pt x="80" y="358"/>
                    </a:lnTo>
                    <a:lnTo>
                      <a:pt x="70" y="361"/>
                    </a:lnTo>
                    <a:lnTo>
                      <a:pt x="64" y="364"/>
                    </a:lnTo>
                    <a:lnTo>
                      <a:pt x="55" y="364"/>
                    </a:lnTo>
                    <a:lnTo>
                      <a:pt x="46" y="364"/>
                    </a:lnTo>
                    <a:lnTo>
                      <a:pt x="37" y="361"/>
                    </a:lnTo>
                    <a:lnTo>
                      <a:pt x="31" y="358"/>
                    </a:lnTo>
                    <a:lnTo>
                      <a:pt x="24" y="355"/>
                    </a:lnTo>
                    <a:lnTo>
                      <a:pt x="18" y="349"/>
                    </a:lnTo>
                    <a:lnTo>
                      <a:pt x="12" y="342"/>
                    </a:lnTo>
                    <a:lnTo>
                      <a:pt x="6" y="336"/>
                    </a:lnTo>
                    <a:lnTo>
                      <a:pt x="3" y="327"/>
                    </a:lnTo>
                    <a:lnTo>
                      <a:pt x="3" y="318"/>
                    </a:lnTo>
                    <a:lnTo>
                      <a:pt x="0" y="312"/>
                    </a:lnTo>
                    <a:lnTo>
                      <a:pt x="0" y="52"/>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87" name="Freeform 86"/>
              <p:cNvSpPr>
                <a:spLocks/>
              </p:cNvSpPr>
              <p:nvPr/>
            </p:nvSpPr>
            <p:spPr bwMode="auto">
              <a:xfrm>
                <a:off x="2701" y="1660"/>
                <a:ext cx="107" cy="364"/>
              </a:xfrm>
              <a:custGeom>
                <a:avLst/>
                <a:gdLst>
                  <a:gd name="T0" fmla="*/ 0 w 107"/>
                  <a:gd name="T1" fmla="*/ 52 h 364"/>
                  <a:gd name="T2" fmla="*/ 3 w 107"/>
                  <a:gd name="T3" fmla="*/ 42 h 364"/>
                  <a:gd name="T4" fmla="*/ 3 w 107"/>
                  <a:gd name="T5" fmla="*/ 36 h 364"/>
                  <a:gd name="T6" fmla="*/ 6 w 107"/>
                  <a:gd name="T7" fmla="*/ 27 h 364"/>
                  <a:gd name="T8" fmla="*/ 12 w 107"/>
                  <a:gd name="T9" fmla="*/ 21 h 364"/>
                  <a:gd name="T10" fmla="*/ 18 w 107"/>
                  <a:gd name="T11" fmla="*/ 15 h 364"/>
                  <a:gd name="T12" fmla="*/ 24 w 107"/>
                  <a:gd name="T13" fmla="*/ 9 h 364"/>
                  <a:gd name="T14" fmla="*/ 31 w 107"/>
                  <a:gd name="T15" fmla="*/ 6 h 364"/>
                  <a:gd name="T16" fmla="*/ 37 w 107"/>
                  <a:gd name="T17" fmla="*/ 3 h 364"/>
                  <a:gd name="T18" fmla="*/ 46 w 107"/>
                  <a:gd name="T19" fmla="*/ 0 h 364"/>
                  <a:gd name="T20" fmla="*/ 55 w 107"/>
                  <a:gd name="T21" fmla="*/ 0 h 364"/>
                  <a:gd name="T22" fmla="*/ 64 w 107"/>
                  <a:gd name="T23" fmla="*/ 0 h 364"/>
                  <a:gd name="T24" fmla="*/ 70 w 107"/>
                  <a:gd name="T25" fmla="*/ 3 h 364"/>
                  <a:gd name="T26" fmla="*/ 80 w 107"/>
                  <a:gd name="T27" fmla="*/ 6 h 364"/>
                  <a:gd name="T28" fmla="*/ 86 w 107"/>
                  <a:gd name="T29" fmla="*/ 9 h 364"/>
                  <a:gd name="T30" fmla="*/ 92 w 107"/>
                  <a:gd name="T31" fmla="*/ 15 h 364"/>
                  <a:gd name="T32" fmla="*/ 98 w 107"/>
                  <a:gd name="T33" fmla="*/ 21 h 364"/>
                  <a:gd name="T34" fmla="*/ 101 w 107"/>
                  <a:gd name="T35" fmla="*/ 27 h 364"/>
                  <a:gd name="T36" fmla="*/ 107 w 107"/>
                  <a:gd name="T37" fmla="*/ 36 h 364"/>
                  <a:gd name="T38" fmla="*/ 107 w 107"/>
                  <a:gd name="T39" fmla="*/ 42 h 364"/>
                  <a:gd name="T40" fmla="*/ 107 w 107"/>
                  <a:gd name="T41" fmla="*/ 52 h 364"/>
                  <a:gd name="T42" fmla="*/ 107 w 107"/>
                  <a:gd name="T43" fmla="*/ 312 h 364"/>
                  <a:gd name="T44" fmla="*/ 107 w 107"/>
                  <a:gd name="T45" fmla="*/ 318 h 364"/>
                  <a:gd name="T46" fmla="*/ 107 w 107"/>
                  <a:gd name="T47" fmla="*/ 327 h 364"/>
                  <a:gd name="T48" fmla="*/ 101 w 107"/>
                  <a:gd name="T49" fmla="*/ 336 h 364"/>
                  <a:gd name="T50" fmla="*/ 98 w 107"/>
                  <a:gd name="T51" fmla="*/ 342 h 364"/>
                  <a:gd name="T52" fmla="*/ 92 w 107"/>
                  <a:gd name="T53" fmla="*/ 349 h 364"/>
                  <a:gd name="T54" fmla="*/ 86 w 107"/>
                  <a:gd name="T55" fmla="*/ 355 h 364"/>
                  <a:gd name="T56" fmla="*/ 80 w 107"/>
                  <a:gd name="T57" fmla="*/ 358 h 364"/>
                  <a:gd name="T58" fmla="*/ 70 w 107"/>
                  <a:gd name="T59" fmla="*/ 361 h 364"/>
                  <a:gd name="T60" fmla="*/ 64 w 107"/>
                  <a:gd name="T61" fmla="*/ 364 h 364"/>
                  <a:gd name="T62" fmla="*/ 55 w 107"/>
                  <a:gd name="T63" fmla="*/ 364 h 364"/>
                  <a:gd name="T64" fmla="*/ 46 w 107"/>
                  <a:gd name="T65" fmla="*/ 364 h 364"/>
                  <a:gd name="T66" fmla="*/ 37 w 107"/>
                  <a:gd name="T67" fmla="*/ 361 h 364"/>
                  <a:gd name="T68" fmla="*/ 31 w 107"/>
                  <a:gd name="T69" fmla="*/ 358 h 364"/>
                  <a:gd name="T70" fmla="*/ 24 w 107"/>
                  <a:gd name="T71" fmla="*/ 355 h 364"/>
                  <a:gd name="T72" fmla="*/ 18 w 107"/>
                  <a:gd name="T73" fmla="*/ 349 h 364"/>
                  <a:gd name="T74" fmla="*/ 12 w 107"/>
                  <a:gd name="T75" fmla="*/ 342 h 364"/>
                  <a:gd name="T76" fmla="*/ 6 w 107"/>
                  <a:gd name="T77" fmla="*/ 336 h 364"/>
                  <a:gd name="T78" fmla="*/ 3 w 107"/>
                  <a:gd name="T79" fmla="*/ 327 h 364"/>
                  <a:gd name="T80" fmla="*/ 3 w 107"/>
                  <a:gd name="T81" fmla="*/ 318 h 364"/>
                  <a:gd name="T82" fmla="*/ 0 w 107"/>
                  <a:gd name="T83" fmla="*/ 312 h 364"/>
                  <a:gd name="T84" fmla="*/ 0 w 107"/>
                  <a:gd name="T85" fmla="*/ 52 h 36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7"/>
                  <a:gd name="T130" fmla="*/ 0 h 364"/>
                  <a:gd name="T131" fmla="*/ 107 w 107"/>
                  <a:gd name="T132" fmla="*/ 364 h 364"/>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7" h="364">
                    <a:moveTo>
                      <a:pt x="0" y="52"/>
                    </a:moveTo>
                    <a:lnTo>
                      <a:pt x="3" y="42"/>
                    </a:lnTo>
                    <a:lnTo>
                      <a:pt x="3" y="36"/>
                    </a:lnTo>
                    <a:lnTo>
                      <a:pt x="6" y="27"/>
                    </a:lnTo>
                    <a:lnTo>
                      <a:pt x="12" y="21"/>
                    </a:lnTo>
                    <a:lnTo>
                      <a:pt x="18" y="15"/>
                    </a:lnTo>
                    <a:lnTo>
                      <a:pt x="24" y="9"/>
                    </a:lnTo>
                    <a:lnTo>
                      <a:pt x="31" y="6"/>
                    </a:lnTo>
                    <a:lnTo>
                      <a:pt x="37" y="3"/>
                    </a:lnTo>
                    <a:lnTo>
                      <a:pt x="46" y="0"/>
                    </a:lnTo>
                    <a:lnTo>
                      <a:pt x="55" y="0"/>
                    </a:lnTo>
                    <a:lnTo>
                      <a:pt x="64" y="0"/>
                    </a:lnTo>
                    <a:lnTo>
                      <a:pt x="70" y="3"/>
                    </a:lnTo>
                    <a:lnTo>
                      <a:pt x="80" y="6"/>
                    </a:lnTo>
                    <a:lnTo>
                      <a:pt x="86" y="9"/>
                    </a:lnTo>
                    <a:lnTo>
                      <a:pt x="92" y="15"/>
                    </a:lnTo>
                    <a:lnTo>
                      <a:pt x="98" y="21"/>
                    </a:lnTo>
                    <a:lnTo>
                      <a:pt x="101" y="27"/>
                    </a:lnTo>
                    <a:lnTo>
                      <a:pt x="107" y="36"/>
                    </a:lnTo>
                    <a:lnTo>
                      <a:pt x="107" y="42"/>
                    </a:lnTo>
                    <a:lnTo>
                      <a:pt x="107" y="52"/>
                    </a:lnTo>
                    <a:lnTo>
                      <a:pt x="107" y="312"/>
                    </a:lnTo>
                    <a:lnTo>
                      <a:pt x="107" y="318"/>
                    </a:lnTo>
                    <a:lnTo>
                      <a:pt x="107" y="327"/>
                    </a:lnTo>
                    <a:lnTo>
                      <a:pt x="101" y="336"/>
                    </a:lnTo>
                    <a:lnTo>
                      <a:pt x="98" y="342"/>
                    </a:lnTo>
                    <a:lnTo>
                      <a:pt x="92" y="349"/>
                    </a:lnTo>
                    <a:lnTo>
                      <a:pt x="86" y="355"/>
                    </a:lnTo>
                    <a:lnTo>
                      <a:pt x="80" y="358"/>
                    </a:lnTo>
                    <a:lnTo>
                      <a:pt x="70" y="361"/>
                    </a:lnTo>
                    <a:lnTo>
                      <a:pt x="64" y="364"/>
                    </a:lnTo>
                    <a:lnTo>
                      <a:pt x="55" y="364"/>
                    </a:lnTo>
                    <a:lnTo>
                      <a:pt x="46" y="364"/>
                    </a:lnTo>
                    <a:lnTo>
                      <a:pt x="37" y="361"/>
                    </a:lnTo>
                    <a:lnTo>
                      <a:pt x="31" y="358"/>
                    </a:lnTo>
                    <a:lnTo>
                      <a:pt x="24" y="355"/>
                    </a:lnTo>
                    <a:lnTo>
                      <a:pt x="18" y="349"/>
                    </a:lnTo>
                    <a:lnTo>
                      <a:pt x="12" y="342"/>
                    </a:lnTo>
                    <a:lnTo>
                      <a:pt x="6" y="336"/>
                    </a:lnTo>
                    <a:lnTo>
                      <a:pt x="3" y="327"/>
                    </a:lnTo>
                    <a:lnTo>
                      <a:pt x="3" y="318"/>
                    </a:lnTo>
                    <a:lnTo>
                      <a:pt x="0" y="312"/>
                    </a:lnTo>
                    <a:lnTo>
                      <a:pt x="0" y="52"/>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88" name="Rectangle 87"/>
              <p:cNvSpPr>
                <a:spLocks noChangeArrowheads="1"/>
              </p:cNvSpPr>
              <p:nvPr/>
            </p:nvSpPr>
            <p:spPr bwMode="auto">
              <a:xfrm>
                <a:off x="2722" y="167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0</a:t>
                </a:r>
                <a:endParaRPr lang="en-US" altLang="zh-CN" sz="800"/>
              </a:p>
            </p:txBody>
          </p:sp>
          <p:sp>
            <p:nvSpPr>
              <p:cNvPr id="289" name="Rectangle 88"/>
              <p:cNvSpPr>
                <a:spLocks noChangeArrowheads="1"/>
              </p:cNvSpPr>
              <p:nvPr/>
            </p:nvSpPr>
            <p:spPr bwMode="auto">
              <a:xfrm>
                <a:off x="2863" y="977"/>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A</a:t>
                </a:r>
                <a:endParaRPr lang="en-US" altLang="zh-CN" sz="800"/>
              </a:p>
            </p:txBody>
          </p:sp>
          <p:sp>
            <p:nvSpPr>
              <p:cNvPr id="290" name="Rectangle 89"/>
              <p:cNvSpPr>
                <a:spLocks noChangeArrowheads="1"/>
              </p:cNvSpPr>
              <p:nvPr/>
            </p:nvSpPr>
            <p:spPr bwMode="auto">
              <a:xfrm>
                <a:off x="2903" y="97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d</a:t>
                </a:r>
                <a:endParaRPr lang="en-US" altLang="zh-CN" sz="800"/>
              </a:p>
            </p:txBody>
          </p:sp>
          <p:sp>
            <p:nvSpPr>
              <p:cNvPr id="291" name="Rectangle 90"/>
              <p:cNvSpPr>
                <a:spLocks noChangeArrowheads="1"/>
              </p:cNvSpPr>
              <p:nvPr/>
            </p:nvSpPr>
            <p:spPr bwMode="auto">
              <a:xfrm>
                <a:off x="2934" y="97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d</a:t>
                </a:r>
                <a:endParaRPr lang="en-US" altLang="zh-CN" sz="800"/>
              </a:p>
            </p:txBody>
          </p:sp>
          <p:sp>
            <p:nvSpPr>
              <p:cNvPr id="292" name="Rectangle 91"/>
              <p:cNvSpPr>
                <a:spLocks noChangeArrowheads="1"/>
              </p:cNvSpPr>
              <p:nvPr/>
            </p:nvSpPr>
            <p:spPr bwMode="auto">
              <a:xfrm>
                <a:off x="3032" y="949"/>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A</a:t>
                </a:r>
                <a:endParaRPr lang="en-US" altLang="zh-CN" sz="800"/>
              </a:p>
            </p:txBody>
          </p:sp>
          <p:sp>
            <p:nvSpPr>
              <p:cNvPr id="293" name="Rectangle 92"/>
              <p:cNvSpPr>
                <a:spLocks noChangeArrowheads="1"/>
              </p:cNvSpPr>
              <p:nvPr/>
            </p:nvSpPr>
            <p:spPr bwMode="auto">
              <a:xfrm>
                <a:off x="3071" y="94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d</a:t>
                </a:r>
                <a:endParaRPr lang="en-US" altLang="zh-CN" sz="800"/>
              </a:p>
            </p:txBody>
          </p:sp>
          <p:sp>
            <p:nvSpPr>
              <p:cNvPr id="294" name="Rectangle 93"/>
              <p:cNvSpPr>
                <a:spLocks noChangeArrowheads="1"/>
              </p:cNvSpPr>
              <p:nvPr/>
            </p:nvSpPr>
            <p:spPr bwMode="auto">
              <a:xfrm>
                <a:off x="3102" y="94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d</a:t>
                </a:r>
                <a:endParaRPr lang="en-US" altLang="zh-CN" sz="800"/>
              </a:p>
            </p:txBody>
          </p:sp>
          <p:sp>
            <p:nvSpPr>
              <p:cNvPr id="295" name="Rectangle 94"/>
              <p:cNvSpPr>
                <a:spLocks noChangeArrowheads="1"/>
              </p:cNvSpPr>
              <p:nvPr/>
            </p:nvSpPr>
            <p:spPr bwMode="auto">
              <a:xfrm>
                <a:off x="3136" y="949"/>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296" name="Rectangle 95"/>
              <p:cNvSpPr>
                <a:spLocks noChangeArrowheads="1"/>
              </p:cNvSpPr>
              <p:nvPr/>
            </p:nvSpPr>
            <p:spPr bwMode="auto">
              <a:xfrm>
                <a:off x="2986" y="1008"/>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r</a:t>
                </a:r>
                <a:endParaRPr lang="en-US" altLang="zh-CN" sz="800"/>
              </a:p>
            </p:txBody>
          </p:sp>
          <p:sp>
            <p:nvSpPr>
              <p:cNvPr id="297" name="Rectangle 96"/>
              <p:cNvSpPr>
                <a:spLocks noChangeArrowheads="1"/>
              </p:cNvSpPr>
              <p:nvPr/>
            </p:nvSpPr>
            <p:spPr bwMode="auto">
              <a:xfrm>
                <a:off x="3004" y="100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e</a:t>
                </a:r>
                <a:endParaRPr lang="en-US" altLang="zh-CN" sz="800"/>
              </a:p>
            </p:txBody>
          </p:sp>
          <p:sp>
            <p:nvSpPr>
              <p:cNvPr id="298" name="Rectangle 97"/>
              <p:cNvSpPr>
                <a:spLocks noChangeArrowheads="1"/>
              </p:cNvSpPr>
              <p:nvPr/>
            </p:nvSpPr>
            <p:spPr bwMode="auto">
              <a:xfrm>
                <a:off x="3035" y="1008"/>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s</a:t>
                </a:r>
                <a:endParaRPr lang="en-US" altLang="zh-CN" sz="800"/>
              </a:p>
            </p:txBody>
          </p:sp>
          <p:sp>
            <p:nvSpPr>
              <p:cNvPr id="299" name="Rectangle 98"/>
              <p:cNvSpPr>
                <a:spLocks noChangeArrowheads="1"/>
              </p:cNvSpPr>
              <p:nvPr/>
            </p:nvSpPr>
            <p:spPr bwMode="auto">
              <a:xfrm>
                <a:off x="3065" y="100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u</a:t>
                </a:r>
                <a:endParaRPr lang="en-US" altLang="zh-CN" sz="800"/>
              </a:p>
            </p:txBody>
          </p:sp>
          <p:sp>
            <p:nvSpPr>
              <p:cNvPr id="300" name="Rectangle 99"/>
              <p:cNvSpPr>
                <a:spLocks noChangeArrowheads="1"/>
              </p:cNvSpPr>
              <p:nvPr/>
            </p:nvSpPr>
            <p:spPr bwMode="auto">
              <a:xfrm>
                <a:off x="3096" y="1008"/>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l</a:t>
                </a:r>
                <a:endParaRPr lang="en-US" altLang="zh-CN" sz="800"/>
              </a:p>
            </p:txBody>
          </p:sp>
          <p:sp>
            <p:nvSpPr>
              <p:cNvPr id="301" name="Rectangle 100"/>
              <p:cNvSpPr>
                <a:spLocks noChangeArrowheads="1"/>
              </p:cNvSpPr>
              <p:nvPr/>
            </p:nvSpPr>
            <p:spPr bwMode="auto">
              <a:xfrm>
                <a:off x="3108" y="1008"/>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t</a:t>
                </a:r>
                <a:endParaRPr lang="en-US" altLang="zh-CN" sz="800"/>
              </a:p>
            </p:txBody>
          </p:sp>
          <p:sp>
            <p:nvSpPr>
              <p:cNvPr id="302" name="Freeform 101"/>
              <p:cNvSpPr>
                <a:spLocks/>
              </p:cNvSpPr>
              <p:nvPr/>
            </p:nvSpPr>
            <p:spPr bwMode="auto">
              <a:xfrm>
                <a:off x="1519" y="1568"/>
                <a:ext cx="31" cy="30"/>
              </a:xfrm>
              <a:custGeom>
                <a:avLst/>
                <a:gdLst>
                  <a:gd name="T0" fmla="*/ 0 w 31"/>
                  <a:gd name="T1" fmla="*/ 0 h 30"/>
                  <a:gd name="T2" fmla="*/ 3 w 31"/>
                  <a:gd name="T3" fmla="*/ 30 h 30"/>
                  <a:gd name="T4" fmla="*/ 31 w 31"/>
                  <a:gd name="T5" fmla="*/ 15 h 30"/>
                  <a:gd name="T6" fmla="*/ 3 w 31"/>
                  <a:gd name="T7" fmla="*/ 0 h 30"/>
                  <a:gd name="T8" fmla="*/ 0 w 31"/>
                  <a:gd name="T9" fmla="*/ 0 h 30"/>
                  <a:gd name="T10" fmla="*/ 0 60000 65536"/>
                  <a:gd name="T11" fmla="*/ 0 60000 65536"/>
                  <a:gd name="T12" fmla="*/ 0 60000 65536"/>
                  <a:gd name="T13" fmla="*/ 0 60000 65536"/>
                  <a:gd name="T14" fmla="*/ 0 60000 65536"/>
                  <a:gd name="T15" fmla="*/ 0 w 31"/>
                  <a:gd name="T16" fmla="*/ 0 h 30"/>
                  <a:gd name="T17" fmla="*/ 31 w 31"/>
                  <a:gd name="T18" fmla="*/ 30 h 30"/>
                </a:gdLst>
                <a:ahLst/>
                <a:cxnLst>
                  <a:cxn ang="T10">
                    <a:pos x="T0" y="T1"/>
                  </a:cxn>
                  <a:cxn ang="T11">
                    <a:pos x="T2" y="T3"/>
                  </a:cxn>
                  <a:cxn ang="T12">
                    <a:pos x="T4" y="T5"/>
                  </a:cxn>
                  <a:cxn ang="T13">
                    <a:pos x="T6" y="T7"/>
                  </a:cxn>
                  <a:cxn ang="T14">
                    <a:pos x="T8" y="T9"/>
                  </a:cxn>
                </a:cxnLst>
                <a:rect l="T15" t="T16" r="T17" b="T18"/>
                <a:pathLst>
                  <a:path w="31" h="30">
                    <a:moveTo>
                      <a:pt x="0" y="0"/>
                    </a:moveTo>
                    <a:lnTo>
                      <a:pt x="3" y="30"/>
                    </a:lnTo>
                    <a:lnTo>
                      <a:pt x="31" y="15"/>
                    </a:lnTo>
                    <a:lnTo>
                      <a:pt x="3"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3" name="Freeform 102"/>
              <p:cNvSpPr>
                <a:spLocks/>
              </p:cNvSpPr>
              <p:nvPr/>
            </p:nvSpPr>
            <p:spPr bwMode="auto">
              <a:xfrm>
                <a:off x="1553" y="1332"/>
                <a:ext cx="324" cy="673"/>
              </a:xfrm>
              <a:custGeom>
                <a:avLst/>
                <a:gdLst>
                  <a:gd name="T0" fmla="*/ 321 w 324"/>
                  <a:gd name="T1" fmla="*/ 0 h 673"/>
                  <a:gd name="T2" fmla="*/ 0 w 324"/>
                  <a:gd name="T3" fmla="*/ 0 h 673"/>
                  <a:gd name="T4" fmla="*/ 0 w 324"/>
                  <a:gd name="T5" fmla="*/ 673 h 673"/>
                  <a:gd name="T6" fmla="*/ 324 w 324"/>
                  <a:gd name="T7" fmla="*/ 673 h 673"/>
                  <a:gd name="T8" fmla="*/ 321 w 324"/>
                  <a:gd name="T9" fmla="*/ 0 h 673"/>
                  <a:gd name="T10" fmla="*/ 0 60000 65536"/>
                  <a:gd name="T11" fmla="*/ 0 60000 65536"/>
                  <a:gd name="T12" fmla="*/ 0 60000 65536"/>
                  <a:gd name="T13" fmla="*/ 0 60000 65536"/>
                  <a:gd name="T14" fmla="*/ 0 60000 65536"/>
                  <a:gd name="T15" fmla="*/ 0 w 324"/>
                  <a:gd name="T16" fmla="*/ 0 h 673"/>
                  <a:gd name="T17" fmla="*/ 324 w 324"/>
                  <a:gd name="T18" fmla="*/ 673 h 673"/>
                </a:gdLst>
                <a:ahLst/>
                <a:cxnLst>
                  <a:cxn ang="T10">
                    <a:pos x="T0" y="T1"/>
                  </a:cxn>
                  <a:cxn ang="T11">
                    <a:pos x="T2" y="T3"/>
                  </a:cxn>
                  <a:cxn ang="T12">
                    <a:pos x="T4" y="T5"/>
                  </a:cxn>
                  <a:cxn ang="T13">
                    <a:pos x="T6" y="T7"/>
                  </a:cxn>
                  <a:cxn ang="T14">
                    <a:pos x="T8" y="T9"/>
                  </a:cxn>
                </a:cxnLst>
                <a:rect l="T15" t="T16" r="T17" b="T18"/>
                <a:pathLst>
                  <a:path w="324" h="673">
                    <a:moveTo>
                      <a:pt x="321" y="0"/>
                    </a:moveTo>
                    <a:lnTo>
                      <a:pt x="0" y="0"/>
                    </a:lnTo>
                    <a:lnTo>
                      <a:pt x="0" y="673"/>
                    </a:lnTo>
                    <a:lnTo>
                      <a:pt x="324" y="673"/>
                    </a:lnTo>
                    <a:lnTo>
                      <a:pt x="321" y="0"/>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4" name="Freeform 103"/>
              <p:cNvSpPr>
                <a:spLocks/>
              </p:cNvSpPr>
              <p:nvPr/>
            </p:nvSpPr>
            <p:spPr bwMode="auto">
              <a:xfrm>
                <a:off x="1553" y="1332"/>
                <a:ext cx="324" cy="673"/>
              </a:xfrm>
              <a:custGeom>
                <a:avLst/>
                <a:gdLst>
                  <a:gd name="T0" fmla="*/ 321 w 324"/>
                  <a:gd name="T1" fmla="*/ 0 h 673"/>
                  <a:gd name="T2" fmla="*/ 0 w 324"/>
                  <a:gd name="T3" fmla="*/ 0 h 673"/>
                  <a:gd name="T4" fmla="*/ 0 w 324"/>
                  <a:gd name="T5" fmla="*/ 673 h 673"/>
                  <a:gd name="T6" fmla="*/ 324 w 324"/>
                  <a:gd name="T7" fmla="*/ 673 h 673"/>
                  <a:gd name="T8" fmla="*/ 0 60000 65536"/>
                  <a:gd name="T9" fmla="*/ 0 60000 65536"/>
                  <a:gd name="T10" fmla="*/ 0 60000 65536"/>
                  <a:gd name="T11" fmla="*/ 0 60000 65536"/>
                  <a:gd name="T12" fmla="*/ 0 w 324"/>
                  <a:gd name="T13" fmla="*/ 0 h 673"/>
                  <a:gd name="T14" fmla="*/ 324 w 324"/>
                  <a:gd name="T15" fmla="*/ 673 h 673"/>
                </a:gdLst>
                <a:ahLst/>
                <a:cxnLst>
                  <a:cxn ang="T8">
                    <a:pos x="T0" y="T1"/>
                  </a:cxn>
                  <a:cxn ang="T9">
                    <a:pos x="T2" y="T3"/>
                  </a:cxn>
                  <a:cxn ang="T10">
                    <a:pos x="T4" y="T5"/>
                  </a:cxn>
                  <a:cxn ang="T11">
                    <a:pos x="T6" y="T7"/>
                  </a:cxn>
                </a:cxnLst>
                <a:rect l="T12" t="T13" r="T14" b="T15"/>
                <a:pathLst>
                  <a:path w="324" h="673">
                    <a:moveTo>
                      <a:pt x="321" y="0"/>
                    </a:moveTo>
                    <a:lnTo>
                      <a:pt x="0" y="0"/>
                    </a:lnTo>
                    <a:lnTo>
                      <a:pt x="0" y="673"/>
                    </a:lnTo>
                    <a:lnTo>
                      <a:pt x="324" y="673"/>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5" name="Freeform 104"/>
              <p:cNvSpPr>
                <a:spLocks/>
              </p:cNvSpPr>
              <p:nvPr/>
            </p:nvSpPr>
            <p:spPr bwMode="auto">
              <a:xfrm>
                <a:off x="1874" y="1332"/>
                <a:ext cx="325" cy="673"/>
              </a:xfrm>
              <a:custGeom>
                <a:avLst/>
                <a:gdLst>
                  <a:gd name="T0" fmla="*/ 0 w 325"/>
                  <a:gd name="T1" fmla="*/ 673 h 673"/>
                  <a:gd name="T2" fmla="*/ 325 w 325"/>
                  <a:gd name="T3" fmla="*/ 673 h 673"/>
                  <a:gd name="T4" fmla="*/ 325 w 325"/>
                  <a:gd name="T5" fmla="*/ 0 h 673"/>
                  <a:gd name="T6" fmla="*/ 3 w 325"/>
                  <a:gd name="T7" fmla="*/ 0 h 673"/>
                  <a:gd name="T8" fmla="*/ 0 w 325"/>
                  <a:gd name="T9" fmla="*/ 673 h 673"/>
                  <a:gd name="T10" fmla="*/ 0 60000 65536"/>
                  <a:gd name="T11" fmla="*/ 0 60000 65536"/>
                  <a:gd name="T12" fmla="*/ 0 60000 65536"/>
                  <a:gd name="T13" fmla="*/ 0 60000 65536"/>
                  <a:gd name="T14" fmla="*/ 0 60000 65536"/>
                  <a:gd name="T15" fmla="*/ 0 w 325"/>
                  <a:gd name="T16" fmla="*/ 0 h 673"/>
                  <a:gd name="T17" fmla="*/ 325 w 325"/>
                  <a:gd name="T18" fmla="*/ 673 h 673"/>
                </a:gdLst>
                <a:ahLst/>
                <a:cxnLst>
                  <a:cxn ang="T10">
                    <a:pos x="T0" y="T1"/>
                  </a:cxn>
                  <a:cxn ang="T11">
                    <a:pos x="T2" y="T3"/>
                  </a:cxn>
                  <a:cxn ang="T12">
                    <a:pos x="T4" y="T5"/>
                  </a:cxn>
                  <a:cxn ang="T13">
                    <a:pos x="T6" y="T7"/>
                  </a:cxn>
                  <a:cxn ang="T14">
                    <a:pos x="T8" y="T9"/>
                  </a:cxn>
                </a:cxnLst>
                <a:rect l="T15" t="T16" r="T17" b="T18"/>
                <a:pathLst>
                  <a:path w="325" h="673">
                    <a:moveTo>
                      <a:pt x="0" y="673"/>
                    </a:moveTo>
                    <a:lnTo>
                      <a:pt x="325" y="673"/>
                    </a:lnTo>
                    <a:lnTo>
                      <a:pt x="325" y="0"/>
                    </a:lnTo>
                    <a:lnTo>
                      <a:pt x="3" y="0"/>
                    </a:lnTo>
                    <a:lnTo>
                      <a:pt x="0" y="673"/>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6" name="Freeform 105"/>
              <p:cNvSpPr>
                <a:spLocks/>
              </p:cNvSpPr>
              <p:nvPr/>
            </p:nvSpPr>
            <p:spPr bwMode="auto">
              <a:xfrm>
                <a:off x="1874" y="1332"/>
                <a:ext cx="325" cy="673"/>
              </a:xfrm>
              <a:custGeom>
                <a:avLst/>
                <a:gdLst>
                  <a:gd name="T0" fmla="*/ 0 w 325"/>
                  <a:gd name="T1" fmla="*/ 673 h 673"/>
                  <a:gd name="T2" fmla="*/ 325 w 325"/>
                  <a:gd name="T3" fmla="*/ 673 h 673"/>
                  <a:gd name="T4" fmla="*/ 325 w 325"/>
                  <a:gd name="T5" fmla="*/ 0 h 673"/>
                  <a:gd name="T6" fmla="*/ 3 w 325"/>
                  <a:gd name="T7" fmla="*/ 0 h 673"/>
                  <a:gd name="T8" fmla="*/ 0 60000 65536"/>
                  <a:gd name="T9" fmla="*/ 0 60000 65536"/>
                  <a:gd name="T10" fmla="*/ 0 60000 65536"/>
                  <a:gd name="T11" fmla="*/ 0 60000 65536"/>
                  <a:gd name="T12" fmla="*/ 0 w 325"/>
                  <a:gd name="T13" fmla="*/ 0 h 673"/>
                  <a:gd name="T14" fmla="*/ 325 w 325"/>
                  <a:gd name="T15" fmla="*/ 673 h 673"/>
                </a:gdLst>
                <a:ahLst/>
                <a:cxnLst>
                  <a:cxn ang="T8">
                    <a:pos x="T0" y="T1"/>
                  </a:cxn>
                  <a:cxn ang="T9">
                    <a:pos x="T2" y="T3"/>
                  </a:cxn>
                  <a:cxn ang="T10">
                    <a:pos x="T4" y="T5"/>
                  </a:cxn>
                  <a:cxn ang="T11">
                    <a:pos x="T6" y="T7"/>
                  </a:cxn>
                </a:cxnLst>
                <a:rect l="T12" t="T13" r="T14" b="T15"/>
                <a:pathLst>
                  <a:path w="325" h="673">
                    <a:moveTo>
                      <a:pt x="0" y="673"/>
                    </a:moveTo>
                    <a:lnTo>
                      <a:pt x="325" y="673"/>
                    </a:lnTo>
                    <a:lnTo>
                      <a:pt x="325" y="0"/>
                    </a:lnTo>
                    <a:lnTo>
                      <a:pt x="3"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7" name="Freeform 106"/>
              <p:cNvSpPr>
                <a:spLocks/>
              </p:cNvSpPr>
              <p:nvPr/>
            </p:nvSpPr>
            <p:spPr bwMode="auto">
              <a:xfrm>
                <a:off x="2894" y="1378"/>
                <a:ext cx="361" cy="582"/>
              </a:xfrm>
              <a:custGeom>
                <a:avLst/>
                <a:gdLst>
                  <a:gd name="T0" fmla="*/ 0 w 361"/>
                  <a:gd name="T1" fmla="*/ 0 h 582"/>
                  <a:gd name="T2" fmla="*/ 3 w 361"/>
                  <a:gd name="T3" fmla="*/ 236 h 582"/>
                  <a:gd name="T4" fmla="*/ 61 w 361"/>
                  <a:gd name="T5" fmla="*/ 291 h 582"/>
                  <a:gd name="T6" fmla="*/ 3 w 361"/>
                  <a:gd name="T7" fmla="*/ 346 h 582"/>
                  <a:gd name="T8" fmla="*/ 3 w 361"/>
                  <a:gd name="T9" fmla="*/ 582 h 582"/>
                  <a:gd name="T10" fmla="*/ 361 w 361"/>
                  <a:gd name="T11" fmla="*/ 404 h 582"/>
                  <a:gd name="T12" fmla="*/ 361 w 361"/>
                  <a:gd name="T13" fmla="*/ 180 h 582"/>
                  <a:gd name="T14" fmla="*/ 3 w 361"/>
                  <a:gd name="T15" fmla="*/ 3 h 582"/>
                  <a:gd name="T16" fmla="*/ 0 w 361"/>
                  <a:gd name="T17" fmla="*/ 0 h 58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61"/>
                  <a:gd name="T28" fmla="*/ 0 h 582"/>
                  <a:gd name="T29" fmla="*/ 361 w 361"/>
                  <a:gd name="T30" fmla="*/ 582 h 58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61" h="582">
                    <a:moveTo>
                      <a:pt x="0" y="0"/>
                    </a:moveTo>
                    <a:lnTo>
                      <a:pt x="3" y="236"/>
                    </a:lnTo>
                    <a:lnTo>
                      <a:pt x="61" y="291"/>
                    </a:lnTo>
                    <a:lnTo>
                      <a:pt x="3" y="346"/>
                    </a:lnTo>
                    <a:lnTo>
                      <a:pt x="3" y="582"/>
                    </a:lnTo>
                    <a:lnTo>
                      <a:pt x="361" y="404"/>
                    </a:lnTo>
                    <a:lnTo>
                      <a:pt x="361" y="180"/>
                    </a:lnTo>
                    <a:lnTo>
                      <a:pt x="3" y="3"/>
                    </a:lnTo>
                    <a:lnTo>
                      <a:pt x="0" y="0"/>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8" name="Freeform 107"/>
              <p:cNvSpPr>
                <a:spLocks/>
              </p:cNvSpPr>
              <p:nvPr/>
            </p:nvSpPr>
            <p:spPr bwMode="auto">
              <a:xfrm>
                <a:off x="2894" y="1378"/>
                <a:ext cx="361" cy="582"/>
              </a:xfrm>
              <a:custGeom>
                <a:avLst/>
                <a:gdLst>
                  <a:gd name="T0" fmla="*/ 0 w 361"/>
                  <a:gd name="T1" fmla="*/ 0 h 582"/>
                  <a:gd name="T2" fmla="*/ 3 w 361"/>
                  <a:gd name="T3" fmla="*/ 236 h 582"/>
                  <a:gd name="T4" fmla="*/ 61 w 361"/>
                  <a:gd name="T5" fmla="*/ 291 h 582"/>
                  <a:gd name="T6" fmla="*/ 3 w 361"/>
                  <a:gd name="T7" fmla="*/ 346 h 582"/>
                  <a:gd name="T8" fmla="*/ 3 w 361"/>
                  <a:gd name="T9" fmla="*/ 582 h 582"/>
                  <a:gd name="T10" fmla="*/ 361 w 361"/>
                  <a:gd name="T11" fmla="*/ 404 h 582"/>
                  <a:gd name="T12" fmla="*/ 361 w 361"/>
                  <a:gd name="T13" fmla="*/ 180 h 582"/>
                  <a:gd name="T14" fmla="*/ 3 w 361"/>
                  <a:gd name="T15" fmla="*/ 3 h 582"/>
                  <a:gd name="T16" fmla="*/ 0 60000 65536"/>
                  <a:gd name="T17" fmla="*/ 0 60000 65536"/>
                  <a:gd name="T18" fmla="*/ 0 60000 65536"/>
                  <a:gd name="T19" fmla="*/ 0 60000 65536"/>
                  <a:gd name="T20" fmla="*/ 0 60000 65536"/>
                  <a:gd name="T21" fmla="*/ 0 60000 65536"/>
                  <a:gd name="T22" fmla="*/ 0 60000 65536"/>
                  <a:gd name="T23" fmla="*/ 0 60000 65536"/>
                  <a:gd name="T24" fmla="*/ 0 w 361"/>
                  <a:gd name="T25" fmla="*/ 0 h 582"/>
                  <a:gd name="T26" fmla="*/ 361 w 361"/>
                  <a:gd name="T27" fmla="*/ 582 h 58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1" h="582">
                    <a:moveTo>
                      <a:pt x="0" y="0"/>
                    </a:moveTo>
                    <a:lnTo>
                      <a:pt x="3" y="236"/>
                    </a:lnTo>
                    <a:lnTo>
                      <a:pt x="61" y="291"/>
                    </a:lnTo>
                    <a:lnTo>
                      <a:pt x="3" y="346"/>
                    </a:lnTo>
                    <a:lnTo>
                      <a:pt x="3" y="582"/>
                    </a:lnTo>
                    <a:lnTo>
                      <a:pt x="361" y="404"/>
                    </a:lnTo>
                    <a:lnTo>
                      <a:pt x="361" y="180"/>
                    </a:lnTo>
                    <a:lnTo>
                      <a:pt x="3" y="3"/>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9" name="Freeform 108"/>
              <p:cNvSpPr>
                <a:spLocks/>
              </p:cNvSpPr>
              <p:nvPr/>
            </p:nvSpPr>
            <p:spPr bwMode="auto">
              <a:xfrm>
                <a:off x="2340" y="1696"/>
                <a:ext cx="27" cy="31"/>
              </a:xfrm>
              <a:custGeom>
                <a:avLst/>
                <a:gdLst>
                  <a:gd name="T0" fmla="*/ 0 w 27"/>
                  <a:gd name="T1" fmla="*/ 0 h 31"/>
                  <a:gd name="T2" fmla="*/ 0 w 27"/>
                  <a:gd name="T3" fmla="*/ 31 h 31"/>
                  <a:gd name="T4" fmla="*/ 27 w 27"/>
                  <a:gd name="T5" fmla="*/ 16 h 31"/>
                  <a:gd name="T6" fmla="*/ 0 w 27"/>
                  <a:gd name="T7" fmla="*/ 3 h 31"/>
                  <a:gd name="T8" fmla="*/ 0 w 27"/>
                  <a:gd name="T9" fmla="*/ 0 h 31"/>
                  <a:gd name="T10" fmla="*/ 0 60000 65536"/>
                  <a:gd name="T11" fmla="*/ 0 60000 65536"/>
                  <a:gd name="T12" fmla="*/ 0 60000 65536"/>
                  <a:gd name="T13" fmla="*/ 0 60000 65536"/>
                  <a:gd name="T14" fmla="*/ 0 60000 65536"/>
                  <a:gd name="T15" fmla="*/ 0 w 27"/>
                  <a:gd name="T16" fmla="*/ 0 h 31"/>
                  <a:gd name="T17" fmla="*/ 27 w 27"/>
                  <a:gd name="T18" fmla="*/ 31 h 31"/>
                </a:gdLst>
                <a:ahLst/>
                <a:cxnLst>
                  <a:cxn ang="T10">
                    <a:pos x="T0" y="T1"/>
                  </a:cxn>
                  <a:cxn ang="T11">
                    <a:pos x="T2" y="T3"/>
                  </a:cxn>
                  <a:cxn ang="T12">
                    <a:pos x="T4" y="T5"/>
                  </a:cxn>
                  <a:cxn ang="T13">
                    <a:pos x="T6" y="T7"/>
                  </a:cxn>
                  <a:cxn ang="T14">
                    <a:pos x="T8" y="T9"/>
                  </a:cxn>
                </a:cxnLst>
                <a:rect l="T15" t="T16" r="T17" b="T18"/>
                <a:pathLst>
                  <a:path w="27" h="31">
                    <a:moveTo>
                      <a:pt x="0" y="0"/>
                    </a:moveTo>
                    <a:lnTo>
                      <a:pt x="0" y="31"/>
                    </a:lnTo>
                    <a:lnTo>
                      <a:pt x="27" y="16"/>
                    </a:lnTo>
                    <a:lnTo>
                      <a:pt x="0"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10" name="Freeform 109"/>
              <p:cNvSpPr>
                <a:spLocks/>
              </p:cNvSpPr>
              <p:nvPr/>
            </p:nvSpPr>
            <p:spPr bwMode="auto">
              <a:xfrm>
                <a:off x="2526" y="1044"/>
                <a:ext cx="178" cy="285"/>
              </a:xfrm>
              <a:custGeom>
                <a:avLst/>
                <a:gdLst>
                  <a:gd name="T0" fmla="*/ 89 w 178"/>
                  <a:gd name="T1" fmla="*/ 282 h 285"/>
                  <a:gd name="T2" fmla="*/ 105 w 178"/>
                  <a:gd name="T3" fmla="*/ 282 h 285"/>
                  <a:gd name="T4" fmla="*/ 117 w 178"/>
                  <a:gd name="T5" fmla="*/ 276 h 285"/>
                  <a:gd name="T6" fmla="*/ 132 w 178"/>
                  <a:gd name="T7" fmla="*/ 270 h 285"/>
                  <a:gd name="T8" fmla="*/ 141 w 178"/>
                  <a:gd name="T9" fmla="*/ 257 h 285"/>
                  <a:gd name="T10" fmla="*/ 154 w 178"/>
                  <a:gd name="T11" fmla="*/ 242 h 285"/>
                  <a:gd name="T12" fmla="*/ 163 w 178"/>
                  <a:gd name="T13" fmla="*/ 227 h 285"/>
                  <a:gd name="T14" fmla="*/ 169 w 178"/>
                  <a:gd name="T15" fmla="*/ 208 h 285"/>
                  <a:gd name="T16" fmla="*/ 175 w 178"/>
                  <a:gd name="T17" fmla="*/ 187 h 285"/>
                  <a:gd name="T18" fmla="*/ 178 w 178"/>
                  <a:gd name="T19" fmla="*/ 165 h 285"/>
                  <a:gd name="T20" fmla="*/ 178 w 178"/>
                  <a:gd name="T21" fmla="*/ 144 h 285"/>
                  <a:gd name="T22" fmla="*/ 178 w 178"/>
                  <a:gd name="T23" fmla="*/ 120 h 285"/>
                  <a:gd name="T24" fmla="*/ 175 w 178"/>
                  <a:gd name="T25" fmla="*/ 98 h 285"/>
                  <a:gd name="T26" fmla="*/ 169 w 178"/>
                  <a:gd name="T27" fmla="*/ 77 h 285"/>
                  <a:gd name="T28" fmla="*/ 163 w 178"/>
                  <a:gd name="T29" fmla="*/ 58 h 285"/>
                  <a:gd name="T30" fmla="*/ 154 w 178"/>
                  <a:gd name="T31" fmla="*/ 43 h 285"/>
                  <a:gd name="T32" fmla="*/ 141 w 178"/>
                  <a:gd name="T33" fmla="*/ 28 h 285"/>
                  <a:gd name="T34" fmla="*/ 132 w 178"/>
                  <a:gd name="T35" fmla="*/ 19 h 285"/>
                  <a:gd name="T36" fmla="*/ 117 w 178"/>
                  <a:gd name="T37" fmla="*/ 9 h 285"/>
                  <a:gd name="T38" fmla="*/ 105 w 178"/>
                  <a:gd name="T39" fmla="*/ 3 h 285"/>
                  <a:gd name="T40" fmla="*/ 89 w 178"/>
                  <a:gd name="T41" fmla="*/ 0 h 285"/>
                  <a:gd name="T42" fmla="*/ 77 w 178"/>
                  <a:gd name="T43" fmla="*/ 3 h 285"/>
                  <a:gd name="T44" fmla="*/ 62 w 178"/>
                  <a:gd name="T45" fmla="*/ 9 h 285"/>
                  <a:gd name="T46" fmla="*/ 49 w 178"/>
                  <a:gd name="T47" fmla="*/ 19 h 285"/>
                  <a:gd name="T48" fmla="*/ 37 w 178"/>
                  <a:gd name="T49" fmla="*/ 28 h 285"/>
                  <a:gd name="T50" fmla="*/ 28 w 178"/>
                  <a:gd name="T51" fmla="*/ 43 h 285"/>
                  <a:gd name="T52" fmla="*/ 19 w 178"/>
                  <a:gd name="T53" fmla="*/ 58 h 285"/>
                  <a:gd name="T54" fmla="*/ 13 w 178"/>
                  <a:gd name="T55" fmla="*/ 77 h 285"/>
                  <a:gd name="T56" fmla="*/ 7 w 178"/>
                  <a:gd name="T57" fmla="*/ 98 h 285"/>
                  <a:gd name="T58" fmla="*/ 3 w 178"/>
                  <a:gd name="T59" fmla="*/ 120 h 285"/>
                  <a:gd name="T60" fmla="*/ 0 w 178"/>
                  <a:gd name="T61" fmla="*/ 144 h 285"/>
                  <a:gd name="T62" fmla="*/ 3 w 178"/>
                  <a:gd name="T63" fmla="*/ 165 h 285"/>
                  <a:gd name="T64" fmla="*/ 7 w 178"/>
                  <a:gd name="T65" fmla="*/ 187 h 285"/>
                  <a:gd name="T66" fmla="*/ 13 w 178"/>
                  <a:gd name="T67" fmla="*/ 208 h 285"/>
                  <a:gd name="T68" fmla="*/ 19 w 178"/>
                  <a:gd name="T69" fmla="*/ 227 h 285"/>
                  <a:gd name="T70" fmla="*/ 28 w 178"/>
                  <a:gd name="T71" fmla="*/ 242 h 285"/>
                  <a:gd name="T72" fmla="*/ 37 w 178"/>
                  <a:gd name="T73" fmla="*/ 257 h 285"/>
                  <a:gd name="T74" fmla="*/ 49 w 178"/>
                  <a:gd name="T75" fmla="*/ 270 h 285"/>
                  <a:gd name="T76" fmla="*/ 62 w 178"/>
                  <a:gd name="T77" fmla="*/ 276 h 285"/>
                  <a:gd name="T78" fmla="*/ 77 w 178"/>
                  <a:gd name="T79" fmla="*/ 282 h 285"/>
                  <a:gd name="T80" fmla="*/ 89 w 178"/>
                  <a:gd name="T81" fmla="*/ 285 h 285"/>
                  <a:gd name="T82" fmla="*/ 89 w 178"/>
                  <a:gd name="T83" fmla="*/ 282 h 2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78"/>
                  <a:gd name="T127" fmla="*/ 0 h 285"/>
                  <a:gd name="T128" fmla="*/ 178 w 178"/>
                  <a:gd name="T129" fmla="*/ 285 h 28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78" h="285">
                    <a:moveTo>
                      <a:pt x="89" y="282"/>
                    </a:moveTo>
                    <a:lnTo>
                      <a:pt x="105" y="282"/>
                    </a:lnTo>
                    <a:lnTo>
                      <a:pt x="117" y="276"/>
                    </a:lnTo>
                    <a:lnTo>
                      <a:pt x="132" y="270"/>
                    </a:lnTo>
                    <a:lnTo>
                      <a:pt x="141" y="257"/>
                    </a:lnTo>
                    <a:lnTo>
                      <a:pt x="154" y="242"/>
                    </a:lnTo>
                    <a:lnTo>
                      <a:pt x="163" y="227"/>
                    </a:lnTo>
                    <a:lnTo>
                      <a:pt x="169" y="208"/>
                    </a:lnTo>
                    <a:lnTo>
                      <a:pt x="175" y="187"/>
                    </a:lnTo>
                    <a:lnTo>
                      <a:pt x="178" y="165"/>
                    </a:lnTo>
                    <a:lnTo>
                      <a:pt x="178" y="144"/>
                    </a:lnTo>
                    <a:lnTo>
                      <a:pt x="178" y="120"/>
                    </a:lnTo>
                    <a:lnTo>
                      <a:pt x="175" y="98"/>
                    </a:lnTo>
                    <a:lnTo>
                      <a:pt x="169" y="77"/>
                    </a:lnTo>
                    <a:lnTo>
                      <a:pt x="163" y="58"/>
                    </a:lnTo>
                    <a:lnTo>
                      <a:pt x="154" y="43"/>
                    </a:lnTo>
                    <a:lnTo>
                      <a:pt x="141" y="28"/>
                    </a:lnTo>
                    <a:lnTo>
                      <a:pt x="132" y="19"/>
                    </a:lnTo>
                    <a:lnTo>
                      <a:pt x="117" y="9"/>
                    </a:lnTo>
                    <a:lnTo>
                      <a:pt x="105" y="3"/>
                    </a:lnTo>
                    <a:lnTo>
                      <a:pt x="89" y="0"/>
                    </a:lnTo>
                    <a:lnTo>
                      <a:pt x="77" y="3"/>
                    </a:lnTo>
                    <a:lnTo>
                      <a:pt x="62" y="9"/>
                    </a:lnTo>
                    <a:lnTo>
                      <a:pt x="49" y="19"/>
                    </a:lnTo>
                    <a:lnTo>
                      <a:pt x="37" y="28"/>
                    </a:lnTo>
                    <a:lnTo>
                      <a:pt x="28" y="43"/>
                    </a:lnTo>
                    <a:lnTo>
                      <a:pt x="19" y="58"/>
                    </a:lnTo>
                    <a:lnTo>
                      <a:pt x="13" y="77"/>
                    </a:lnTo>
                    <a:lnTo>
                      <a:pt x="7" y="98"/>
                    </a:lnTo>
                    <a:lnTo>
                      <a:pt x="3" y="120"/>
                    </a:lnTo>
                    <a:lnTo>
                      <a:pt x="0" y="144"/>
                    </a:lnTo>
                    <a:lnTo>
                      <a:pt x="3" y="165"/>
                    </a:lnTo>
                    <a:lnTo>
                      <a:pt x="7" y="187"/>
                    </a:lnTo>
                    <a:lnTo>
                      <a:pt x="13" y="208"/>
                    </a:lnTo>
                    <a:lnTo>
                      <a:pt x="19" y="227"/>
                    </a:lnTo>
                    <a:lnTo>
                      <a:pt x="28" y="242"/>
                    </a:lnTo>
                    <a:lnTo>
                      <a:pt x="37" y="257"/>
                    </a:lnTo>
                    <a:lnTo>
                      <a:pt x="49" y="270"/>
                    </a:lnTo>
                    <a:lnTo>
                      <a:pt x="62" y="276"/>
                    </a:lnTo>
                    <a:lnTo>
                      <a:pt x="77" y="282"/>
                    </a:lnTo>
                    <a:lnTo>
                      <a:pt x="89" y="285"/>
                    </a:lnTo>
                    <a:lnTo>
                      <a:pt x="89" y="28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11" name="Freeform 110"/>
              <p:cNvSpPr>
                <a:spLocks/>
              </p:cNvSpPr>
              <p:nvPr/>
            </p:nvSpPr>
            <p:spPr bwMode="auto">
              <a:xfrm>
                <a:off x="2526" y="1044"/>
                <a:ext cx="178" cy="285"/>
              </a:xfrm>
              <a:custGeom>
                <a:avLst/>
                <a:gdLst>
                  <a:gd name="T0" fmla="*/ 89 w 178"/>
                  <a:gd name="T1" fmla="*/ 282 h 285"/>
                  <a:gd name="T2" fmla="*/ 105 w 178"/>
                  <a:gd name="T3" fmla="*/ 282 h 285"/>
                  <a:gd name="T4" fmla="*/ 117 w 178"/>
                  <a:gd name="T5" fmla="*/ 276 h 285"/>
                  <a:gd name="T6" fmla="*/ 132 w 178"/>
                  <a:gd name="T7" fmla="*/ 270 h 285"/>
                  <a:gd name="T8" fmla="*/ 141 w 178"/>
                  <a:gd name="T9" fmla="*/ 257 h 285"/>
                  <a:gd name="T10" fmla="*/ 154 w 178"/>
                  <a:gd name="T11" fmla="*/ 242 h 285"/>
                  <a:gd name="T12" fmla="*/ 163 w 178"/>
                  <a:gd name="T13" fmla="*/ 227 h 285"/>
                  <a:gd name="T14" fmla="*/ 169 w 178"/>
                  <a:gd name="T15" fmla="*/ 208 h 285"/>
                  <a:gd name="T16" fmla="*/ 175 w 178"/>
                  <a:gd name="T17" fmla="*/ 187 h 285"/>
                  <a:gd name="T18" fmla="*/ 178 w 178"/>
                  <a:gd name="T19" fmla="*/ 165 h 285"/>
                  <a:gd name="T20" fmla="*/ 178 w 178"/>
                  <a:gd name="T21" fmla="*/ 144 h 285"/>
                  <a:gd name="T22" fmla="*/ 178 w 178"/>
                  <a:gd name="T23" fmla="*/ 120 h 285"/>
                  <a:gd name="T24" fmla="*/ 175 w 178"/>
                  <a:gd name="T25" fmla="*/ 98 h 285"/>
                  <a:gd name="T26" fmla="*/ 169 w 178"/>
                  <a:gd name="T27" fmla="*/ 77 h 285"/>
                  <a:gd name="T28" fmla="*/ 163 w 178"/>
                  <a:gd name="T29" fmla="*/ 58 h 285"/>
                  <a:gd name="T30" fmla="*/ 154 w 178"/>
                  <a:gd name="T31" fmla="*/ 43 h 285"/>
                  <a:gd name="T32" fmla="*/ 141 w 178"/>
                  <a:gd name="T33" fmla="*/ 28 h 285"/>
                  <a:gd name="T34" fmla="*/ 132 w 178"/>
                  <a:gd name="T35" fmla="*/ 19 h 285"/>
                  <a:gd name="T36" fmla="*/ 117 w 178"/>
                  <a:gd name="T37" fmla="*/ 9 h 285"/>
                  <a:gd name="T38" fmla="*/ 105 w 178"/>
                  <a:gd name="T39" fmla="*/ 3 h 285"/>
                  <a:gd name="T40" fmla="*/ 89 w 178"/>
                  <a:gd name="T41" fmla="*/ 0 h 285"/>
                  <a:gd name="T42" fmla="*/ 77 w 178"/>
                  <a:gd name="T43" fmla="*/ 3 h 285"/>
                  <a:gd name="T44" fmla="*/ 62 w 178"/>
                  <a:gd name="T45" fmla="*/ 9 h 285"/>
                  <a:gd name="T46" fmla="*/ 49 w 178"/>
                  <a:gd name="T47" fmla="*/ 19 h 285"/>
                  <a:gd name="T48" fmla="*/ 37 w 178"/>
                  <a:gd name="T49" fmla="*/ 28 h 285"/>
                  <a:gd name="T50" fmla="*/ 28 w 178"/>
                  <a:gd name="T51" fmla="*/ 43 h 285"/>
                  <a:gd name="T52" fmla="*/ 19 w 178"/>
                  <a:gd name="T53" fmla="*/ 58 h 285"/>
                  <a:gd name="T54" fmla="*/ 13 w 178"/>
                  <a:gd name="T55" fmla="*/ 77 h 285"/>
                  <a:gd name="T56" fmla="*/ 7 w 178"/>
                  <a:gd name="T57" fmla="*/ 98 h 285"/>
                  <a:gd name="T58" fmla="*/ 3 w 178"/>
                  <a:gd name="T59" fmla="*/ 120 h 285"/>
                  <a:gd name="T60" fmla="*/ 0 w 178"/>
                  <a:gd name="T61" fmla="*/ 144 h 285"/>
                  <a:gd name="T62" fmla="*/ 3 w 178"/>
                  <a:gd name="T63" fmla="*/ 165 h 285"/>
                  <a:gd name="T64" fmla="*/ 7 w 178"/>
                  <a:gd name="T65" fmla="*/ 187 h 285"/>
                  <a:gd name="T66" fmla="*/ 13 w 178"/>
                  <a:gd name="T67" fmla="*/ 208 h 285"/>
                  <a:gd name="T68" fmla="*/ 19 w 178"/>
                  <a:gd name="T69" fmla="*/ 227 h 285"/>
                  <a:gd name="T70" fmla="*/ 28 w 178"/>
                  <a:gd name="T71" fmla="*/ 242 h 285"/>
                  <a:gd name="T72" fmla="*/ 37 w 178"/>
                  <a:gd name="T73" fmla="*/ 257 h 285"/>
                  <a:gd name="T74" fmla="*/ 49 w 178"/>
                  <a:gd name="T75" fmla="*/ 270 h 285"/>
                  <a:gd name="T76" fmla="*/ 62 w 178"/>
                  <a:gd name="T77" fmla="*/ 276 h 285"/>
                  <a:gd name="T78" fmla="*/ 77 w 178"/>
                  <a:gd name="T79" fmla="*/ 282 h 285"/>
                  <a:gd name="T80" fmla="*/ 89 w 178"/>
                  <a:gd name="T81" fmla="*/ 285 h 28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78"/>
                  <a:gd name="T124" fmla="*/ 0 h 285"/>
                  <a:gd name="T125" fmla="*/ 178 w 178"/>
                  <a:gd name="T126" fmla="*/ 285 h 285"/>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78" h="285">
                    <a:moveTo>
                      <a:pt x="89" y="282"/>
                    </a:moveTo>
                    <a:lnTo>
                      <a:pt x="105" y="282"/>
                    </a:lnTo>
                    <a:lnTo>
                      <a:pt x="117" y="276"/>
                    </a:lnTo>
                    <a:lnTo>
                      <a:pt x="132" y="270"/>
                    </a:lnTo>
                    <a:lnTo>
                      <a:pt x="141" y="257"/>
                    </a:lnTo>
                    <a:lnTo>
                      <a:pt x="154" y="242"/>
                    </a:lnTo>
                    <a:lnTo>
                      <a:pt x="163" y="227"/>
                    </a:lnTo>
                    <a:lnTo>
                      <a:pt x="169" y="208"/>
                    </a:lnTo>
                    <a:lnTo>
                      <a:pt x="175" y="187"/>
                    </a:lnTo>
                    <a:lnTo>
                      <a:pt x="178" y="165"/>
                    </a:lnTo>
                    <a:lnTo>
                      <a:pt x="178" y="144"/>
                    </a:lnTo>
                    <a:lnTo>
                      <a:pt x="178" y="120"/>
                    </a:lnTo>
                    <a:lnTo>
                      <a:pt x="175" y="98"/>
                    </a:lnTo>
                    <a:lnTo>
                      <a:pt x="169" y="77"/>
                    </a:lnTo>
                    <a:lnTo>
                      <a:pt x="163" y="58"/>
                    </a:lnTo>
                    <a:lnTo>
                      <a:pt x="154" y="43"/>
                    </a:lnTo>
                    <a:lnTo>
                      <a:pt x="141" y="28"/>
                    </a:lnTo>
                    <a:lnTo>
                      <a:pt x="132" y="19"/>
                    </a:lnTo>
                    <a:lnTo>
                      <a:pt x="117" y="9"/>
                    </a:lnTo>
                    <a:lnTo>
                      <a:pt x="105" y="3"/>
                    </a:lnTo>
                    <a:lnTo>
                      <a:pt x="89" y="0"/>
                    </a:lnTo>
                    <a:lnTo>
                      <a:pt x="77" y="3"/>
                    </a:lnTo>
                    <a:lnTo>
                      <a:pt x="62" y="9"/>
                    </a:lnTo>
                    <a:lnTo>
                      <a:pt x="49" y="19"/>
                    </a:lnTo>
                    <a:lnTo>
                      <a:pt x="37" y="28"/>
                    </a:lnTo>
                    <a:lnTo>
                      <a:pt x="28" y="43"/>
                    </a:lnTo>
                    <a:lnTo>
                      <a:pt x="19" y="58"/>
                    </a:lnTo>
                    <a:lnTo>
                      <a:pt x="13" y="77"/>
                    </a:lnTo>
                    <a:lnTo>
                      <a:pt x="7" y="98"/>
                    </a:lnTo>
                    <a:lnTo>
                      <a:pt x="3" y="120"/>
                    </a:lnTo>
                    <a:lnTo>
                      <a:pt x="0" y="144"/>
                    </a:lnTo>
                    <a:lnTo>
                      <a:pt x="3" y="165"/>
                    </a:lnTo>
                    <a:lnTo>
                      <a:pt x="7" y="187"/>
                    </a:lnTo>
                    <a:lnTo>
                      <a:pt x="13" y="208"/>
                    </a:lnTo>
                    <a:lnTo>
                      <a:pt x="19" y="227"/>
                    </a:lnTo>
                    <a:lnTo>
                      <a:pt x="28" y="242"/>
                    </a:lnTo>
                    <a:lnTo>
                      <a:pt x="37" y="257"/>
                    </a:lnTo>
                    <a:lnTo>
                      <a:pt x="49" y="270"/>
                    </a:lnTo>
                    <a:lnTo>
                      <a:pt x="62" y="276"/>
                    </a:lnTo>
                    <a:lnTo>
                      <a:pt x="77" y="282"/>
                    </a:lnTo>
                    <a:lnTo>
                      <a:pt x="89" y="285"/>
                    </a:lnTo>
                  </a:path>
                </a:pathLst>
              </a:custGeom>
              <a:noFill/>
              <a:ln w="9525">
                <a:solidFill>
                  <a:srgbClr val="666666"/>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12" name="Freeform 111"/>
              <p:cNvSpPr>
                <a:spLocks/>
              </p:cNvSpPr>
              <p:nvPr/>
            </p:nvSpPr>
            <p:spPr bwMode="auto">
              <a:xfrm>
                <a:off x="1308" y="1653"/>
                <a:ext cx="27" cy="31"/>
              </a:xfrm>
              <a:custGeom>
                <a:avLst/>
                <a:gdLst>
                  <a:gd name="T0" fmla="*/ 12 w 27"/>
                  <a:gd name="T1" fmla="*/ 28 h 31"/>
                  <a:gd name="T2" fmla="*/ 15 w 27"/>
                  <a:gd name="T3" fmla="*/ 31 h 31"/>
                  <a:gd name="T4" fmla="*/ 18 w 27"/>
                  <a:gd name="T5" fmla="*/ 31 h 31"/>
                  <a:gd name="T6" fmla="*/ 21 w 27"/>
                  <a:gd name="T7" fmla="*/ 28 h 31"/>
                  <a:gd name="T8" fmla="*/ 24 w 27"/>
                  <a:gd name="T9" fmla="*/ 25 h 31"/>
                  <a:gd name="T10" fmla="*/ 27 w 27"/>
                  <a:gd name="T11" fmla="*/ 22 h 31"/>
                  <a:gd name="T12" fmla="*/ 27 w 27"/>
                  <a:gd name="T13" fmla="*/ 19 h 31"/>
                  <a:gd name="T14" fmla="*/ 27 w 27"/>
                  <a:gd name="T15" fmla="*/ 16 h 31"/>
                  <a:gd name="T16" fmla="*/ 27 w 27"/>
                  <a:gd name="T17" fmla="*/ 13 h 31"/>
                  <a:gd name="T18" fmla="*/ 27 w 27"/>
                  <a:gd name="T19" fmla="*/ 10 h 31"/>
                  <a:gd name="T20" fmla="*/ 24 w 27"/>
                  <a:gd name="T21" fmla="*/ 7 h 31"/>
                  <a:gd name="T22" fmla="*/ 21 w 27"/>
                  <a:gd name="T23" fmla="*/ 3 h 31"/>
                  <a:gd name="T24" fmla="*/ 18 w 27"/>
                  <a:gd name="T25" fmla="*/ 3 h 31"/>
                  <a:gd name="T26" fmla="*/ 15 w 27"/>
                  <a:gd name="T27" fmla="*/ 0 h 31"/>
                  <a:gd name="T28" fmla="*/ 12 w 27"/>
                  <a:gd name="T29" fmla="*/ 0 h 31"/>
                  <a:gd name="T30" fmla="*/ 9 w 27"/>
                  <a:gd name="T31" fmla="*/ 3 h 31"/>
                  <a:gd name="T32" fmla="*/ 6 w 27"/>
                  <a:gd name="T33" fmla="*/ 3 h 31"/>
                  <a:gd name="T34" fmla="*/ 3 w 27"/>
                  <a:gd name="T35" fmla="*/ 7 h 31"/>
                  <a:gd name="T36" fmla="*/ 0 w 27"/>
                  <a:gd name="T37" fmla="*/ 10 h 31"/>
                  <a:gd name="T38" fmla="*/ 0 w 27"/>
                  <a:gd name="T39" fmla="*/ 13 h 31"/>
                  <a:gd name="T40" fmla="*/ 0 w 27"/>
                  <a:gd name="T41" fmla="*/ 16 h 31"/>
                  <a:gd name="T42" fmla="*/ 0 w 27"/>
                  <a:gd name="T43" fmla="*/ 19 h 31"/>
                  <a:gd name="T44" fmla="*/ 0 w 27"/>
                  <a:gd name="T45" fmla="*/ 22 h 31"/>
                  <a:gd name="T46" fmla="*/ 3 w 27"/>
                  <a:gd name="T47" fmla="*/ 25 h 31"/>
                  <a:gd name="T48" fmla="*/ 6 w 27"/>
                  <a:gd name="T49" fmla="*/ 28 h 31"/>
                  <a:gd name="T50" fmla="*/ 9 w 27"/>
                  <a:gd name="T51" fmla="*/ 31 h 31"/>
                  <a:gd name="T52" fmla="*/ 12 w 27"/>
                  <a:gd name="T53" fmla="*/ 31 h 31"/>
                  <a:gd name="T54" fmla="*/ 12 w 27"/>
                  <a:gd name="T55" fmla="*/ 28 h 3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7"/>
                  <a:gd name="T85" fmla="*/ 0 h 31"/>
                  <a:gd name="T86" fmla="*/ 27 w 27"/>
                  <a:gd name="T87" fmla="*/ 31 h 31"/>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7" h="31">
                    <a:moveTo>
                      <a:pt x="12" y="28"/>
                    </a:moveTo>
                    <a:lnTo>
                      <a:pt x="15" y="31"/>
                    </a:lnTo>
                    <a:lnTo>
                      <a:pt x="18" y="31"/>
                    </a:lnTo>
                    <a:lnTo>
                      <a:pt x="21" y="28"/>
                    </a:lnTo>
                    <a:lnTo>
                      <a:pt x="24" y="25"/>
                    </a:lnTo>
                    <a:lnTo>
                      <a:pt x="27" y="22"/>
                    </a:lnTo>
                    <a:lnTo>
                      <a:pt x="27" y="19"/>
                    </a:lnTo>
                    <a:lnTo>
                      <a:pt x="27" y="16"/>
                    </a:lnTo>
                    <a:lnTo>
                      <a:pt x="27" y="13"/>
                    </a:lnTo>
                    <a:lnTo>
                      <a:pt x="27" y="10"/>
                    </a:lnTo>
                    <a:lnTo>
                      <a:pt x="24" y="7"/>
                    </a:lnTo>
                    <a:lnTo>
                      <a:pt x="21" y="3"/>
                    </a:lnTo>
                    <a:lnTo>
                      <a:pt x="18" y="3"/>
                    </a:lnTo>
                    <a:lnTo>
                      <a:pt x="15" y="0"/>
                    </a:lnTo>
                    <a:lnTo>
                      <a:pt x="12" y="0"/>
                    </a:lnTo>
                    <a:lnTo>
                      <a:pt x="9" y="3"/>
                    </a:lnTo>
                    <a:lnTo>
                      <a:pt x="6" y="3"/>
                    </a:lnTo>
                    <a:lnTo>
                      <a:pt x="3" y="7"/>
                    </a:lnTo>
                    <a:lnTo>
                      <a:pt x="0" y="10"/>
                    </a:lnTo>
                    <a:lnTo>
                      <a:pt x="0" y="13"/>
                    </a:lnTo>
                    <a:lnTo>
                      <a:pt x="0" y="16"/>
                    </a:lnTo>
                    <a:lnTo>
                      <a:pt x="0" y="19"/>
                    </a:lnTo>
                    <a:lnTo>
                      <a:pt x="0" y="22"/>
                    </a:lnTo>
                    <a:lnTo>
                      <a:pt x="3" y="25"/>
                    </a:lnTo>
                    <a:lnTo>
                      <a:pt x="6" y="28"/>
                    </a:lnTo>
                    <a:lnTo>
                      <a:pt x="9" y="31"/>
                    </a:lnTo>
                    <a:lnTo>
                      <a:pt x="12" y="31"/>
                    </a:lnTo>
                    <a:lnTo>
                      <a:pt x="12" y="2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13" name="Freeform 112"/>
              <p:cNvSpPr>
                <a:spLocks/>
              </p:cNvSpPr>
              <p:nvPr/>
            </p:nvSpPr>
            <p:spPr bwMode="auto">
              <a:xfrm>
                <a:off x="1308" y="1568"/>
                <a:ext cx="27" cy="30"/>
              </a:xfrm>
              <a:custGeom>
                <a:avLst/>
                <a:gdLst>
                  <a:gd name="T0" fmla="*/ 12 w 27"/>
                  <a:gd name="T1" fmla="*/ 27 h 30"/>
                  <a:gd name="T2" fmla="*/ 15 w 27"/>
                  <a:gd name="T3" fmla="*/ 30 h 30"/>
                  <a:gd name="T4" fmla="*/ 18 w 27"/>
                  <a:gd name="T5" fmla="*/ 27 h 30"/>
                  <a:gd name="T6" fmla="*/ 21 w 27"/>
                  <a:gd name="T7" fmla="*/ 27 h 30"/>
                  <a:gd name="T8" fmla="*/ 24 w 27"/>
                  <a:gd name="T9" fmla="*/ 24 h 30"/>
                  <a:gd name="T10" fmla="*/ 27 w 27"/>
                  <a:gd name="T11" fmla="*/ 21 h 30"/>
                  <a:gd name="T12" fmla="*/ 27 w 27"/>
                  <a:gd name="T13" fmla="*/ 18 h 30"/>
                  <a:gd name="T14" fmla="*/ 27 w 27"/>
                  <a:gd name="T15" fmla="*/ 15 h 30"/>
                  <a:gd name="T16" fmla="*/ 27 w 27"/>
                  <a:gd name="T17" fmla="*/ 12 h 30"/>
                  <a:gd name="T18" fmla="*/ 27 w 27"/>
                  <a:gd name="T19" fmla="*/ 9 h 30"/>
                  <a:gd name="T20" fmla="*/ 24 w 27"/>
                  <a:gd name="T21" fmla="*/ 6 h 30"/>
                  <a:gd name="T22" fmla="*/ 21 w 27"/>
                  <a:gd name="T23" fmla="*/ 3 h 30"/>
                  <a:gd name="T24" fmla="*/ 18 w 27"/>
                  <a:gd name="T25" fmla="*/ 0 h 30"/>
                  <a:gd name="T26" fmla="*/ 15 w 27"/>
                  <a:gd name="T27" fmla="*/ 0 h 30"/>
                  <a:gd name="T28" fmla="*/ 12 w 27"/>
                  <a:gd name="T29" fmla="*/ 0 h 30"/>
                  <a:gd name="T30" fmla="*/ 9 w 27"/>
                  <a:gd name="T31" fmla="*/ 0 h 30"/>
                  <a:gd name="T32" fmla="*/ 6 w 27"/>
                  <a:gd name="T33" fmla="*/ 3 h 30"/>
                  <a:gd name="T34" fmla="*/ 3 w 27"/>
                  <a:gd name="T35" fmla="*/ 6 h 30"/>
                  <a:gd name="T36" fmla="*/ 0 w 27"/>
                  <a:gd name="T37" fmla="*/ 9 h 30"/>
                  <a:gd name="T38" fmla="*/ 0 w 27"/>
                  <a:gd name="T39" fmla="*/ 12 h 30"/>
                  <a:gd name="T40" fmla="*/ 0 w 27"/>
                  <a:gd name="T41" fmla="*/ 15 h 30"/>
                  <a:gd name="T42" fmla="*/ 0 w 27"/>
                  <a:gd name="T43" fmla="*/ 18 h 30"/>
                  <a:gd name="T44" fmla="*/ 0 w 27"/>
                  <a:gd name="T45" fmla="*/ 21 h 30"/>
                  <a:gd name="T46" fmla="*/ 3 w 27"/>
                  <a:gd name="T47" fmla="*/ 24 h 30"/>
                  <a:gd name="T48" fmla="*/ 6 w 27"/>
                  <a:gd name="T49" fmla="*/ 27 h 30"/>
                  <a:gd name="T50" fmla="*/ 9 w 27"/>
                  <a:gd name="T51" fmla="*/ 27 h 30"/>
                  <a:gd name="T52" fmla="*/ 12 w 27"/>
                  <a:gd name="T53" fmla="*/ 30 h 30"/>
                  <a:gd name="T54" fmla="*/ 12 w 27"/>
                  <a:gd name="T55" fmla="*/ 27 h 3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7"/>
                  <a:gd name="T85" fmla="*/ 0 h 30"/>
                  <a:gd name="T86" fmla="*/ 27 w 27"/>
                  <a:gd name="T87" fmla="*/ 30 h 3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7" h="30">
                    <a:moveTo>
                      <a:pt x="12" y="27"/>
                    </a:moveTo>
                    <a:lnTo>
                      <a:pt x="15" y="30"/>
                    </a:lnTo>
                    <a:lnTo>
                      <a:pt x="18" y="27"/>
                    </a:lnTo>
                    <a:lnTo>
                      <a:pt x="21" y="27"/>
                    </a:lnTo>
                    <a:lnTo>
                      <a:pt x="24" y="24"/>
                    </a:lnTo>
                    <a:lnTo>
                      <a:pt x="27" y="21"/>
                    </a:lnTo>
                    <a:lnTo>
                      <a:pt x="27" y="18"/>
                    </a:lnTo>
                    <a:lnTo>
                      <a:pt x="27" y="15"/>
                    </a:lnTo>
                    <a:lnTo>
                      <a:pt x="27" y="12"/>
                    </a:lnTo>
                    <a:lnTo>
                      <a:pt x="27" y="9"/>
                    </a:lnTo>
                    <a:lnTo>
                      <a:pt x="24" y="6"/>
                    </a:lnTo>
                    <a:lnTo>
                      <a:pt x="21" y="3"/>
                    </a:lnTo>
                    <a:lnTo>
                      <a:pt x="18" y="0"/>
                    </a:lnTo>
                    <a:lnTo>
                      <a:pt x="15" y="0"/>
                    </a:lnTo>
                    <a:lnTo>
                      <a:pt x="12" y="0"/>
                    </a:lnTo>
                    <a:lnTo>
                      <a:pt x="9" y="0"/>
                    </a:lnTo>
                    <a:lnTo>
                      <a:pt x="6" y="3"/>
                    </a:lnTo>
                    <a:lnTo>
                      <a:pt x="3" y="6"/>
                    </a:lnTo>
                    <a:lnTo>
                      <a:pt x="0" y="9"/>
                    </a:lnTo>
                    <a:lnTo>
                      <a:pt x="0" y="12"/>
                    </a:lnTo>
                    <a:lnTo>
                      <a:pt x="0" y="15"/>
                    </a:lnTo>
                    <a:lnTo>
                      <a:pt x="0" y="18"/>
                    </a:lnTo>
                    <a:lnTo>
                      <a:pt x="0" y="21"/>
                    </a:lnTo>
                    <a:lnTo>
                      <a:pt x="3" y="24"/>
                    </a:lnTo>
                    <a:lnTo>
                      <a:pt x="6" y="27"/>
                    </a:lnTo>
                    <a:lnTo>
                      <a:pt x="9" y="27"/>
                    </a:lnTo>
                    <a:lnTo>
                      <a:pt x="12" y="30"/>
                    </a:lnTo>
                    <a:lnTo>
                      <a:pt x="12" y="2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14" name="Rectangle 113"/>
              <p:cNvSpPr>
                <a:spLocks noChangeArrowheads="1"/>
              </p:cNvSpPr>
              <p:nvPr/>
            </p:nvSpPr>
            <p:spPr bwMode="auto">
              <a:xfrm>
                <a:off x="2554" y="1118"/>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S</a:t>
                </a:r>
                <a:endParaRPr lang="en-US" altLang="zh-CN" sz="800"/>
              </a:p>
            </p:txBody>
          </p:sp>
          <p:sp>
            <p:nvSpPr>
              <p:cNvPr id="315" name="Rectangle 114"/>
              <p:cNvSpPr>
                <a:spLocks noChangeArrowheads="1"/>
              </p:cNvSpPr>
              <p:nvPr/>
            </p:nvSpPr>
            <p:spPr bwMode="auto">
              <a:xfrm>
                <a:off x="2594" y="111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h</a:t>
                </a:r>
                <a:endParaRPr lang="en-US" altLang="zh-CN" sz="800"/>
              </a:p>
            </p:txBody>
          </p:sp>
          <p:sp>
            <p:nvSpPr>
              <p:cNvPr id="316" name="Rectangle 115"/>
              <p:cNvSpPr>
                <a:spLocks noChangeArrowheads="1"/>
              </p:cNvSpPr>
              <p:nvPr/>
            </p:nvSpPr>
            <p:spPr bwMode="auto">
              <a:xfrm>
                <a:off x="2624" y="1118"/>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i</a:t>
                </a:r>
                <a:endParaRPr lang="en-US" altLang="zh-CN" sz="800"/>
              </a:p>
            </p:txBody>
          </p:sp>
          <p:sp>
            <p:nvSpPr>
              <p:cNvPr id="317" name="Rectangle 116"/>
              <p:cNvSpPr>
                <a:spLocks noChangeArrowheads="1"/>
              </p:cNvSpPr>
              <p:nvPr/>
            </p:nvSpPr>
            <p:spPr bwMode="auto">
              <a:xfrm>
                <a:off x="2637" y="1118"/>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f</a:t>
                </a:r>
                <a:endParaRPr lang="en-US" altLang="zh-CN" sz="800"/>
              </a:p>
            </p:txBody>
          </p:sp>
          <p:sp>
            <p:nvSpPr>
              <p:cNvPr id="318" name="Rectangle 117"/>
              <p:cNvSpPr>
                <a:spLocks noChangeArrowheads="1"/>
              </p:cNvSpPr>
              <p:nvPr/>
            </p:nvSpPr>
            <p:spPr bwMode="auto">
              <a:xfrm>
                <a:off x="2655" y="1118"/>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t</a:t>
                </a:r>
                <a:endParaRPr lang="en-US" altLang="zh-CN" sz="800"/>
              </a:p>
            </p:txBody>
          </p:sp>
          <p:sp>
            <p:nvSpPr>
              <p:cNvPr id="319" name="Rectangle 118"/>
              <p:cNvSpPr>
                <a:spLocks noChangeArrowheads="1"/>
              </p:cNvSpPr>
              <p:nvPr/>
            </p:nvSpPr>
            <p:spPr bwMode="auto">
              <a:xfrm>
                <a:off x="2670" y="1118"/>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320" name="Rectangle 119"/>
              <p:cNvSpPr>
                <a:spLocks noChangeArrowheads="1"/>
              </p:cNvSpPr>
              <p:nvPr/>
            </p:nvSpPr>
            <p:spPr bwMode="auto">
              <a:xfrm>
                <a:off x="2548" y="1188"/>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l</a:t>
                </a:r>
                <a:endParaRPr lang="en-US" altLang="zh-CN" sz="800"/>
              </a:p>
            </p:txBody>
          </p:sp>
          <p:sp>
            <p:nvSpPr>
              <p:cNvPr id="321" name="Rectangle 120"/>
              <p:cNvSpPr>
                <a:spLocks noChangeArrowheads="1"/>
              </p:cNvSpPr>
              <p:nvPr/>
            </p:nvSpPr>
            <p:spPr bwMode="auto">
              <a:xfrm>
                <a:off x="2560" y="118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e</a:t>
                </a:r>
                <a:endParaRPr lang="en-US" altLang="zh-CN" sz="800"/>
              </a:p>
            </p:txBody>
          </p:sp>
          <p:sp>
            <p:nvSpPr>
              <p:cNvPr id="322" name="Rectangle 121"/>
              <p:cNvSpPr>
                <a:spLocks noChangeArrowheads="1"/>
              </p:cNvSpPr>
              <p:nvPr/>
            </p:nvSpPr>
            <p:spPr bwMode="auto">
              <a:xfrm>
                <a:off x="2591" y="1188"/>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f</a:t>
                </a:r>
                <a:endParaRPr lang="en-US" altLang="zh-CN" sz="800"/>
              </a:p>
            </p:txBody>
          </p:sp>
          <p:sp>
            <p:nvSpPr>
              <p:cNvPr id="323" name="Rectangle 122"/>
              <p:cNvSpPr>
                <a:spLocks noChangeArrowheads="1"/>
              </p:cNvSpPr>
              <p:nvPr/>
            </p:nvSpPr>
            <p:spPr bwMode="auto">
              <a:xfrm>
                <a:off x="2606" y="1188"/>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t</a:t>
                </a:r>
                <a:endParaRPr lang="en-US" altLang="zh-CN" sz="800"/>
              </a:p>
            </p:txBody>
          </p:sp>
          <p:sp>
            <p:nvSpPr>
              <p:cNvPr id="324" name="Rectangle 123"/>
              <p:cNvSpPr>
                <a:spLocks noChangeArrowheads="1"/>
              </p:cNvSpPr>
              <p:nvPr/>
            </p:nvSpPr>
            <p:spPr bwMode="auto">
              <a:xfrm>
                <a:off x="2624" y="1188"/>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 </a:t>
                </a:r>
                <a:endParaRPr lang="en-US" altLang="zh-CN" sz="800"/>
              </a:p>
            </p:txBody>
          </p:sp>
          <p:sp>
            <p:nvSpPr>
              <p:cNvPr id="325" name="Rectangle 124"/>
              <p:cNvSpPr>
                <a:spLocks noChangeArrowheads="1"/>
              </p:cNvSpPr>
              <p:nvPr/>
            </p:nvSpPr>
            <p:spPr bwMode="auto">
              <a:xfrm>
                <a:off x="2640" y="118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2</a:t>
                </a:r>
                <a:endParaRPr lang="en-US" altLang="zh-CN" sz="800"/>
              </a:p>
            </p:txBody>
          </p:sp>
          <p:sp>
            <p:nvSpPr>
              <p:cNvPr id="326" name="Line 125"/>
              <p:cNvSpPr>
                <a:spLocks noChangeShapeType="1"/>
              </p:cNvSpPr>
              <p:nvPr/>
            </p:nvSpPr>
            <p:spPr bwMode="auto">
              <a:xfrm>
                <a:off x="2615" y="1326"/>
                <a:ext cx="1" cy="643"/>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27" name="Line 126"/>
              <p:cNvSpPr>
                <a:spLocks noChangeShapeType="1"/>
              </p:cNvSpPr>
              <p:nvPr/>
            </p:nvSpPr>
            <p:spPr bwMode="auto">
              <a:xfrm flipH="1">
                <a:off x="2704" y="1185"/>
                <a:ext cx="58" cy="3"/>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28" name="Freeform 127"/>
              <p:cNvSpPr>
                <a:spLocks/>
              </p:cNvSpPr>
              <p:nvPr/>
            </p:nvSpPr>
            <p:spPr bwMode="auto">
              <a:xfrm>
                <a:off x="1044" y="1653"/>
                <a:ext cx="28" cy="31"/>
              </a:xfrm>
              <a:custGeom>
                <a:avLst/>
                <a:gdLst>
                  <a:gd name="T0" fmla="*/ 0 w 28"/>
                  <a:gd name="T1" fmla="*/ 0 h 31"/>
                  <a:gd name="T2" fmla="*/ 0 w 28"/>
                  <a:gd name="T3" fmla="*/ 31 h 31"/>
                  <a:gd name="T4" fmla="*/ 28 w 28"/>
                  <a:gd name="T5" fmla="*/ 16 h 31"/>
                  <a:gd name="T6" fmla="*/ 0 w 28"/>
                  <a:gd name="T7" fmla="*/ 0 h 31"/>
                  <a:gd name="T8" fmla="*/ 0 60000 65536"/>
                  <a:gd name="T9" fmla="*/ 0 60000 65536"/>
                  <a:gd name="T10" fmla="*/ 0 60000 65536"/>
                  <a:gd name="T11" fmla="*/ 0 60000 65536"/>
                  <a:gd name="T12" fmla="*/ 0 w 28"/>
                  <a:gd name="T13" fmla="*/ 0 h 31"/>
                  <a:gd name="T14" fmla="*/ 28 w 28"/>
                  <a:gd name="T15" fmla="*/ 31 h 31"/>
                </a:gdLst>
                <a:ahLst/>
                <a:cxnLst>
                  <a:cxn ang="T8">
                    <a:pos x="T0" y="T1"/>
                  </a:cxn>
                  <a:cxn ang="T9">
                    <a:pos x="T2" y="T3"/>
                  </a:cxn>
                  <a:cxn ang="T10">
                    <a:pos x="T4" y="T5"/>
                  </a:cxn>
                  <a:cxn ang="T11">
                    <a:pos x="T6" y="T7"/>
                  </a:cxn>
                </a:cxnLst>
                <a:rect l="T12" t="T13" r="T14" b="T15"/>
                <a:pathLst>
                  <a:path w="28" h="31">
                    <a:moveTo>
                      <a:pt x="0" y="0"/>
                    </a:moveTo>
                    <a:lnTo>
                      <a:pt x="0" y="31"/>
                    </a:lnTo>
                    <a:lnTo>
                      <a:pt x="28" y="1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29" name="Line 128"/>
              <p:cNvSpPr>
                <a:spLocks noChangeShapeType="1"/>
              </p:cNvSpPr>
              <p:nvPr/>
            </p:nvSpPr>
            <p:spPr bwMode="auto">
              <a:xfrm>
                <a:off x="989" y="1669"/>
                <a:ext cx="65"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30" name="Freeform 129"/>
              <p:cNvSpPr>
                <a:spLocks/>
              </p:cNvSpPr>
              <p:nvPr/>
            </p:nvSpPr>
            <p:spPr bwMode="auto">
              <a:xfrm>
                <a:off x="2340" y="1482"/>
                <a:ext cx="27" cy="31"/>
              </a:xfrm>
              <a:custGeom>
                <a:avLst/>
                <a:gdLst>
                  <a:gd name="T0" fmla="*/ 0 w 27"/>
                  <a:gd name="T1" fmla="*/ 0 h 31"/>
                  <a:gd name="T2" fmla="*/ 0 w 27"/>
                  <a:gd name="T3" fmla="*/ 31 h 31"/>
                  <a:gd name="T4" fmla="*/ 27 w 27"/>
                  <a:gd name="T5" fmla="*/ 15 h 31"/>
                  <a:gd name="T6" fmla="*/ 0 w 27"/>
                  <a:gd name="T7" fmla="*/ 0 h 31"/>
                  <a:gd name="T8" fmla="*/ 0 60000 65536"/>
                  <a:gd name="T9" fmla="*/ 0 60000 65536"/>
                  <a:gd name="T10" fmla="*/ 0 60000 65536"/>
                  <a:gd name="T11" fmla="*/ 0 60000 65536"/>
                  <a:gd name="T12" fmla="*/ 0 w 27"/>
                  <a:gd name="T13" fmla="*/ 0 h 31"/>
                  <a:gd name="T14" fmla="*/ 27 w 27"/>
                  <a:gd name="T15" fmla="*/ 31 h 31"/>
                </a:gdLst>
                <a:ahLst/>
                <a:cxnLst>
                  <a:cxn ang="T8">
                    <a:pos x="T0" y="T1"/>
                  </a:cxn>
                  <a:cxn ang="T9">
                    <a:pos x="T2" y="T3"/>
                  </a:cxn>
                  <a:cxn ang="T10">
                    <a:pos x="T4" y="T5"/>
                  </a:cxn>
                  <a:cxn ang="T11">
                    <a:pos x="T6" y="T7"/>
                  </a:cxn>
                </a:cxnLst>
                <a:rect l="T12" t="T13" r="T14" b="T15"/>
                <a:pathLst>
                  <a:path w="27" h="31">
                    <a:moveTo>
                      <a:pt x="0" y="0"/>
                    </a:moveTo>
                    <a:lnTo>
                      <a:pt x="0" y="31"/>
                    </a:lnTo>
                    <a:lnTo>
                      <a:pt x="27"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31" name="Freeform 130"/>
              <p:cNvSpPr>
                <a:spLocks/>
              </p:cNvSpPr>
              <p:nvPr/>
            </p:nvSpPr>
            <p:spPr bwMode="auto">
              <a:xfrm>
                <a:off x="2340" y="2260"/>
                <a:ext cx="27" cy="30"/>
              </a:xfrm>
              <a:custGeom>
                <a:avLst/>
                <a:gdLst>
                  <a:gd name="T0" fmla="*/ 0 w 27"/>
                  <a:gd name="T1" fmla="*/ 0 h 30"/>
                  <a:gd name="T2" fmla="*/ 0 w 27"/>
                  <a:gd name="T3" fmla="*/ 30 h 30"/>
                  <a:gd name="T4" fmla="*/ 27 w 27"/>
                  <a:gd name="T5" fmla="*/ 15 h 30"/>
                  <a:gd name="T6" fmla="*/ 0 w 27"/>
                  <a:gd name="T7" fmla="*/ 3 h 30"/>
                  <a:gd name="T8" fmla="*/ 0 w 27"/>
                  <a:gd name="T9" fmla="*/ 0 h 30"/>
                  <a:gd name="T10" fmla="*/ 0 60000 65536"/>
                  <a:gd name="T11" fmla="*/ 0 60000 65536"/>
                  <a:gd name="T12" fmla="*/ 0 60000 65536"/>
                  <a:gd name="T13" fmla="*/ 0 60000 65536"/>
                  <a:gd name="T14" fmla="*/ 0 60000 65536"/>
                  <a:gd name="T15" fmla="*/ 0 w 27"/>
                  <a:gd name="T16" fmla="*/ 0 h 30"/>
                  <a:gd name="T17" fmla="*/ 27 w 27"/>
                  <a:gd name="T18" fmla="*/ 30 h 30"/>
                </a:gdLst>
                <a:ahLst/>
                <a:cxnLst>
                  <a:cxn ang="T10">
                    <a:pos x="T0" y="T1"/>
                  </a:cxn>
                  <a:cxn ang="T11">
                    <a:pos x="T2" y="T3"/>
                  </a:cxn>
                  <a:cxn ang="T12">
                    <a:pos x="T4" y="T5"/>
                  </a:cxn>
                  <a:cxn ang="T13">
                    <a:pos x="T6" y="T7"/>
                  </a:cxn>
                  <a:cxn ang="T14">
                    <a:pos x="T8" y="T9"/>
                  </a:cxn>
                </a:cxnLst>
                <a:rect l="T15" t="T16" r="T17" b="T18"/>
                <a:pathLst>
                  <a:path w="27" h="30">
                    <a:moveTo>
                      <a:pt x="0" y="0"/>
                    </a:moveTo>
                    <a:lnTo>
                      <a:pt x="0" y="30"/>
                    </a:lnTo>
                    <a:lnTo>
                      <a:pt x="27" y="15"/>
                    </a:lnTo>
                    <a:lnTo>
                      <a:pt x="0"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32" name="Freeform 131"/>
              <p:cNvSpPr>
                <a:spLocks/>
              </p:cNvSpPr>
              <p:nvPr/>
            </p:nvSpPr>
            <p:spPr bwMode="auto">
              <a:xfrm>
                <a:off x="2340" y="827"/>
                <a:ext cx="27" cy="30"/>
              </a:xfrm>
              <a:custGeom>
                <a:avLst/>
                <a:gdLst>
                  <a:gd name="T0" fmla="*/ 0 w 27"/>
                  <a:gd name="T1" fmla="*/ 0 h 30"/>
                  <a:gd name="T2" fmla="*/ 0 w 27"/>
                  <a:gd name="T3" fmla="*/ 30 h 30"/>
                  <a:gd name="T4" fmla="*/ 27 w 27"/>
                  <a:gd name="T5" fmla="*/ 15 h 30"/>
                  <a:gd name="T6" fmla="*/ 0 w 27"/>
                  <a:gd name="T7" fmla="*/ 0 h 30"/>
                  <a:gd name="T8" fmla="*/ 0 60000 65536"/>
                  <a:gd name="T9" fmla="*/ 0 60000 65536"/>
                  <a:gd name="T10" fmla="*/ 0 60000 65536"/>
                  <a:gd name="T11" fmla="*/ 0 60000 65536"/>
                  <a:gd name="T12" fmla="*/ 0 w 27"/>
                  <a:gd name="T13" fmla="*/ 0 h 30"/>
                  <a:gd name="T14" fmla="*/ 27 w 27"/>
                  <a:gd name="T15" fmla="*/ 30 h 30"/>
                </a:gdLst>
                <a:ahLst/>
                <a:cxnLst>
                  <a:cxn ang="T8">
                    <a:pos x="T0" y="T1"/>
                  </a:cxn>
                  <a:cxn ang="T9">
                    <a:pos x="T2" y="T3"/>
                  </a:cxn>
                  <a:cxn ang="T10">
                    <a:pos x="T4" y="T5"/>
                  </a:cxn>
                  <a:cxn ang="T11">
                    <a:pos x="T6" y="T7"/>
                  </a:cxn>
                </a:cxnLst>
                <a:rect l="T12" t="T13" r="T14" b="T15"/>
                <a:pathLst>
                  <a:path w="27" h="30">
                    <a:moveTo>
                      <a:pt x="0" y="0"/>
                    </a:moveTo>
                    <a:lnTo>
                      <a:pt x="0" y="30"/>
                    </a:lnTo>
                    <a:lnTo>
                      <a:pt x="27"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33" name="Freeform 132"/>
              <p:cNvSpPr>
                <a:spLocks/>
              </p:cNvSpPr>
              <p:nvPr/>
            </p:nvSpPr>
            <p:spPr bwMode="auto">
              <a:xfrm>
                <a:off x="3479" y="1727"/>
                <a:ext cx="30" cy="30"/>
              </a:xfrm>
              <a:custGeom>
                <a:avLst/>
                <a:gdLst>
                  <a:gd name="T0" fmla="*/ 0 w 30"/>
                  <a:gd name="T1" fmla="*/ 0 h 30"/>
                  <a:gd name="T2" fmla="*/ 0 w 30"/>
                  <a:gd name="T3" fmla="*/ 30 h 30"/>
                  <a:gd name="T4" fmla="*/ 30 w 30"/>
                  <a:gd name="T5" fmla="*/ 15 h 30"/>
                  <a:gd name="T6" fmla="*/ 0 w 30"/>
                  <a:gd name="T7" fmla="*/ 3 h 30"/>
                  <a:gd name="T8" fmla="*/ 0 w 30"/>
                  <a:gd name="T9" fmla="*/ 0 h 30"/>
                  <a:gd name="T10" fmla="*/ 0 60000 65536"/>
                  <a:gd name="T11" fmla="*/ 0 60000 65536"/>
                  <a:gd name="T12" fmla="*/ 0 60000 65536"/>
                  <a:gd name="T13" fmla="*/ 0 60000 65536"/>
                  <a:gd name="T14" fmla="*/ 0 60000 65536"/>
                  <a:gd name="T15" fmla="*/ 0 w 30"/>
                  <a:gd name="T16" fmla="*/ 0 h 30"/>
                  <a:gd name="T17" fmla="*/ 30 w 30"/>
                  <a:gd name="T18" fmla="*/ 30 h 30"/>
                </a:gdLst>
                <a:ahLst/>
                <a:cxnLst>
                  <a:cxn ang="T10">
                    <a:pos x="T0" y="T1"/>
                  </a:cxn>
                  <a:cxn ang="T11">
                    <a:pos x="T2" y="T3"/>
                  </a:cxn>
                  <a:cxn ang="T12">
                    <a:pos x="T4" y="T5"/>
                  </a:cxn>
                  <a:cxn ang="T13">
                    <a:pos x="T6" y="T7"/>
                  </a:cxn>
                  <a:cxn ang="T14">
                    <a:pos x="T8" y="T9"/>
                  </a:cxn>
                </a:cxnLst>
                <a:rect l="T15" t="T16" r="T17" b="T18"/>
                <a:pathLst>
                  <a:path w="30" h="30">
                    <a:moveTo>
                      <a:pt x="0" y="0"/>
                    </a:moveTo>
                    <a:lnTo>
                      <a:pt x="0" y="30"/>
                    </a:lnTo>
                    <a:lnTo>
                      <a:pt x="30" y="15"/>
                    </a:lnTo>
                    <a:lnTo>
                      <a:pt x="0"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34" name="Line 133"/>
              <p:cNvSpPr>
                <a:spLocks noChangeShapeType="1"/>
              </p:cNvSpPr>
              <p:nvPr/>
            </p:nvSpPr>
            <p:spPr bwMode="auto">
              <a:xfrm flipH="1">
                <a:off x="3626" y="1742"/>
                <a:ext cx="193"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35" name="Freeform 134"/>
              <p:cNvSpPr>
                <a:spLocks/>
              </p:cNvSpPr>
              <p:nvPr/>
            </p:nvSpPr>
            <p:spPr bwMode="auto">
              <a:xfrm>
                <a:off x="3479" y="2051"/>
                <a:ext cx="30" cy="31"/>
              </a:xfrm>
              <a:custGeom>
                <a:avLst/>
                <a:gdLst>
                  <a:gd name="T0" fmla="*/ 0 w 30"/>
                  <a:gd name="T1" fmla="*/ 0 h 31"/>
                  <a:gd name="T2" fmla="*/ 0 w 30"/>
                  <a:gd name="T3" fmla="*/ 31 h 31"/>
                  <a:gd name="T4" fmla="*/ 30 w 30"/>
                  <a:gd name="T5" fmla="*/ 16 h 31"/>
                  <a:gd name="T6" fmla="*/ 0 w 30"/>
                  <a:gd name="T7" fmla="*/ 0 h 31"/>
                  <a:gd name="T8" fmla="*/ 0 60000 65536"/>
                  <a:gd name="T9" fmla="*/ 0 60000 65536"/>
                  <a:gd name="T10" fmla="*/ 0 60000 65536"/>
                  <a:gd name="T11" fmla="*/ 0 60000 65536"/>
                  <a:gd name="T12" fmla="*/ 0 w 30"/>
                  <a:gd name="T13" fmla="*/ 0 h 31"/>
                  <a:gd name="T14" fmla="*/ 30 w 30"/>
                  <a:gd name="T15" fmla="*/ 31 h 31"/>
                </a:gdLst>
                <a:ahLst/>
                <a:cxnLst>
                  <a:cxn ang="T8">
                    <a:pos x="T0" y="T1"/>
                  </a:cxn>
                  <a:cxn ang="T9">
                    <a:pos x="T2" y="T3"/>
                  </a:cxn>
                  <a:cxn ang="T10">
                    <a:pos x="T4" y="T5"/>
                  </a:cxn>
                  <a:cxn ang="T11">
                    <a:pos x="T6" y="T7"/>
                  </a:cxn>
                </a:cxnLst>
                <a:rect l="T12" t="T13" r="T14" b="T15"/>
                <a:pathLst>
                  <a:path w="30" h="31">
                    <a:moveTo>
                      <a:pt x="0" y="0"/>
                    </a:moveTo>
                    <a:lnTo>
                      <a:pt x="0" y="31"/>
                    </a:lnTo>
                    <a:lnTo>
                      <a:pt x="30" y="16"/>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36" name="Line 135"/>
              <p:cNvSpPr>
                <a:spLocks noChangeShapeType="1"/>
              </p:cNvSpPr>
              <p:nvPr/>
            </p:nvSpPr>
            <p:spPr bwMode="auto">
              <a:xfrm flipH="1">
                <a:off x="3626" y="2064"/>
                <a:ext cx="193" cy="3"/>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37" name="Freeform 136"/>
              <p:cNvSpPr>
                <a:spLocks/>
              </p:cNvSpPr>
              <p:nvPr/>
            </p:nvSpPr>
            <p:spPr bwMode="auto">
              <a:xfrm>
                <a:off x="2551" y="1712"/>
                <a:ext cx="934" cy="355"/>
              </a:xfrm>
              <a:custGeom>
                <a:avLst/>
                <a:gdLst>
                  <a:gd name="T0" fmla="*/ 934 w 934"/>
                  <a:gd name="T1" fmla="*/ 352 h 355"/>
                  <a:gd name="T2" fmla="*/ 0 w 934"/>
                  <a:gd name="T3" fmla="*/ 355 h 355"/>
                  <a:gd name="T4" fmla="*/ 0 w 934"/>
                  <a:gd name="T5" fmla="*/ 0 h 355"/>
                  <a:gd name="T6" fmla="*/ 0 60000 65536"/>
                  <a:gd name="T7" fmla="*/ 0 60000 65536"/>
                  <a:gd name="T8" fmla="*/ 0 60000 65536"/>
                  <a:gd name="T9" fmla="*/ 0 w 934"/>
                  <a:gd name="T10" fmla="*/ 0 h 355"/>
                  <a:gd name="T11" fmla="*/ 934 w 934"/>
                  <a:gd name="T12" fmla="*/ 355 h 355"/>
                </a:gdLst>
                <a:ahLst/>
                <a:cxnLst>
                  <a:cxn ang="T6">
                    <a:pos x="T0" y="T1"/>
                  </a:cxn>
                  <a:cxn ang="T7">
                    <a:pos x="T2" y="T3"/>
                  </a:cxn>
                  <a:cxn ang="T8">
                    <a:pos x="T4" y="T5"/>
                  </a:cxn>
                </a:cxnLst>
                <a:rect l="T9" t="T10" r="T11" b="T12"/>
                <a:pathLst>
                  <a:path w="934" h="355">
                    <a:moveTo>
                      <a:pt x="934" y="352"/>
                    </a:moveTo>
                    <a:lnTo>
                      <a:pt x="0" y="355"/>
                    </a:lnTo>
                    <a:lnTo>
                      <a:pt x="0" y="0"/>
                    </a:lnTo>
                  </a:path>
                </a:pathLst>
              </a:custGeom>
              <a:noFill/>
              <a:ln w="19050">
                <a:solidFill>
                  <a:srgbClr val="666666"/>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38" name="Freeform 137"/>
              <p:cNvSpPr>
                <a:spLocks/>
              </p:cNvSpPr>
              <p:nvPr/>
            </p:nvSpPr>
            <p:spPr bwMode="auto">
              <a:xfrm>
                <a:off x="4584" y="1727"/>
                <a:ext cx="31" cy="30"/>
              </a:xfrm>
              <a:custGeom>
                <a:avLst/>
                <a:gdLst>
                  <a:gd name="T0" fmla="*/ 0 w 31"/>
                  <a:gd name="T1" fmla="*/ 0 h 30"/>
                  <a:gd name="T2" fmla="*/ 0 w 31"/>
                  <a:gd name="T3" fmla="*/ 30 h 30"/>
                  <a:gd name="T4" fmla="*/ 31 w 31"/>
                  <a:gd name="T5" fmla="*/ 15 h 30"/>
                  <a:gd name="T6" fmla="*/ 0 w 31"/>
                  <a:gd name="T7" fmla="*/ 3 h 30"/>
                  <a:gd name="T8" fmla="*/ 0 w 31"/>
                  <a:gd name="T9" fmla="*/ 0 h 30"/>
                  <a:gd name="T10" fmla="*/ 0 60000 65536"/>
                  <a:gd name="T11" fmla="*/ 0 60000 65536"/>
                  <a:gd name="T12" fmla="*/ 0 60000 65536"/>
                  <a:gd name="T13" fmla="*/ 0 60000 65536"/>
                  <a:gd name="T14" fmla="*/ 0 60000 65536"/>
                  <a:gd name="T15" fmla="*/ 0 w 31"/>
                  <a:gd name="T16" fmla="*/ 0 h 30"/>
                  <a:gd name="T17" fmla="*/ 31 w 31"/>
                  <a:gd name="T18" fmla="*/ 30 h 30"/>
                </a:gdLst>
                <a:ahLst/>
                <a:cxnLst>
                  <a:cxn ang="T10">
                    <a:pos x="T0" y="T1"/>
                  </a:cxn>
                  <a:cxn ang="T11">
                    <a:pos x="T2" y="T3"/>
                  </a:cxn>
                  <a:cxn ang="T12">
                    <a:pos x="T4" y="T5"/>
                  </a:cxn>
                  <a:cxn ang="T13">
                    <a:pos x="T6" y="T7"/>
                  </a:cxn>
                  <a:cxn ang="T14">
                    <a:pos x="T8" y="T9"/>
                  </a:cxn>
                </a:cxnLst>
                <a:rect l="T15" t="T16" r="T17" b="T18"/>
                <a:pathLst>
                  <a:path w="31" h="30">
                    <a:moveTo>
                      <a:pt x="0" y="0"/>
                    </a:moveTo>
                    <a:lnTo>
                      <a:pt x="0" y="30"/>
                    </a:lnTo>
                    <a:lnTo>
                      <a:pt x="31" y="15"/>
                    </a:lnTo>
                    <a:lnTo>
                      <a:pt x="0"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39" name="Line 138"/>
              <p:cNvSpPr>
                <a:spLocks noChangeShapeType="1"/>
              </p:cNvSpPr>
              <p:nvPr/>
            </p:nvSpPr>
            <p:spPr bwMode="auto">
              <a:xfrm flipH="1">
                <a:off x="4731" y="1742"/>
                <a:ext cx="129"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0" name="Freeform 139"/>
              <p:cNvSpPr>
                <a:spLocks/>
              </p:cNvSpPr>
              <p:nvPr/>
            </p:nvSpPr>
            <p:spPr bwMode="auto">
              <a:xfrm>
                <a:off x="4584" y="2260"/>
                <a:ext cx="31" cy="30"/>
              </a:xfrm>
              <a:custGeom>
                <a:avLst/>
                <a:gdLst>
                  <a:gd name="T0" fmla="*/ 0 w 31"/>
                  <a:gd name="T1" fmla="*/ 0 h 30"/>
                  <a:gd name="T2" fmla="*/ 0 w 31"/>
                  <a:gd name="T3" fmla="*/ 30 h 30"/>
                  <a:gd name="T4" fmla="*/ 31 w 31"/>
                  <a:gd name="T5" fmla="*/ 15 h 30"/>
                  <a:gd name="T6" fmla="*/ 0 w 31"/>
                  <a:gd name="T7" fmla="*/ 0 h 30"/>
                  <a:gd name="T8" fmla="*/ 0 60000 65536"/>
                  <a:gd name="T9" fmla="*/ 0 60000 65536"/>
                  <a:gd name="T10" fmla="*/ 0 60000 65536"/>
                  <a:gd name="T11" fmla="*/ 0 60000 65536"/>
                  <a:gd name="T12" fmla="*/ 0 w 31"/>
                  <a:gd name="T13" fmla="*/ 0 h 30"/>
                  <a:gd name="T14" fmla="*/ 31 w 31"/>
                  <a:gd name="T15" fmla="*/ 30 h 30"/>
                </a:gdLst>
                <a:ahLst/>
                <a:cxnLst>
                  <a:cxn ang="T8">
                    <a:pos x="T0" y="T1"/>
                  </a:cxn>
                  <a:cxn ang="T9">
                    <a:pos x="T2" y="T3"/>
                  </a:cxn>
                  <a:cxn ang="T10">
                    <a:pos x="T4" y="T5"/>
                  </a:cxn>
                  <a:cxn ang="T11">
                    <a:pos x="T6" y="T7"/>
                  </a:cxn>
                </a:cxnLst>
                <a:rect l="T12" t="T13" r="T14" b="T15"/>
                <a:pathLst>
                  <a:path w="31" h="30">
                    <a:moveTo>
                      <a:pt x="0" y="0"/>
                    </a:moveTo>
                    <a:lnTo>
                      <a:pt x="0" y="30"/>
                    </a:lnTo>
                    <a:lnTo>
                      <a:pt x="31" y="15"/>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1" name="Freeform 140"/>
              <p:cNvSpPr>
                <a:spLocks/>
              </p:cNvSpPr>
              <p:nvPr/>
            </p:nvSpPr>
            <p:spPr bwMode="auto">
              <a:xfrm>
                <a:off x="1044" y="827"/>
                <a:ext cx="28" cy="30"/>
              </a:xfrm>
              <a:custGeom>
                <a:avLst/>
                <a:gdLst>
                  <a:gd name="T0" fmla="*/ 0 w 28"/>
                  <a:gd name="T1" fmla="*/ 0 h 30"/>
                  <a:gd name="T2" fmla="*/ 0 w 28"/>
                  <a:gd name="T3" fmla="*/ 30 h 30"/>
                  <a:gd name="T4" fmla="*/ 28 w 28"/>
                  <a:gd name="T5" fmla="*/ 15 h 30"/>
                  <a:gd name="T6" fmla="*/ 0 w 28"/>
                  <a:gd name="T7" fmla="*/ 0 h 30"/>
                  <a:gd name="T8" fmla="*/ 0 60000 65536"/>
                  <a:gd name="T9" fmla="*/ 0 60000 65536"/>
                  <a:gd name="T10" fmla="*/ 0 60000 65536"/>
                  <a:gd name="T11" fmla="*/ 0 60000 65536"/>
                  <a:gd name="T12" fmla="*/ 0 w 28"/>
                  <a:gd name="T13" fmla="*/ 0 h 30"/>
                  <a:gd name="T14" fmla="*/ 28 w 28"/>
                  <a:gd name="T15" fmla="*/ 30 h 30"/>
                </a:gdLst>
                <a:ahLst/>
                <a:cxnLst>
                  <a:cxn ang="T8">
                    <a:pos x="T0" y="T1"/>
                  </a:cxn>
                  <a:cxn ang="T9">
                    <a:pos x="T2" y="T3"/>
                  </a:cxn>
                  <a:cxn ang="T10">
                    <a:pos x="T4" y="T5"/>
                  </a:cxn>
                  <a:cxn ang="T11">
                    <a:pos x="T6" y="T7"/>
                  </a:cxn>
                </a:cxnLst>
                <a:rect l="T12" t="T13" r="T14" b="T15"/>
                <a:pathLst>
                  <a:path w="28" h="30">
                    <a:moveTo>
                      <a:pt x="0" y="0"/>
                    </a:moveTo>
                    <a:lnTo>
                      <a:pt x="0" y="30"/>
                    </a:lnTo>
                    <a:lnTo>
                      <a:pt x="28"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2" name="Line 141"/>
              <p:cNvSpPr>
                <a:spLocks noChangeShapeType="1"/>
              </p:cNvSpPr>
              <p:nvPr/>
            </p:nvSpPr>
            <p:spPr bwMode="auto">
              <a:xfrm flipH="1">
                <a:off x="1191" y="842"/>
                <a:ext cx="1155"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3" name="Line 142"/>
              <p:cNvSpPr>
                <a:spLocks noChangeShapeType="1"/>
              </p:cNvSpPr>
              <p:nvPr/>
            </p:nvSpPr>
            <p:spPr bwMode="auto">
              <a:xfrm flipH="1">
                <a:off x="760" y="842"/>
                <a:ext cx="290"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4" name="Freeform 143"/>
              <p:cNvSpPr>
                <a:spLocks/>
              </p:cNvSpPr>
              <p:nvPr/>
            </p:nvSpPr>
            <p:spPr bwMode="auto">
              <a:xfrm>
                <a:off x="579" y="80"/>
                <a:ext cx="31" cy="30"/>
              </a:xfrm>
              <a:custGeom>
                <a:avLst/>
                <a:gdLst>
                  <a:gd name="T0" fmla="*/ 0 w 31"/>
                  <a:gd name="T1" fmla="*/ 0 h 30"/>
                  <a:gd name="T2" fmla="*/ 0 w 31"/>
                  <a:gd name="T3" fmla="*/ 30 h 30"/>
                  <a:gd name="T4" fmla="*/ 31 w 31"/>
                  <a:gd name="T5" fmla="*/ 15 h 30"/>
                  <a:gd name="T6" fmla="*/ 0 w 31"/>
                  <a:gd name="T7" fmla="*/ 3 h 30"/>
                  <a:gd name="T8" fmla="*/ 0 w 31"/>
                  <a:gd name="T9" fmla="*/ 0 h 30"/>
                  <a:gd name="T10" fmla="*/ 0 60000 65536"/>
                  <a:gd name="T11" fmla="*/ 0 60000 65536"/>
                  <a:gd name="T12" fmla="*/ 0 60000 65536"/>
                  <a:gd name="T13" fmla="*/ 0 60000 65536"/>
                  <a:gd name="T14" fmla="*/ 0 60000 65536"/>
                  <a:gd name="T15" fmla="*/ 0 w 31"/>
                  <a:gd name="T16" fmla="*/ 0 h 30"/>
                  <a:gd name="T17" fmla="*/ 31 w 31"/>
                  <a:gd name="T18" fmla="*/ 30 h 30"/>
                </a:gdLst>
                <a:ahLst/>
                <a:cxnLst>
                  <a:cxn ang="T10">
                    <a:pos x="T0" y="T1"/>
                  </a:cxn>
                  <a:cxn ang="T11">
                    <a:pos x="T2" y="T3"/>
                  </a:cxn>
                  <a:cxn ang="T12">
                    <a:pos x="T4" y="T5"/>
                  </a:cxn>
                  <a:cxn ang="T13">
                    <a:pos x="T6" y="T7"/>
                  </a:cxn>
                  <a:cxn ang="T14">
                    <a:pos x="T8" y="T9"/>
                  </a:cxn>
                </a:cxnLst>
                <a:rect l="T15" t="T16" r="T17" b="T18"/>
                <a:pathLst>
                  <a:path w="31" h="30">
                    <a:moveTo>
                      <a:pt x="0" y="0"/>
                    </a:moveTo>
                    <a:lnTo>
                      <a:pt x="0" y="30"/>
                    </a:lnTo>
                    <a:lnTo>
                      <a:pt x="31" y="15"/>
                    </a:lnTo>
                    <a:lnTo>
                      <a:pt x="0"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5" name="Freeform 144"/>
              <p:cNvSpPr>
                <a:spLocks/>
              </p:cNvSpPr>
              <p:nvPr/>
            </p:nvSpPr>
            <p:spPr bwMode="auto">
              <a:xfrm>
                <a:off x="579" y="340"/>
                <a:ext cx="31" cy="28"/>
              </a:xfrm>
              <a:custGeom>
                <a:avLst/>
                <a:gdLst>
                  <a:gd name="T0" fmla="*/ 0 w 31"/>
                  <a:gd name="T1" fmla="*/ 0 h 28"/>
                  <a:gd name="T2" fmla="*/ 0 w 31"/>
                  <a:gd name="T3" fmla="*/ 28 h 28"/>
                  <a:gd name="T4" fmla="*/ 31 w 31"/>
                  <a:gd name="T5" fmla="*/ 15 h 28"/>
                  <a:gd name="T6" fmla="*/ 0 w 31"/>
                  <a:gd name="T7" fmla="*/ 0 h 28"/>
                  <a:gd name="T8" fmla="*/ 0 60000 65536"/>
                  <a:gd name="T9" fmla="*/ 0 60000 65536"/>
                  <a:gd name="T10" fmla="*/ 0 60000 65536"/>
                  <a:gd name="T11" fmla="*/ 0 60000 65536"/>
                  <a:gd name="T12" fmla="*/ 0 w 31"/>
                  <a:gd name="T13" fmla="*/ 0 h 28"/>
                  <a:gd name="T14" fmla="*/ 31 w 31"/>
                  <a:gd name="T15" fmla="*/ 28 h 28"/>
                </a:gdLst>
                <a:ahLst/>
                <a:cxnLst>
                  <a:cxn ang="T8">
                    <a:pos x="T0" y="T1"/>
                  </a:cxn>
                  <a:cxn ang="T9">
                    <a:pos x="T2" y="T3"/>
                  </a:cxn>
                  <a:cxn ang="T10">
                    <a:pos x="T4" y="T5"/>
                  </a:cxn>
                  <a:cxn ang="T11">
                    <a:pos x="T6" y="T7"/>
                  </a:cxn>
                </a:cxnLst>
                <a:rect l="T12" t="T13" r="T14" b="T15"/>
                <a:pathLst>
                  <a:path w="31" h="28">
                    <a:moveTo>
                      <a:pt x="0" y="0"/>
                    </a:moveTo>
                    <a:lnTo>
                      <a:pt x="0" y="28"/>
                    </a:lnTo>
                    <a:lnTo>
                      <a:pt x="31" y="15"/>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6" name="Freeform 145"/>
              <p:cNvSpPr>
                <a:spLocks/>
              </p:cNvSpPr>
              <p:nvPr/>
            </p:nvSpPr>
            <p:spPr bwMode="auto">
              <a:xfrm>
                <a:off x="463" y="95"/>
                <a:ext cx="388" cy="747"/>
              </a:xfrm>
              <a:custGeom>
                <a:avLst/>
                <a:gdLst>
                  <a:gd name="T0" fmla="*/ 131 w 388"/>
                  <a:gd name="T1" fmla="*/ 0 h 747"/>
                  <a:gd name="T2" fmla="*/ 0 w 388"/>
                  <a:gd name="T3" fmla="*/ 0 h 747"/>
                  <a:gd name="T4" fmla="*/ 0 w 388"/>
                  <a:gd name="T5" fmla="*/ 419 h 747"/>
                  <a:gd name="T6" fmla="*/ 388 w 388"/>
                  <a:gd name="T7" fmla="*/ 419 h 747"/>
                  <a:gd name="T8" fmla="*/ 388 w 388"/>
                  <a:gd name="T9" fmla="*/ 747 h 747"/>
                  <a:gd name="T10" fmla="*/ 0 60000 65536"/>
                  <a:gd name="T11" fmla="*/ 0 60000 65536"/>
                  <a:gd name="T12" fmla="*/ 0 60000 65536"/>
                  <a:gd name="T13" fmla="*/ 0 60000 65536"/>
                  <a:gd name="T14" fmla="*/ 0 60000 65536"/>
                  <a:gd name="T15" fmla="*/ 0 w 388"/>
                  <a:gd name="T16" fmla="*/ 0 h 747"/>
                  <a:gd name="T17" fmla="*/ 388 w 388"/>
                  <a:gd name="T18" fmla="*/ 747 h 747"/>
                </a:gdLst>
                <a:ahLst/>
                <a:cxnLst>
                  <a:cxn ang="T10">
                    <a:pos x="T0" y="T1"/>
                  </a:cxn>
                  <a:cxn ang="T11">
                    <a:pos x="T2" y="T3"/>
                  </a:cxn>
                  <a:cxn ang="T12">
                    <a:pos x="T4" y="T5"/>
                  </a:cxn>
                  <a:cxn ang="T13">
                    <a:pos x="T6" y="T7"/>
                  </a:cxn>
                  <a:cxn ang="T14">
                    <a:pos x="T8" y="T9"/>
                  </a:cxn>
                </a:cxnLst>
                <a:rect l="T15" t="T16" r="T17" b="T18"/>
                <a:pathLst>
                  <a:path w="388" h="747">
                    <a:moveTo>
                      <a:pt x="131" y="0"/>
                    </a:moveTo>
                    <a:lnTo>
                      <a:pt x="0" y="0"/>
                    </a:lnTo>
                    <a:lnTo>
                      <a:pt x="0" y="419"/>
                    </a:lnTo>
                    <a:lnTo>
                      <a:pt x="388" y="419"/>
                    </a:lnTo>
                    <a:lnTo>
                      <a:pt x="388" y="747"/>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7" name="Freeform 146"/>
              <p:cNvSpPr>
                <a:spLocks/>
              </p:cNvSpPr>
              <p:nvPr/>
            </p:nvSpPr>
            <p:spPr bwMode="auto">
              <a:xfrm>
                <a:off x="0" y="0"/>
                <a:ext cx="784" cy="1454"/>
              </a:xfrm>
              <a:custGeom>
                <a:avLst/>
                <a:gdLst>
                  <a:gd name="T0" fmla="*/ 64 w 784"/>
                  <a:gd name="T1" fmla="*/ 1451 h 1454"/>
                  <a:gd name="T2" fmla="*/ 0 w 784"/>
                  <a:gd name="T3" fmla="*/ 1454 h 1454"/>
                  <a:gd name="T4" fmla="*/ 0 w 784"/>
                  <a:gd name="T5" fmla="*/ 0 h 1454"/>
                  <a:gd name="T6" fmla="*/ 784 w 784"/>
                  <a:gd name="T7" fmla="*/ 0 h 1454"/>
                  <a:gd name="T8" fmla="*/ 784 w 784"/>
                  <a:gd name="T9" fmla="*/ 227 h 1454"/>
                  <a:gd name="T10" fmla="*/ 720 w 784"/>
                  <a:gd name="T11" fmla="*/ 227 h 1454"/>
                  <a:gd name="T12" fmla="*/ 0 60000 65536"/>
                  <a:gd name="T13" fmla="*/ 0 60000 65536"/>
                  <a:gd name="T14" fmla="*/ 0 60000 65536"/>
                  <a:gd name="T15" fmla="*/ 0 60000 65536"/>
                  <a:gd name="T16" fmla="*/ 0 60000 65536"/>
                  <a:gd name="T17" fmla="*/ 0 60000 65536"/>
                  <a:gd name="T18" fmla="*/ 0 w 784"/>
                  <a:gd name="T19" fmla="*/ 0 h 1454"/>
                  <a:gd name="T20" fmla="*/ 784 w 784"/>
                  <a:gd name="T21" fmla="*/ 1454 h 1454"/>
                </a:gdLst>
                <a:ahLst/>
                <a:cxnLst>
                  <a:cxn ang="T12">
                    <a:pos x="T0" y="T1"/>
                  </a:cxn>
                  <a:cxn ang="T13">
                    <a:pos x="T2" y="T3"/>
                  </a:cxn>
                  <a:cxn ang="T14">
                    <a:pos x="T4" y="T5"/>
                  </a:cxn>
                  <a:cxn ang="T15">
                    <a:pos x="T6" y="T7"/>
                  </a:cxn>
                  <a:cxn ang="T16">
                    <a:pos x="T8" y="T9"/>
                  </a:cxn>
                  <a:cxn ang="T17">
                    <a:pos x="T10" y="T11"/>
                  </a:cxn>
                </a:cxnLst>
                <a:rect l="T18" t="T19" r="T20" b="T21"/>
                <a:pathLst>
                  <a:path w="784" h="1454">
                    <a:moveTo>
                      <a:pt x="64" y="1451"/>
                    </a:moveTo>
                    <a:lnTo>
                      <a:pt x="0" y="1454"/>
                    </a:lnTo>
                    <a:lnTo>
                      <a:pt x="0" y="0"/>
                    </a:lnTo>
                    <a:lnTo>
                      <a:pt x="784" y="0"/>
                    </a:lnTo>
                    <a:lnTo>
                      <a:pt x="784" y="227"/>
                    </a:lnTo>
                    <a:lnTo>
                      <a:pt x="720" y="227"/>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8" name="Rectangle 147"/>
              <p:cNvSpPr>
                <a:spLocks noChangeArrowheads="1"/>
              </p:cNvSpPr>
              <p:nvPr/>
            </p:nvSpPr>
            <p:spPr bwMode="auto">
              <a:xfrm rot="-5400000">
                <a:off x="1243" y="1579"/>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349" name="Rectangle 148"/>
              <p:cNvSpPr>
                <a:spLocks noChangeArrowheads="1"/>
              </p:cNvSpPr>
              <p:nvPr/>
            </p:nvSpPr>
            <p:spPr bwMode="auto">
              <a:xfrm rot="-5400000">
                <a:off x="1234" y="1554"/>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n</a:t>
                </a:r>
                <a:endParaRPr lang="en-US" altLang="zh-CN" sz="800"/>
              </a:p>
            </p:txBody>
          </p:sp>
          <p:sp>
            <p:nvSpPr>
              <p:cNvPr id="350" name="Rectangle 149"/>
              <p:cNvSpPr>
                <a:spLocks noChangeArrowheads="1"/>
              </p:cNvSpPr>
              <p:nvPr/>
            </p:nvSpPr>
            <p:spPr bwMode="auto">
              <a:xfrm rot="-5400000">
                <a:off x="1236" y="1525"/>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351" name="Rectangle 150"/>
              <p:cNvSpPr>
                <a:spLocks noChangeArrowheads="1"/>
              </p:cNvSpPr>
              <p:nvPr/>
            </p:nvSpPr>
            <p:spPr bwMode="auto">
              <a:xfrm rot="-5400000">
                <a:off x="1243" y="150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352" name="Rectangle 151"/>
              <p:cNvSpPr>
                <a:spLocks noChangeArrowheads="1"/>
              </p:cNvSpPr>
              <p:nvPr/>
            </p:nvSpPr>
            <p:spPr bwMode="auto">
              <a:xfrm rot="-5400000">
                <a:off x="1241" y="1485"/>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353" name="Rectangle 152"/>
              <p:cNvSpPr>
                <a:spLocks noChangeArrowheads="1"/>
              </p:cNvSpPr>
              <p:nvPr/>
            </p:nvSpPr>
            <p:spPr bwMode="auto">
              <a:xfrm rot="-5400000">
                <a:off x="1234" y="1460"/>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u</a:t>
                </a:r>
                <a:endParaRPr lang="en-US" altLang="zh-CN" sz="800"/>
              </a:p>
            </p:txBody>
          </p:sp>
          <p:sp>
            <p:nvSpPr>
              <p:cNvPr id="354" name="Rectangle 153"/>
              <p:cNvSpPr>
                <a:spLocks noChangeArrowheads="1"/>
              </p:cNvSpPr>
              <p:nvPr/>
            </p:nvSpPr>
            <p:spPr bwMode="auto">
              <a:xfrm rot="-5400000">
                <a:off x="1236" y="1429"/>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c</a:t>
                </a:r>
                <a:endParaRPr lang="en-US" altLang="zh-CN" sz="800"/>
              </a:p>
            </p:txBody>
          </p:sp>
          <p:sp>
            <p:nvSpPr>
              <p:cNvPr id="355" name="Rectangle 154"/>
              <p:cNvSpPr>
                <a:spLocks noChangeArrowheads="1"/>
              </p:cNvSpPr>
              <p:nvPr/>
            </p:nvSpPr>
            <p:spPr bwMode="auto">
              <a:xfrm rot="-5400000">
                <a:off x="1243" y="1410"/>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356" name="Rectangle 155"/>
              <p:cNvSpPr>
                <a:spLocks noChangeArrowheads="1"/>
              </p:cNvSpPr>
              <p:nvPr/>
            </p:nvSpPr>
            <p:spPr bwMode="auto">
              <a:xfrm rot="-5400000">
                <a:off x="1245" y="1395"/>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357" name="Rectangle 156"/>
              <p:cNvSpPr>
                <a:spLocks noChangeArrowheads="1"/>
              </p:cNvSpPr>
              <p:nvPr/>
            </p:nvSpPr>
            <p:spPr bwMode="auto">
              <a:xfrm rot="-5400000">
                <a:off x="1234" y="137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o</a:t>
                </a:r>
                <a:endParaRPr lang="en-US" altLang="zh-CN" sz="800"/>
              </a:p>
            </p:txBody>
          </p:sp>
          <p:sp>
            <p:nvSpPr>
              <p:cNvPr id="358" name="Rectangle 157"/>
              <p:cNvSpPr>
                <a:spLocks noChangeArrowheads="1"/>
              </p:cNvSpPr>
              <p:nvPr/>
            </p:nvSpPr>
            <p:spPr bwMode="auto">
              <a:xfrm rot="-5400000">
                <a:off x="1234" y="1338"/>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n</a:t>
                </a:r>
                <a:endParaRPr lang="en-US" altLang="zh-CN" sz="800"/>
              </a:p>
            </p:txBody>
          </p:sp>
          <p:sp>
            <p:nvSpPr>
              <p:cNvPr id="359" name="Freeform 158"/>
              <p:cNvSpPr>
                <a:spLocks/>
              </p:cNvSpPr>
              <p:nvPr/>
            </p:nvSpPr>
            <p:spPr bwMode="auto">
              <a:xfrm>
                <a:off x="1072" y="609"/>
                <a:ext cx="125" cy="62"/>
              </a:xfrm>
              <a:custGeom>
                <a:avLst/>
                <a:gdLst>
                  <a:gd name="T0" fmla="*/ 122 w 125"/>
                  <a:gd name="T1" fmla="*/ 0 h 62"/>
                  <a:gd name="T2" fmla="*/ 125 w 125"/>
                  <a:gd name="T3" fmla="*/ 62 h 62"/>
                  <a:gd name="T4" fmla="*/ 0 w 125"/>
                  <a:gd name="T5" fmla="*/ 62 h 62"/>
                  <a:gd name="T6" fmla="*/ 0 w 125"/>
                  <a:gd name="T7" fmla="*/ 0 h 62"/>
                  <a:gd name="T8" fmla="*/ 125 w 125"/>
                  <a:gd name="T9" fmla="*/ 0 h 62"/>
                  <a:gd name="T10" fmla="*/ 122 w 125"/>
                  <a:gd name="T11" fmla="*/ 0 h 62"/>
                  <a:gd name="T12" fmla="*/ 0 60000 65536"/>
                  <a:gd name="T13" fmla="*/ 0 60000 65536"/>
                  <a:gd name="T14" fmla="*/ 0 60000 65536"/>
                  <a:gd name="T15" fmla="*/ 0 60000 65536"/>
                  <a:gd name="T16" fmla="*/ 0 60000 65536"/>
                  <a:gd name="T17" fmla="*/ 0 60000 65536"/>
                  <a:gd name="T18" fmla="*/ 0 w 125"/>
                  <a:gd name="T19" fmla="*/ 0 h 62"/>
                  <a:gd name="T20" fmla="*/ 125 w 125"/>
                  <a:gd name="T21" fmla="*/ 62 h 62"/>
                </a:gdLst>
                <a:ahLst/>
                <a:cxnLst>
                  <a:cxn ang="T12">
                    <a:pos x="T0" y="T1"/>
                  </a:cxn>
                  <a:cxn ang="T13">
                    <a:pos x="T2" y="T3"/>
                  </a:cxn>
                  <a:cxn ang="T14">
                    <a:pos x="T4" y="T5"/>
                  </a:cxn>
                  <a:cxn ang="T15">
                    <a:pos x="T6" y="T7"/>
                  </a:cxn>
                  <a:cxn ang="T16">
                    <a:pos x="T8" y="T9"/>
                  </a:cxn>
                  <a:cxn ang="T17">
                    <a:pos x="T10" y="T11"/>
                  </a:cxn>
                </a:cxnLst>
                <a:rect l="T18" t="T19" r="T20" b="T21"/>
                <a:pathLst>
                  <a:path w="125" h="62">
                    <a:moveTo>
                      <a:pt x="122" y="0"/>
                    </a:moveTo>
                    <a:lnTo>
                      <a:pt x="125" y="62"/>
                    </a:lnTo>
                    <a:lnTo>
                      <a:pt x="0" y="62"/>
                    </a:lnTo>
                    <a:lnTo>
                      <a:pt x="0" y="0"/>
                    </a:lnTo>
                    <a:lnTo>
                      <a:pt x="125" y="0"/>
                    </a:lnTo>
                    <a:lnTo>
                      <a:pt x="12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60" name="Rectangle 159"/>
              <p:cNvSpPr>
                <a:spLocks noChangeArrowheads="1"/>
              </p:cNvSpPr>
              <p:nvPr/>
            </p:nvSpPr>
            <p:spPr bwMode="auto">
              <a:xfrm>
                <a:off x="1072" y="60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361" name="Rectangle 160"/>
              <p:cNvSpPr>
                <a:spLocks noChangeArrowheads="1"/>
              </p:cNvSpPr>
              <p:nvPr/>
            </p:nvSpPr>
            <p:spPr bwMode="auto">
              <a:xfrm>
                <a:off x="1087" y="603"/>
                <a:ext cx="39"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F</a:t>
                </a:r>
                <a:endParaRPr lang="en-US" altLang="zh-CN" sz="800"/>
              </a:p>
            </p:txBody>
          </p:sp>
          <p:sp>
            <p:nvSpPr>
              <p:cNvPr id="362" name="Rectangle 161"/>
              <p:cNvSpPr>
                <a:spLocks noChangeArrowheads="1"/>
              </p:cNvSpPr>
              <p:nvPr/>
            </p:nvSpPr>
            <p:spPr bwMode="auto">
              <a:xfrm>
                <a:off x="1121" y="60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t>
                </a:r>
                <a:endParaRPr lang="en-US" altLang="zh-CN" sz="800"/>
              </a:p>
            </p:txBody>
          </p:sp>
          <p:sp>
            <p:nvSpPr>
              <p:cNvPr id="363" name="Rectangle 162"/>
              <p:cNvSpPr>
                <a:spLocks noChangeArrowheads="1"/>
              </p:cNvSpPr>
              <p:nvPr/>
            </p:nvSpPr>
            <p:spPr bwMode="auto">
              <a:xfrm>
                <a:off x="1136" y="60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364" name="Rectangle 163"/>
              <p:cNvSpPr>
                <a:spLocks noChangeArrowheads="1"/>
              </p:cNvSpPr>
              <p:nvPr/>
            </p:nvSpPr>
            <p:spPr bwMode="auto">
              <a:xfrm>
                <a:off x="1155" y="603"/>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365" name="Freeform 164"/>
              <p:cNvSpPr>
                <a:spLocks/>
              </p:cNvSpPr>
              <p:nvPr/>
            </p:nvSpPr>
            <p:spPr bwMode="auto">
              <a:xfrm>
                <a:off x="2367" y="609"/>
                <a:ext cx="126" cy="62"/>
              </a:xfrm>
              <a:custGeom>
                <a:avLst/>
                <a:gdLst>
                  <a:gd name="T0" fmla="*/ 123 w 126"/>
                  <a:gd name="T1" fmla="*/ 0 h 62"/>
                  <a:gd name="T2" fmla="*/ 126 w 126"/>
                  <a:gd name="T3" fmla="*/ 62 h 62"/>
                  <a:gd name="T4" fmla="*/ 0 w 126"/>
                  <a:gd name="T5" fmla="*/ 62 h 62"/>
                  <a:gd name="T6" fmla="*/ 0 w 126"/>
                  <a:gd name="T7" fmla="*/ 0 h 62"/>
                  <a:gd name="T8" fmla="*/ 126 w 126"/>
                  <a:gd name="T9" fmla="*/ 0 h 62"/>
                  <a:gd name="T10" fmla="*/ 123 w 126"/>
                  <a:gd name="T11" fmla="*/ 0 h 62"/>
                  <a:gd name="T12" fmla="*/ 0 60000 65536"/>
                  <a:gd name="T13" fmla="*/ 0 60000 65536"/>
                  <a:gd name="T14" fmla="*/ 0 60000 65536"/>
                  <a:gd name="T15" fmla="*/ 0 60000 65536"/>
                  <a:gd name="T16" fmla="*/ 0 60000 65536"/>
                  <a:gd name="T17" fmla="*/ 0 60000 65536"/>
                  <a:gd name="T18" fmla="*/ 0 w 126"/>
                  <a:gd name="T19" fmla="*/ 0 h 62"/>
                  <a:gd name="T20" fmla="*/ 126 w 126"/>
                  <a:gd name="T21" fmla="*/ 62 h 62"/>
                </a:gdLst>
                <a:ahLst/>
                <a:cxnLst>
                  <a:cxn ang="T12">
                    <a:pos x="T0" y="T1"/>
                  </a:cxn>
                  <a:cxn ang="T13">
                    <a:pos x="T2" y="T3"/>
                  </a:cxn>
                  <a:cxn ang="T14">
                    <a:pos x="T4" y="T5"/>
                  </a:cxn>
                  <a:cxn ang="T15">
                    <a:pos x="T6" y="T7"/>
                  </a:cxn>
                  <a:cxn ang="T16">
                    <a:pos x="T8" y="T9"/>
                  </a:cxn>
                  <a:cxn ang="T17">
                    <a:pos x="T10" y="T11"/>
                  </a:cxn>
                </a:cxnLst>
                <a:rect l="T18" t="T19" r="T20" b="T21"/>
                <a:pathLst>
                  <a:path w="126" h="62">
                    <a:moveTo>
                      <a:pt x="123" y="0"/>
                    </a:moveTo>
                    <a:lnTo>
                      <a:pt x="126" y="62"/>
                    </a:lnTo>
                    <a:lnTo>
                      <a:pt x="0" y="62"/>
                    </a:lnTo>
                    <a:lnTo>
                      <a:pt x="0" y="0"/>
                    </a:lnTo>
                    <a:lnTo>
                      <a:pt x="126" y="0"/>
                    </a:lnTo>
                    <a:lnTo>
                      <a:pt x="12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66" name="Freeform 165"/>
              <p:cNvSpPr>
                <a:spLocks/>
              </p:cNvSpPr>
              <p:nvPr/>
            </p:nvSpPr>
            <p:spPr bwMode="auto">
              <a:xfrm>
                <a:off x="3506" y="609"/>
                <a:ext cx="126" cy="62"/>
              </a:xfrm>
              <a:custGeom>
                <a:avLst/>
                <a:gdLst>
                  <a:gd name="T0" fmla="*/ 126 w 126"/>
                  <a:gd name="T1" fmla="*/ 0 h 62"/>
                  <a:gd name="T2" fmla="*/ 126 w 126"/>
                  <a:gd name="T3" fmla="*/ 62 h 62"/>
                  <a:gd name="T4" fmla="*/ 0 w 126"/>
                  <a:gd name="T5" fmla="*/ 62 h 62"/>
                  <a:gd name="T6" fmla="*/ 0 w 126"/>
                  <a:gd name="T7" fmla="*/ 0 h 62"/>
                  <a:gd name="T8" fmla="*/ 126 w 126"/>
                  <a:gd name="T9" fmla="*/ 0 h 62"/>
                  <a:gd name="T10" fmla="*/ 0 60000 65536"/>
                  <a:gd name="T11" fmla="*/ 0 60000 65536"/>
                  <a:gd name="T12" fmla="*/ 0 60000 65536"/>
                  <a:gd name="T13" fmla="*/ 0 60000 65536"/>
                  <a:gd name="T14" fmla="*/ 0 60000 65536"/>
                  <a:gd name="T15" fmla="*/ 0 w 126"/>
                  <a:gd name="T16" fmla="*/ 0 h 62"/>
                  <a:gd name="T17" fmla="*/ 126 w 126"/>
                  <a:gd name="T18" fmla="*/ 62 h 62"/>
                </a:gdLst>
                <a:ahLst/>
                <a:cxnLst>
                  <a:cxn ang="T10">
                    <a:pos x="T0" y="T1"/>
                  </a:cxn>
                  <a:cxn ang="T11">
                    <a:pos x="T2" y="T3"/>
                  </a:cxn>
                  <a:cxn ang="T12">
                    <a:pos x="T4" y="T5"/>
                  </a:cxn>
                  <a:cxn ang="T13">
                    <a:pos x="T6" y="T7"/>
                  </a:cxn>
                  <a:cxn ang="T14">
                    <a:pos x="T8" y="T9"/>
                  </a:cxn>
                </a:cxnLst>
                <a:rect l="T15" t="T16" r="T17" b="T18"/>
                <a:pathLst>
                  <a:path w="126" h="62">
                    <a:moveTo>
                      <a:pt x="126" y="0"/>
                    </a:moveTo>
                    <a:lnTo>
                      <a:pt x="126" y="62"/>
                    </a:lnTo>
                    <a:lnTo>
                      <a:pt x="0" y="62"/>
                    </a:lnTo>
                    <a:lnTo>
                      <a:pt x="0" y="0"/>
                    </a:lnTo>
                    <a:lnTo>
                      <a:pt x="1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67" name="Rectangle 166"/>
              <p:cNvSpPr>
                <a:spLocks noChangeArrowheads="1"/>
              </p:cNvSpPr>
              <p:nvPr/>
            </p:nvSpPr>
            <p:spPr bwMode="auto">
              <a:xfrm>
                <a:off x="3457" y="603"/>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368" name="Rectangle 167"/>
              <p:cNvSpPr>
                <a:spLocks noChangeArrowheads="1"/>
              </p:cNvSpPr>
              <p:nvPr/>
            </p:nvSpPr>
            <p:spPr bwMode="auto">
              <a:xfrm>
                <a:off x="3497" y="603"/>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X</a:t>
                </a:r>
                <a:endParaRPr lang="en-US" altLang="zh-CN" sz="800"/>
              </a:p>
            </p:txBody>
          </p:sp>
          <p:sp>
            <p:nvSpPr>
              <p:cNvPr id="369" name="Rectangle 168"/>
              <p:cNvSpPr>
                <a:spLocks noChangeArrowheads="1"/>
              </p:cNvSpPr>
              <p:nvPr/>
            </p:nvSpPr>
            <p:spPr bwMode="auto">
              <a:xfrm>
                <a:off x="3534" y="60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t>
                </a:r>
                <a:endParaRPr lang="en-US" altLang="zh-CN" sz="800"/>
              </a:p>
            </p:txBody>
          </p:sp>
          <p:sp>
            <p:nvSpPr>
              <p:cNvPr id="370" name="Rectangle 169"/>
              <p:cNvSpPr>
                <a:spLocks noChangeArrowheads="1"/>
              </p:cNvSpPr>
              <p:nvPr/>
            </p:nvSpPr>
            <p:spPr bwMode="auto">
              <a:xfrm>
                <a:off x="3552" y="603"/>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371" name="Rectangle 170"/>
              <p:cNvSpPr>
                <a:spLocks noChangeArrowheads="1"/>
              </p:cNvSpPr>
              <p:nvPr/>
            </p:nvSpPr>
            <p:spPr bwMode="auto">
              <a:xfrm>
                <a:off x="3598" y="603"/>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372" name="Rectangle 171"/>
              <p:cNvSpPr>
                <a:spLocks noChangeArrowheads="1"/>
              </p:cNvSpPr>
              <p:nvPr/>
            </p:nvSpPr>
            <p:spPr bwMode="auto">
              <a:xfrm>
                <a:off x="3638" y="603"/>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373" name="Freeform 172"/>
              <p:cNvSpPr>
                <a:spLocks/>
              </p:cNvSpPr>
              <p:nvPr/>
            </p:nvSpPr>
            <p:spPr bwMode="auto">
              <a:xfrm>
                <a:off x="4612" y="609"/>
                <a:ext cx="125" cy="62"/>
              </a:xfrm>
              <a:custGeom>
                <a:avLst/>
                <a:gdLst>
                  <a:gd name="T0" fmla="*/ 125 w 125"/>
                  <a:gd name="T1" fmla="*/ 0 h 62"/>
                  <a:gd name="T2" fmla="*/ 125 w 125"/>
                  <a:gd name="T3" fmla="*/ 62 h 62"/>
                  <a:gd name="T4" fmla="*/ 0 w 125"/>
                  <a:gd name="T5" fmla="*/ 62 h 62"/>
                  <a:gd name="T6" fmla="*/ 0 w 125"/>
                  <a:gd name="T7" fmla="*/ 0 h 62"/>
                  <a:gd name="T8" fmla="*/ 125 w 125"/>
                  <a:gd name="T9" fmla="*/ 0 h 62"/>
                  <a:gd name="T10" fmla="*/ 0 60000 65536"/>
                  <a:gd name="T11" fmla="*/ 0 60000 65536"/>
                  <a:gd name="T12" fmla="*/ 0 60000 65536"/>
                  <a:gd name="T13" fmla="*/ 0 60000 65536"/>
                  <a:gd name="T14" fmla="*/ 0 60000 65536"/>
                  <a:gd name="T15" fmla="*/ 0 w 125"/>
                  <a:gd name="T16" fmla="*/ 0 h 62"/>
                  <a:gd name="T17" fmla="*/ 125 w 125"/>
                  <a:gd name="T18" fmla="*/ 62 h 62"/>
                </a:gdLst>
                <a:ahLst/>
                <a:cxnLst>
                  <a:cxn ang="T10">
                    <a:pos x="T0" y="T1"/>
                  </a:cxn>
                  <a:cxn ang="T11">
                    <a:pos x="T2" y="T3"/>
                  </a:cxn>
                  <a:cxn ang="T12">
                    <a:pos x="T4" y="T5"/>
                  </a:cxn>
                  <a:cxn ang="T13">
                    <a:pos x="T6" y="T7"/>
                  </a:cxn>
                  <a:cxn ang="T14">
                    <a:pos x="T8" y="T9"/>
                  </a:cxn>
                </a:cxnLst>
                <a:rect l="T15" t="T16" r="T17" b="T18"/>
                <a:pathLst>
                  <a:path w="125" h="62">
                    <a:moveTo>
                      <a:pt x="125" y="0"/>
                    </a:moveTo>
                    <a:lnTo>
                      <a:pt x="125" y="62"/>
                    </a:lnTo>
                    <a:lnTo>
                      <a:pt x="0" y="62"/>
                    </a:lnTo>
                    <a:lnTo>
                      <a:pt x="0" y="0"/>
                    </a:lnTo>
                    <a:lnTo>
                      <a:pt x="1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74" name="Rectangle 173"/>
              <p:cNvSpPr>
                <a:spLocks noChangeArrowheads="1"/>
              </p:cNvSpPr>
              <p:nvPr/>
            </p:nvSpPr>
            <p:spPr bwMode="auto">
              <a:xfrm>
                <a:off x="4554" y="603"/>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375" name="Rectangle 174"/>
              <p:cNvSpPr>
                <a:spLocks noChangeArrowheads="1"/>
              </p:cNvSpPr>
              <p:nvPr/>
            </p:nvSpPr>
            <p:spPr bwMode="auto">
              <a:xfrm>
                <a:off x="4603" y="603"/>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376" name="Rectangle 175"/>
              <p:cNvSpPr>
                <a:spLocks noChangeArrowheads="1"/>
              </p:cNvSpPr>
              <p:nvPr/>
            </p:nvSpPr>
            <p:spPr bwMode="auto">
              <a:xfrm>
                <a:off x="4639" y="603"/>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377" name="Rectangle 176"/>
              <p:cNvSpPr>
                <a:spLocks noChangeArrowheads="1"/>
              </p:cNvSpPr>
              <p:nvPr/>
            </p:nvSpPr>
            <p:spPr bwMode="auto">
              <a:xfrm>
                <a:off x="4688" y="60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t>
                </a:r>
                <a:endParaRPr lang="en-US" altLang="zh-CN" sz="800"/>
              </a:p>
            </p:txBody>
          </p:sp>
          <p:sp>
            <p:nvSpPr>
              <p:cNvPr id="378" name="Rectangle 177"/>
              <p:cNvSpPr>
                <a:spLocks noChangeArrowheads="1"/>
              </p:cNvSpPr>
              <p:nvPr/>
            </p:nvSpPr>
            <p:spPr bwMode="auto">
              <a:xfrm>
                <a:off x="4704" y="603"/>
                <a:ext cx="60"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W</a:t>
                </a:r>
                <a:endParaRPr lang="en-US" altLang="zh-CN" sz="800"/>
              </a:p>
            </p:txBody>
          </p:sp>
          <p:sp>
            <p:nvSpPr>
              <p:cNvPr id="379" name="Rectangle 178"/>
              <p:cNvSpPr>
                <a:spLocks noChangeArrowheads="1"/>
              </p:cNvSpPr>
              <p:nvPr/>
            </p:nvSpPr>
            <p:spPr bwMode="auto">
              <a:xfrm>
                <a:off x="4759" y="603"/>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B</a:t>
                </a:r>
                <a:endParaRPr lang="en-US" altLang="zh-CN" sz="800"/>
              </a:p>
            </p:txBody>
          </p:sp>
          <p:sp>
            <p:nvSpPr>
              <p:cNvPr id="380" name="Rectangle 179"/>
              <p:cNvSpPr>
                <a:spLocks noChangeArrowheads="1"/>
              </p:cNvSpPr>
              <p:nvPr/>
            </p:nvSpPr>
            <p:spPr bwMode="auto">
              <a:xfrm>
                <a:off x="2428" y="707"/>
                <a:ext cx="59" cy="1905"/>
              </a:xfrm>
              <a:prstGeom prst="rect">
                <a:avLst/>
              </a:prstGeom>
              <a:solidFill>
                <a:srgbClr val="FBE2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81" name="Freeform 180"/>
              <p:cNvSpPr>
                <a:spLocks/>
              </p:cNvSpPr>
              <p:nvPr/>
            </p:nvSpPr>
            <p:spPr bwMode="auto">
              <a:xfrm>
                <a:off x="2428" y="707"/>
                <a:ext cx="59" cy="1905"/>
              </a:xfrm>
              <a:custGeom>
                <a:avLst/>
                <a:gdLst>
                  <a:gd name="T0" fmla="*/ 0 w 59"/>
                  <a:gd name="T1" fmla="*/ 1905 h 1905"/>
                  <a:gd name="T2" fmla="*/ 59 w 59"/>
                  <a:gd name="T3" fmla="*/ 1905 h 1905"/>
                  <a:gd name="T4" fmla="*/ 59 w 59"/>
                  <a:gd name="T5" fmla="*/ 0 h 1905"/>
                  <a:gd name="T6" fmla="*/ 0 w 59"/>
                  <a:gd name="T7" fmla="*/ 0 h 1905"/>
                  <a:gd name="T8" fmla="*/ 0 60000 65536"/>
                  <a:gd name="T9" fmla="*/ 0 60000 65536"/>
                  <a:gd name="T10" fmla="*/ 0 60000 65536"/>
                  <a:gd name="T11" fmla="*/ 0 60000 65536"/>
                  <a:gd name="T12" fmla="*/ 0 w 59"/>
                  <a:gd name="T13" fmla="*/ 0 h 1905"/>
                  <a:gd name="T14" fmla="*/ 59 w 59"/>
                  <a:gd name="T15" fmla="*/ 1905 h 1905"/>
                </a:gdLst>
                <a:ahLst/>
                <a:cxnLst>
                  <a:cxn ang="T8">
                    <a:pos x="T0" y="T1"/>
                  </a:cxn>
                  <a:cxn ang="T9">
                    <a:pos x="T2" y="T3"/>
                  </a:cxn>
                  <a:cxn ang="T10">
                    <a:pos x="T4" y="T5"/>
                  </a:cxn>
                  <a:cxn ang="T11">
                    <a:pos x="T6" y="T7"/>
                  </a:cxn>
                </a:cxnLst>
                <a:rect l="T12" t="T13" r="T14" b="T15"/>
                <a:pathLst>
                  <a:path w="59" h="1905">
                    <a:moveTo>
                      <a:pt x="0" y="1905"/>
                    </a:moveTo>
                    <a:lnTo>
                      <a:pt x="59" y="1905"/>
                    </a:lnTo>
                    <a:lnTo>
                      <a:pt x="59" y="0"/>
                    </a:lnTo>
                    <a:lnTo>
                      <a:pt x="0"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82" name="Rectangle 181"/>
              <p:cNvSpPr>
                <a:spLocks noChangeArrowheads="1"/>
              </p:cNvSpPr>
              <p:nvPr/>
            </p:nvSpPr>
            <p:spPr bwMode="auto">
              <a:xfrm>
                <a:off x="2373" y="707"/>
                <a:ext cx="55" cy="1905"/>
              </a:xfrm>
              <a:prstGeom prst="rect">
                <a:avLst/>
              </a:prstGeom>
              <a:solidFill>
                <a:srgbClr val="FBE2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83" name="Freeform 182"/>
              <p:cNvSpPr>
                <a:spLocks/>
              </p:cNvSpPr>
              <p:nvPr/>
            </p:nvSpPr>
            <p:spPr bwMode="auto">
              <a:xfrm>
                <a:off x="2373" y="707"/>
                <a:ext cx="55" cy="1905"/>
              </a:xfrm>
              <a:custGeom>
                <a:avLst/>
                <a:gdLst>
                  <a:gd name="T0" fmla="*/ 55 w 55"/>
                  <a:gd name="T1" fmla="*/ 0 h 1905"/>
                  <a:gd name="T2" fmla="*/ 0 w 55"/>
                  <a:gd name="T3" fmla="*/ 0 h 1905"/>
                  <a:gd name="T4" fmla="*/ 0 w 55"/>
                  <a:gd name="T5" fmla="*/ 1905 h 1905"/>
                  <a:gd name="T6" fmla="*/ 55 w 55"/>
                  <a:gd name="T7" fmla="*/ 1905 h 1905"/>
                  <a:gd name="T8" fmla="*/ 0 60000 65536"/>
                  <a:gd name="T9" fmla="*/ 0 60000 65536"/>
                  <a:gd name="T10" fmla="*/ 0 60000 65536"/>
                  <a:gd name="T11" fmla="*/ 0 60000 65536"/>
                  <a:gd name="T12" fmla="*/ 0 w 55"/>
                  <a:gd name="T13" fmla="*/ 0 h 1905"/>
                  <a:gd name="T14" fmla="*/ 55 w 55"/>
                  <a:gd name="T15" fmla="*/ 1905 h 1905"/>
                </a:gdLst>
                <a:ahLst/>
                <a:cxnLst>
                  <a:cxn ang="T8">
                    <a:pos x="T0" y="T1"/>
                  </a:cxn>
                  <a:cxn ang="T9">
                    <a:pos x="T2" y="T3"/>
                  </a:cxn>
                  <a:cxn ang="T10">
                    <a:pos x="T4" y="T5"/>
                  </a:cxn>
                  <a:cxn ang="T11">
                    <a:pos x="T6" y="T7"/>
                  </a:cxn>
                </a:cxnLst>
                <a:rect l="T12" t="T13" r="T14" b="T15"/>
                <a:pathLst>
                  <a:path w="55" h="1905">
                    <a:moveTo>
                      <a:pt x="55" y="0"/>
                    </a:moveTo>
                    <a:lnTo>
                      <a:pt x="0" y="0"/>
                    </a:lnTo>
                    <a:lnTo>
                      <a:pt x="0" y="1905"/>
                    </a:lnTo>
                    <a:lnTo>
                      <a:pt x="55" y="1905"/>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84" name="Freeform 183"/>
              <p:cNvSpPr>
                <a:spLocks/>
              </p:cNvSpPr>
              <p:nvPr/>
            </p:nvSpPr>
            <p:spPr bwMode="auto">
              <a:xfrm>
                <a:off x="3568" y="707"/>
                <a:ext cx="58" cy="1905"/>
              </a:xfrm>
              <a:custGeom>
                <a:avLst/>
                <a:gdLst>
                  <a:gd name="T0" fmla="*/ 0 w 58"/>
                  <a:gd name="T1" fmla="*/ 1905 h 1905"/>
                  <a:gd name="T2" fmla="*/ 58 w 58"/>
                  <a:gd name="T3" fmla="*/ 1905 h 1905"/>
                  <a:gd name="T4" fmla="*/ 58 w 58"/>
                  <a:gd name="T5" fmla="*/ 0 h 1905"/>
                  <a:gd name="T6" fmla="*/ 3 w 58"/>
                  <a:gd name="T7" fmla="*/ 0 h 1905"/>
                  <a:gd name="T8" fmla="*/ 0 w 58"/>
                  <a:gd name="T9" fmla="*/ 1905 h 1905"/>
                  <a:gd name="T10" fmla="*/ 0 60000 65536"/>
                  <a:gd name="T11" fmla="*/ 0 60000 65536"/>
                  <a:gd name="T12" fmla="*/ 0 60000 65536"/>
                  <a:gd name="T13" fmla="*/ 0 60000 65536"/>
                  <a:gd name="T14" fmla="*/ 0 60000 65536"/>
                  <a:gd name="T15" fmla="*/ 0 w 58"/>
                  <a:gd name="T16" fmla="*/ 0 h 1905"/>
                  <a:gd name="T17" fmla="*/ 58 w 58"/>
                  <a:gd name="T18" fmla="*/ 1905 h 1905"/>
                </a:gdLst>
                <a:ahLst/>
                <a:cxnLst>
                  <a:cxn ang="T10">
                    <a:pos x="T0" y="T1"/>
                  </a:cxn>
                  <a:cxn ang="T11">
                    <a:pos x="T2" y="T3"/>
                  </a:cxn>
                  <a:cxn ang="T12">
                    <a:pos x="T4" y="T5"/>
                  </a:cxn>
                  <a:cxn ang="T13">
                    <a:pos x="T6" y="T7"/>
                  </a:cxn>
                  <a:cxn ang="T14">
                    <a:pos x="T8" y="T9"/>
                  </a:cxn>
                </a:cxnLst>
                <a:rect l="T15" t="T16" r="T17" b="T18"/>
                <a:pathLst>
                  <a:path w="58" h="1905">
                    <a:moveTo>
                      <a:pt x="0" y="1905"/>
                    </a:moveTo>
                    <a:lnTo>
                      <a:pt x="58" y="1905"/>
                    </a:lnTo>
                    <a:lnTo>
                      <a:pt x="58" y="0"/>
                    </a:lnTo>
                    <a:lnTo>
                      <a:pt x="3" y="0"/>
                    </a:lnTo>
                    <a:lnTo>
                      <a:pt x="0" y="1905"/>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85" name="Freeform 184"/>
              <p:cNvSpPr>
                <a:spLocks/>
              </p:cNvSpPr>
              <p:nvPr/>
            </p:nvSpPr>
            <p:spPr bwMode="auto">
              <a:xfrm>
                <a:off x="3568" y="707"/>
                <a:ext cx="58" cy="1905"/>
              </a:xfrm>
              <a:custGeom>
                <a:avLst/>
                <a:gdLst>
                  <a:gd name="T0" fmla="*/ 0 w 58"/>
                  <a:gd name="T1" fmla="*/ 1905 h 1905"/>
                  <a:gd name="T2" fmla="*/ 58 w 58"/>
                  <a:gd name="T3" fmla="*/ 1905 h 1905"/>
                  <a:gd name="T4" fmla="*/ 58 w 58"/>
                  <a:gd name="T5" fmla="*/ 0 h 1905"/>
                  <a:gd name="T6" fmla="*/ 3 w 58"/>
                  <a:gd name="T7" fmla="*/ 0 h 1905"/>
                  <a:gd name="T8" fmla="*/ 0 60000 65536"/>
                  <a:gd name="T9" fmla="*/ 0 60000 65536"/>
                  <a:gd name="T10" fmla="*/ 0 60000 65536"/>
                  <a:gd name="T11" fmla="*/ 0 60000 65536"/>
                  <a:gd name="T12" fmla="*/ 0 w 58"/>
                  <a:gd name="T13" fmla="*/ 0 h 1905"/>
                  <a:gd name="T14" fmla="*/ 58 w 58"/>
                  <a:gd name="T15" fmla="*/ 1905 h 1905"/>
                </a:gdLst>
                <a:ahLst/>
                <a:cxnLst>
                  <a:cxn ang="T8">
                    <a:pos x="T0" y="T1"/>
                  </a:cxn>
                  <a:cxn ang="T9">
                    <a:pos x="T2" y="T3"/>
                  </a:cxn>
                  <a:cxn ang="T10">
                    <a:pos x="T4" y="T5"/>
                  </a:cxn>
                  <a:cxn ang="T11">
                    <a:pos x="T6" y="T7"/>
                  </a:cxn>
                </a:cxnLst>
                <a:rect l="T12" t="T13" r="T14" b="T15"/>
                <a:pathLst>
                  <a:path w="58" h="1905">
                    <a:moveTo>
                      <a:pt x="0" y="1905"/>
                    </a:moveTo>
                    <a:lnTo>
                      <a:pt x="58" y="1905"/>
                    </a:lnTo>
                    <a:lnTo>
                      <a:pt x="58" y="0"/>
                    </a:lnTo>
                    <a:lnTo>
                      <a:pt x="3"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86" name="Freeform 185"/>
              <p:cNvSpPr>
                <a:spLocks/>
              </p:cNvSpPr>
              <p:nvPr/>
            </p:nvSpPr>
            <p:spPr bwMode="auto">
              <a:xfrm>
                <a:off x="3512" y="707"/>
                <a:ext cx="59" cy="1905"/>
              </a:xfrm>
              <a:custGeom>
                <a:avLst/>
                <a:gdLst>
                  <a:gd name="T0" fmla="*/ 56 w 59"/>
                  <a:gd name="T1" fmla="*/ 0 h 1905"/>
                  <a:gd name="T2" fmla="*/ 0 w 59"/>
                  <a:gd name="T3" fmla="*/ 0 h 1905"/>
                  <a:gd name="T4" fmla="*/ 0 w 59"/>
                  <a:gd name="T5" fmla="*/ 1905 h 1905"/>
                  <a:gd name="T6" fmla="*/ 59 w 59"/>
                  <a:gd name="T7" fmla="*/ 1905 h 1905"/>
                  <a:gd name="T8" fmla="*/ 56 w 59"/>
                  <a:gd name="T9" fmla="*/ 0 h 1905"/>
                  <a:gd name="T10" fmla="*/ 0 60000 65536"/>
                  <a:gd name="T11" fmla="*/ 0 60000 65536"/>
                  <a:gd name="T12" fmla="*/ 0 60000 65536"/>
                  <a:gd name="T13" fmla="*/ 0 60000 65536"/>
                  <a:gd name="T14" fmla="*/ 0 60000 65536"/>
                  <a:gd name="T15" fmla="*/ 0 w 59"/>
                  <a:gd name="T16" fmla="*/ 0 h 1905"/>
                  <a:gd name="T17" fmla="*/ 59 w 59"/>
                  <a:gd name="T18" fmla="*/ 1905 h 1905"/>
                </a:gdLst>
                <a:ahLst/>
                <a:cxnLst>
                  <a:cxn ang="T10">
                    <a:pos x="T0" y="T1"/>
                  </a:cxn>
                  <a:cxn ang="T11">
                    <a:pos x="T2" y="T3"/>
                  </a:cxn>
                  <a:cxn ang="T12">
                    <a:pos x="T4" y="T5"/>
                  </a:cxn>
                  <a:cxn ang="T13">
                    <a:pos x="T6" y="T7"/>
                  </a:cxn>
                  <a:cxn ang="T14">
                    <a:pos x="T8" y="T9"/>
                  </a:cxn>
                </a:cxnLst>
                <a:rect l="T15" t="T16" r="T17" b="T18"/>
                <a:pathLst>
                  <a:path w="59" h="1905">
                    <a:moveTo>
                      <a:pt x="56" y="0"/>
                    </a:moveTo>
                    <a:lnTo>
                      <a:pt x="0" y="0"/>
                    </a:lnTo>
                    <a:lnTo>
                      <a:pt x="0" y="1905"/>
                    </a:lnTo>
                    <a:lnTo>
                      <a:pt x="59" y="1905"/>
                    </a:lnTo>
                    <a:lnTo>
                      <a:pt x="56" y="0"/>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87" name="Freeform 186"/>
              <p:cNvSpPr>
                <a:spLocks/>
              </p:cNvSpPr>
              <p:nvPr/>
            </p:nvSpPr>
            <p:spPr bwMode="auto">
              <a:xfrm>
                <a:off x="3512" y="707"/>
                <a:ext cx="59" cy="1905"/>
              </a:xfrm>
              <a:custGeom>
                <a:avLst/>
                <a:gdLst>
                  <a:gd name="T0" fmla="*/ 56 w 59"/>
                  <a:gd name="T1" fmla="*/ 0 h 1905"/>
                  <a:gd name="T2" fmla="*/ 0 w 59"/>
                  <a:gd name="T3" fmla="*/ 0 h 1905"/>
                  <a:gd name="T4" fmla="*/ 0 w 59"/>
                  <a:gd name="T5" fmla="*/ 1905 h 1905"/>
                  <a:gd name="T6" fmla="*/ 59 w 59"/>
                  <a:gd name="T7" fmla="*/ 1905 h 1905"/>
                  <a:gd name="T8" fmla="*/ 0 60000 65536"/>
                  <a:gd name="T9" fmla="*/ 0 60000 65536"/>
                  <a:gd name="T10" fmla="*/ 0 60000 65536"/>
                  <a:gd name="T11" fmla="*/ 0 60000 65536"/>
                  <a:gd name="T12" fmla="*/ 0 w 59"/>
                  <a:gd name="T13" fmla="*/ 0 h 1905"/>
                  <a:gd name="T14" fmla="*/ 59 w 59"/>
                  <a:gd name="T15" fmla="*/ 1905 h 1905"/>
                </a:gdLst>
                <a:ahLst/>
                <a:cxnLst>
                  <a:cxn ang="T8">
                    <a:pos x="T0" y="T1"/>
                  </a:cxn>
                  <a:cxn ang="T9">
                    <a:pos x="T2" y="T3"/>
                  </a:cxn>
                  <a:cxn ang="T10">
                    <a:pos x="T4" y="T5"/>
                  </a:cxn>
                  <a:cxn ang="T11">
                    <a:pos x="T6" y="T7"/>
                  </a:cxn>
                </a:cxnLst>
                <a:rect l="T12" t="T13" r="T14" b="T15"/>
                <a:pathLst>
                  <a:path w="59" h="1905">
                    <a:moveTo>
                      <a:pt x="56" y="0"/>
                    </a:moveTo>
                    <a:lnTo>
                      <a:pt x="0" y="0"/>
                    </a:lnTo>
                    <a:lnTo>
                      <a:pt x="0" y="1905"/>
                    </a:lnTo>
                    <a:lnTo>
                      <a:pt x="59" y="1905"/>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88" name="Freeform 187"/>
              <p:cNvSpPr>
                <a:spLocks/>
              </p:cNvSpPr>
              <p:nvPr/>
            </p:nvSpPr>
            <p:spPr bwMode="auto">
              <a:xfrm>
                <a:off x="613" y="43"/>
                <a:ext cx="107" cy="364"/>
              </a:xfrm>
              <a:custGeom>
                <a:avLst/>
                <a:gdLst>
                  <a:gd name="T0" fmla="*/ 0 w 107"/>
                  <a:gd name="T1" fmla="*/ 52 h 364"/>
                  <a:gd name="T2" fmla="*/ 3 w 107"/>
                  <a:gd name="T3" fmla="*/ 46 h 364"/>
                  <a:gd name="T4" fmla="*/ 3 w 107"/>
                  <a:gd name="T5" fmla="*/ 37 h 364"/>
                  <a:gd name="T6" fmla="*/ 6 w 107"/>
                  <a:gd name="T7" fmla="*/ 28 h 364"/>
                  <a:gd name="T8" fmla="*/ 12 w 107"/>
                  <a:gd name="T9" fmla="*/ 21 h 364"/>
                  <a:gd name="T10" fmla="*/ 15 w 107"/>
                  <a:gd name="T11" fmla="*/ 15 h 364"/>
                  <a:gd name="T12" fmla="*/ 24 w 107"/>
                  <a:gd name="T13" fmla="*/ 9 h 364"/>
                  <a:gd name="T14" fmla="*/ 30 w 107"/>
                  <a:gd name="T15" fmla="*/ 6 h 364"/>
                  <a:gd name="T16" fmla="*/ 36 w 107"/>
                  <a:gd name="T17" fmla="*/ 3 h 364"/>
                  <a:gd name="T18" fmla="*/ 46 w 107"/>
                  <a:gd name="T19" fmla="*/ 0 h 364"/>
                  <a:gd name="T20" fmla="*/ 55 w 107"/>
                  <a:gd name="T21" fmla="*/ 0 h 364"/>
                  <a:gd name="T22" fmla="*/ 64 w 107"/>
                  <a:gd name="T23" fmla="*/ 0 h 364"/>
                  <a:gd name="T24" fmla="*/ 70 w 107"/>
                  <a:gd name="T25" fmla="*/ 3 h 364"/>
                  <a:gd name="T26" fmla="*/ 79 w 107"/>
                  <a:gd name="T27" fmla="*/ 6 h 364"/>
                  <a:gd name="T28" fmla="*/ 85 w 107"/>
                  <a:gd name="T29" fmla="*/ 9 h 364"/>
                  <a:gd name="T30" fmla="*/ 91 w 107"/>
                  <a:gd name="T31" fmla="*/ 15 h 364"/>
                  <a:gd name="T32" fmla="*/ 98 w 107"/>
                  <a:gd name="T33" fmla="*/ 21 h 364"/>
                  <a:gd name="T34" fmla="*/ 101 w 107"/>
                  <a:gd name="T35" fmla="*/ 28 h 364"/>
                  <a:gd name="T36" fmla="*/ 104 w 107"/>
                  <a:gd name="T37" fmla="*/ 37 h 364"/>
                  <a:gd name="T38" fmla="*/ 107 w 107"/>
                  <a:gd name="T39" fmla="*/ 46 h 364"/>
                  <a:gd name="T40" fmla="*/ 107 w 107"/>
                  <a:gd name="T41" fmla="*/ 55 h 364"/>
                  <a:gd name="T42" fmla="*/ 107 w 107"/>
                  <a:gd name="T43" fmla="*/ 312 h 364"/>
                  <a:gd name="T44" fmla="*/ 107 w 107"/>
                  <a:gd name="T45" fmla="*/ 321 h 364"/>
                  <a:gd name="T46" fmla="*/ 104 w 107"/>
                  <a:gd name="T47" fmla="*/ 328 h 364"/>
                  <a:gd name="T48" fmla="*/ 101 w 107"/>
                  <a:gd name="T49" fmla="*/ 337 h 364"/>
                  <a:gd name="T50" fmla="*/ 98 w 107"/>
                  <a:gd name="T51" fmla="*/ 343 h 364"/>
                  <a:gd name="T52" fmla="*/ 91 w 107"/>
                  <a:gd name="T53" fmla="*/ 349 h 364"/>
                  <a:gd name="T54" fmla="*/ 85 w 107"/>
                  <a:gd name="T55" fmla="*/ 355 h 364"/>
                  <a:gd name="T56" fmla="*/ 79 w 107"/>
                  <a:gd name="T57" fmla="*/ 358 h 364"/>
                  <a:gd name="T58" fmla="*/ 70 w 107"/>
                  <a:gd name="T59" fmla="*/ 361 h 364"/>
                  <a:gd name="T60" fmla="*/ 64 w 107"/>
                  <a:gd name="T61" fmla="*/ 364 h 364"/>
                  <a:gd name="T62" fmla="*/ 55 w 107"/>
                  <a:gd name="T63" fmla="*/ 364 h 364"/>
                  <a:gd name="T64" fmla="*/ 46 w 107"/>
                  <a:gd name="T65" fmla="*/ 364 h 364"/>
                  <a:gd name="T66" fmla="*/ 36 w 107"/>
                  <a:gd name="T67" fmla="*/ 361 h 364"/>
                  <a:gd name="T68" fmla="*/ 30 w 107"/>
                  <a:gd name="T69" fmla="*/ 358 h 364"/>
                  <a:gd name="T70" fmla="*/ 24 w 107"/>
                  <a:gd name="T71" fmla="*/ 355 h 364"/>
                  <a:gd name="T72" fmla="*/ 15 w 107"/>
                  <a:gd name="T73" fmla="*/ 349 h 364"/>
                  <a:gd name="T74" fmla="*/ 12 w 107"/>
                  <a:gd name="T75" fmla="*/ 343 h 364"/>
                  <a:gd name="T76" fmla="*/ 6 w 107"/>
                  <a:gd name="T77" fmla="*/ 337 h 364"/>
                  <a:gd name="T78" fmla="*/ 3 w 107"/>
                  <a:gd name="T79" fmla="*/ 328 h 364"/>
                  <a:gd name="T80" fmla="*/ 3 w 107"/>
                  <a:gd name="T81" fmla="*/ 321 h 364"/>
                  <a:gd name="T82" fmla="*/ 0 w 107"/>
                  <a:gd name="T83" fmla="*/ 312 h 364"/>
                  <a:gd name="T84" fmla="*/ 0 w 107"/>
                  <a:gd name="T85" fmla="*/ 55 h 364"/>
                  <a:gd name="T86" fmla="*/ 0 w 107"/>
                  <a:gd name="T87" fmla="*/ 52 h 36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07"/>
                  <a:gd name="T133" fmla="*/ 0 h 364"/>
                  <a:gd name="T134" fmla="*/ 107 w 107"/>
                  <a:gd name="T135" fmla="*/ 364 h 364"/>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07" h="364">
                    <a:moveTo>
                      <a:pt x="0" y="52"/>
                    </a:moveTo>
                    <a:lnTo>
                      <a:pt x="3" y="46"/>
                    </a:lnTo>
                    <a:lnTo>
                      <a:pt x="3" y="37"/>
                    </a:lnTo>
                    <a:lnTo>
                      <a:pt x="6" y="28"/>
                    </a:lnTo>
                    <a:lnTo>
                      <a:pt x="12" y="21"/>
                    </a:lnTo>
                    <a:lnTo>
                      <a:pt x="15" y="15"/>
                    </a:lnTo>
                    <a:lnTo>
                      <a:pt x="24" y="9"/>
                    </a:lnTo>
                    <a:lnTo>
                      <a:pt x="30" y="6"/>
                    </a:lnTo>
                    <a:lnTo>
                      <a:pt x="36" y="3"/>
                    </a:lnTo>
                    <a:lnTo>
                      <a:pt x="46" y="0"/>
                    </a:lnTo>
                    <a:lnTo>
                      <a:pt x="55" y="0"/>
                    </a:lnTo>
                    <a:lnTo>
                      <a:pt x="64" y="0"/>
                    </a:lnTo>
                    <a:lnTo>
                      <a:pt x="70" y="3"/>
                    </a:lnTo>
                    <a:lnTo>
                      <a:pt x="79" y="6"/>
                    </a:lnTo>
                    <a:lnTo>
                      <a:pt x="85" y="9"/>
                    </a:lnTo>
                    <a:lnTo>
                      <a:pt x="91" y="15"/>
                    </a:lnTo>
                    <a:lnTo>
                      <a:pt x="98" y="21"/>
                    </a:lnTo>
                    <a:lnTo>
                      <a:pt x="101" y="28"/>
                    </a:lnTo>
                    <a:lnTo>
                      <a:pt x="104" y="37"/>
                    </a:lnTo>
                    <a:lnTo>
                      <a:pt x="107" y="46"/>
                    </a:lnTo>
                    <a:lnTo>
                      <a:pt x="107" y="55"/>
                    </a:lnTo>
                    <a:lnTo>
                      <a:pt x="107" y="312"/>
                    </a:lnTo>
                    <a:lnTo>
                      <a:pt x="107" y="321"/>
                    </a:lnTo>
                    <a:lnTo>
                      <a:pt x="104" y="328"/>
                    </a:lnTo>
                    <a:lnTo>
                      <a:pt x="101" y="337"/>
                    </a:lnTo>
                    <a:lnTo>
                      <a:pt x="98" y="343"/>
                    </a:lnTo>
                    <a:lnTo>
                      <a:pt x="91" y="349"/>
                    </a:lnTo>
                    <a:lnTo>
                      <a:pt x="85" y="355"/>
                    </a:lnTo>
                    <a:lnTo>
                      <a:pt x="79" y="358"/>
                    </a:lnTo>
                    <a:lnTo>
                      <a:pt x="70" y="361"/>
                    </a:lnTo>
                    <a:lnTo>
                      <a:pt x="64" y="364"/>
                    </a:lnTo>
                    <a:lnTo>
                      <a:pt x="55" y="364"/>
                    </a:lnTo>
                    <a:lnTo>
                      <a:pt x="46" y="364"/>
                    </a:lnTo>
                    <a:lnTo>
                      <a:pt x="36" y="361"/>
                    </a:lnTo>
                    <a:lnTo>
                      <a:pt x="30" y="358"/>
                    </a:lnTo>
                    <a:lnTo>
                      <a:pt x="24" y="355"/>
                    </a:lnTo>
                    <a:lnTo>
                      <a:pt x="15" y="349"/>
                    </a:lnTo>
                    <a:lnTo>
                      <a:pt x="12" y="343"/>
                    </a:lnTo>
                    <a:lnTo>
                      <a:pt x="6" y="337"/>
                    </a:lnTo>
                    <a:lnTo>
                      <a:pt x="3" y="328"/>
                    </a:lnTo>
                    <a:lnTo>
                      <a:pt x="3" y="321"/>
                    </a:lnTo>
                    <a:lnTo>
                      <a:pt x="0" y="312"/>
                    </a:lnTo>
                    <a:lnTo>
                      <a:pt x="0" y="55"/>
                    </a:lnTo>
                    <a:lnTo>
                      <a:pt x="0" y="52"/>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89" name="Freeform 188"/>
              <p:cNvSpPr>
                <a:spLocks/>
              </p:cNvSpPr>
              <p:nvPr/>
            </p:nvSpPr>
            <p:spPr bwMode="auto">
              <a:xfrm>
                <a:off x="613" y="43"/>
                <a:ext cx="107" cy="364"/>
              </a:xfrm>
              <a:custGeom>
                <a:avLst/>
                <a:gdLst>
                  <a:gd name="T0" fmla="*/ 0 w 107"/>
                  <a:gd name="T1" fmla="*/ 52 h 364"/>
                  <a:gd name="T2" fmla="*/ 3 w 107"/>
                  <a:gd name="T3" fmla="*/ 46 h 364"/>
                  <a:gd name="T4" fmla="*/ 3 w 107"/>
                  <a:gd name="T5" fmla="*/ 37 h 364"/>
                  <a:gd name="T6" fmla="*/ 6 w 107"/>
                  <a:gd name="T7" fmla="*/ 28 h 364"/>
                  <a:gd name="T8" fmla="*/ 12 w 107"/>
                  <a:gd name="T9" fmla="*/ 21 h 364"/>
                  <a:gd name="T10" fmla="*/ 15 w 107"/>
                  <a:gd name="T11" fmla="*/ 15 h 364"/>
                  <a:gd name="T12" fmla="*/ 24 w 107"/>
                  <a:gd name="T13" fmla="*/ 9 h 364"/>
                  <a:gd name="T14" fmla="*/ 30 w 107"/>
                  <a:gd name="T15" fmla="*/ 6 h 364"/>
                  <a:gd name="T16" fmla="*/ 36 w 107"/>
                  <a:gd name="T17" fmla="*/ 3 h 364"/>
                  <a:gd name="T18" fmla="*/ 46 w 107"/>
                  <a:gd name="T19" fmla="*/ 0 h 364"/>
                  <a:gd name="T20" fmla="*/ 55 w 107"/>
                  <a:gd name="T21" fmla="*/ 0 h 364"/>
                  <a:gd name="T22" fmla="*/ 64 w 107"/>
                  <a:gd name="T23" fmla="*/ 0 h 364"/>
                  <a:gd name="T24" fmla="*/ 70 w 107"/>
                  <a:gd name="T25" fmla="*/ 3 h 364"/>
                  <a:gd name="T26" fmla="*/ 79 w 107"/>
                  <a:gd name="T27" fmla="*/ 6 h 364"/>
                  <a:gd name="T28" fmla="*/ 85 w 107"/>
                  <a:gd name="T29" fmla="*/ 9 h 364"/>
                  <a:gd name="T30" fmla="*/ 91 w 107"/>
                  <a:gd name="T31" fmla="*/ 15 h 364"/>
                  <a:gd name="T32" fmla="*/ 98 w 107"/>
                  <a:gd name="T33" fmla="*/ 21 h 364"/>
                  <a:gd name="T34" fmla="*/ 101 w 107"/>
                  <a:gd name="T35" fmla="*/ 28 h 364"/>
                  <a:gd name="T36" fmla="*/ 104 w 107"/>
                  <a:gd name="T37" fmla="*/ 37 h 364"/>
                  <a:gd name="T38" fmla="*/ 107 w 107"/>
                  <a:gd name="T39" fmla="*/ 46 h 364"/>
                  <a:gd name="T40" fmla="*/ 107 w 107"/>
                  <a:gd name="T41" fmla="*/ 55 h 364"/>
                  <a:gd name="T42" fmla="*/ 107 w 107"/>
                  <a:gd name="T43" fmla="*/ 312 h 364"/>
                  <a:gd name="T44" fmla="*/ 107 w 107"/>
                  <a:gd name="T45" fmla="*/ 321 h 364"/>
                  <a:gd name="T46" fmla="*/ 104 w 107"/>
                  <a:gd name="T47" fmla="*/ 328 h 364"/>
                  <a:gd name="T48" fmla="*/ 101 w 107"/>
                  <a:gd name="T49" fmla="*/ 337 h 364"/>
                  <a:gd name="T50" fmla="*/ 98 w 107"/>
                  <a:gd name="T51" fmla="*/ 343 h 364"/>
                  <a:gd name="T52" fmla="*/ 91 w 107"/>
                  <a:gd name="T53" fmla="*/ 349 h 364"/>
                  <a:gd name="T54" fmla="*/ 85 w 107"/>
                  <a:gd name="T55" fmla="*/ 355 h 364"/>
                  <a:gd name="T56" fmla="*/ 79 w 107"/>
                  <a:gd name="T57" fmla="*/ 358 h 364"/>
                  <a:gd name="T58" fmla="*/ 70 w 107"/>
                  <a:gd name="T59" fmla="*/ 361 h 364"/>
                  <a:gd name="T60" fmla="*/ 64 w 107"/>
                  <a:gd name="T61" fmla="*/ 364 h 364"/>
                  <a:gd name="T62" fmla="*/ 55 w 107"/>
                  <a:gd name="T63" fmla="*/ 364 h 364"/>
                  <a:gd name="T64" fmla="*/ 46 w 107"/>
                  <a:gd name="T65" fmla="*/ 364 h 364"/>
                  <a:gd name="T66" fmla="*/ 36 w 107"/>
                  <a:gd name="T67" fmla="*/ 361 h 364"/>
                  <a:gd name="T68" fmla="*/ 30 w 107"/>
                  <a:gd name="T69" fmla="*/ 358 h 364"/>
                  <a:gd name="T70" fmla="*/ 24 w 107"/>
                  <a:gd name="T71" fmla="*/ 355 h 364"/>
                  <a:gd name="T72" fmla="*/ 15 w 107"/>
                  <a:gd name="T73" fmla="*/ 349 h 364"/>
                  <a:gd name="T74" fmla="*/ 12 w 107"/>
                  <a:gd name="T75" fmla="*/ 343 h 364"/>
                  <a:gd name="T76" fmla="*/ 6 w 107"/>
                  <a:gd name="T77" fmla="*/ 337 h 364"/>
                  <a:gd name="T78" fmla="*/ 3 w 107"/>
                  <a:gd name="T79" fmla="*/ 328 h 364"/>
                  <a:gd name="T80" fmla="*/ 3 w 107"/>
                  <a:gd name="T81" fmla="*/ 321 h 364"/>
                  <a:gd name="T82" fmla="*/ 0 w 107"/>
                  <a:gd name="T83" fmla="*/ 312 h 364"/>
                  <a:gd name="T84" fmla="*/ 0 w 107"/>
                  <a:gd name="T85" fmla="*/ 55 h 36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7"/>
                  <a:gd name="T130" fmla="*/ 0 h 364"/>
                  <a:gd name="T131" fmla="*/ 107 w 107"/>
                  <a:gd name="T132" fmla="*/ 364 h 364"/>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7" h="364">
                    <a:moveTo>
                      <a:pt x="0" y="52"/>
                    </a:moveTo>
                    <a:lnTo>
                      <a:pt x="3" y="46"/>
                    </a:lnTo>
                    <a:lnTo>
                      <a:pt x="3" y="37"/>
                    </a:lnTo>
                    <a:lnTo>
                      <a:pt x="6" y="28"/>
                    </a:lnTo>
                    <a:lnTo>
                      <a:pt x="12" y="21"/>
                    </a:lnTo>
                    <a:lnTo>
                      <a:pt x="15" y="15"/>
                    </a:lnTo>
                    <a:lnTo>
                      <a:pt x="24" y="9"/>
                    </a:lnTo>
                    <a:lnTo>
                      <a:pt x="30" y="6"/>
                    </a:lnTo>
                    <a:lnTo>
                      <a:pt x="36" y="3"/>
                    </a:lnTo>
                    <a:lnTo>
                      <a:pt x="46" y="0"/>
                    </a:lnTo>
                    <a:lnTo>
                      <a:pt x="55" y="0"/>
                    </a:lnTo>
                    <a:lnTo>
                      <a:pt x="64" y="0"/>
                    </a:lnTo>
                    <a:lnTo>
                      <a:pt x="70" y="3"/>
                    </a:lnTo>
                    <a:lnTo>
                      <a:pt x="79" y="6"/>
                    </a:lnTo>
                    <a:lnTo>
                      <a:pt x="85" y="9"/>
                    </a:lnTo>
                    <a:lnTo>
                      <a:pt x="91" y="15"/>
                    </a:lnTo>
                    <a:lnTo>
                      <a:pt x="98" y="21"/>
                    </a:lnTo>
                    <a:lnTo>
                      <a:pt x="101" y="28"/>
                    </a:lnTo>
                    <a:lnTo>
                      <a:pt x="104" y="37"/>
                    </a:lnTo>
                    <a:lnTo>
                      <a:pt x="107" y="46"/>
                    </a:lnTo>
                    <a:lnTo>
                      <a:pt x="107" y="55"/>
                    </a:lnTo>
                    <a:lnTo>
                      <a:pt x="107" y="312"/>
                    </a:lnTo>
                    <a:lnTo>
                      <a:pt x="107" y="321"/>
                    </a:lnTo>
                    <a:lnTo>
                      <a:pt x="104" y="328"/>
                    </a:lnTo>
                    <a:lnTo>
                      <a:pt x="101" y="337"/>
                    </a:lnTo>
                    <a:lnTo>
                      <a:pt x="98" y="343"/>
                    </a:lnTo>
                    <a:lnTo>
                      <a:pt x="91" y="349"/>
                    </a:lnTo>
                    <a:lnTo>
                      <a:pt x="85" y="355"/>
                    </a:lnTo>
                    <a:lnTo>
                      <a:pt x="79" y="358"/>
                    </a:lnTo>
                    <a:lnTo>
                      <a:pt x="70" y="361"/>
                    </a:lnTo>
                    <a:lnTo>
                      <a:pt x="64" y="364"/>
                    </a:lnTo>
                    <a:lnTo>
                      <a:pt x="55" y="364"/>
                    </a:lnTo>
                    <a:lnTo>
                      <a:pt x="46" y="364"/>
                    </a:lnTo>
                    <a:lnTo>
                      <a:pt x="36" y="361"/>
                    </a:lnTo>
                    <a:lnTo>
                      <a:pt x="30" y="358"/>
                    </a:lnTo>
                    <a:lnTo>
                      <a:pt x="24" y="355"/>
                    </a:lnTo>
                    <a:lnTo>
                      <a:pt x="15" y="349"/>
                    </a:lnTo>
                    <a:lnTo>
                      <a:pt x="12" y="343"/>
                    </a:lnTo>
                    <a:lnTo>
                      <a:pt x="6" y="337"/>
                    </a:lnTo>
                    <a:lnTo>
                      <a:pt x="3" y="328"/>
                    </a:lnTo>
                    <a:lnTo>
                      <a:pt x="3" y="321"/>
                    </a:lnTo>
                    <a:lnTo>
                      <a:pt x="0" y="312"/>
                    </a:lnTo>
                    <a:lnTo>
                      <a:pt x="0" y="55"/>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90" name="Rectangle 189"/>
              <p:cNvSpPr>
                <a:spLocks noChangeArrowheads="1"/>
              </p:cNvSpPr>
              <p:nvPr/>
            </p:nvSpPr>
            <p:spPr bwMode="auto">
              <a:xfrm>
                <a:off x="640" y="132"/>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391" name="Rectangle 190"/>
              <p:cNvSpPr>
                <a:spLocks noChangeArrowheads="1"/>
              </p:cNvSpPr>
              <p:nvPr/>
            </p:nvSpPr>
            <p:spPr bwMode="auto">
              <a:xfrm>
                <a:off x="689" y="132"/>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392" name="Rectangle 191"/>
              <p:cNvSpPr>
                <a:spLocks noChangeArrowheads="1"/>
              </p:cNvSpPr>
              <p:nvPr/>
            </p:nvSpPr>
            <p:spPr bwMode="auto">
              <a:xfrm>
                <a:off x="649" y="190"/>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u</a:t>
                </a:r>
                <a:endParaRPr lang="en-US" altLang="zh-CN" sz="800"/>
              </a:p>
            </p:txBody>
          </p:sp>
          <p:sp>
            <p:nvSpPr>
              <p:cNvPr id="393" name="Rectangle 192"/>
              <p:cNvSpPr>
                <a:spLocks noChangeArrowheads="1"/>
              </p:cNvSpPr>
              <p:nvPr/>
            </p:nvSpPr>
            <p:spPr bwMode="auto">
              <a:xfrm>
                <a:off x="683" y="190"/>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394" name="Rectangle 193"/>
              <p:cNvSpPr>
                <a:spLocks noChangeArrowheads="1"/>
              </p:cNvSpPr>
              <p:nvPr/>
            </p:nvSpPr>
            <p:spPr bwMode="auto">
              <a:xfrm>
                <a:off x="649" y="245"/>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x</a:t>
                </a:r>
                <a:endParaRPr lang="en-US" altLang="zh-CN" sz="800"/>
              </a:p>
            </p:txBody>
          </p:sp>
          <p:sp>
            <p:nvSpPr>
              <p:cNvPr id="395" name="Rectangle 194"/>
              <p:cNvSpPr>
                <a:spLocks noChangeArrowheads="1"/>
              </p:cNvSpPr>
              <p:nvPr/>
            </p:nvSpPr>
            <p:spPr bwMode="auto">
              <a:xfrm>
                <a:off x="634" y="6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0</a:t>
                </a:r>
                <a:endParaRPr lang="en-US" altLang="zh-CN" sz="800"/>
              </a:p>
            </p:txBody>
          </p:sp>
          <p:sp>
            <p:nvSpPr>
              <p:cNvPr id="396" name="Rectangle 195"/>
              <p:cNvSpPr>
                <a:spLocks noChangeArrowheads="1"/>
              </p:cNvSpPr>
              <p:nvPr/>
            </p:nvSpPr>
            <p:spPr bwMode="auto">
              <a:xfrm>
                <a:off x="634" y="31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1</a:t>
                </a:r>
                <a:endParaRPr lang="en-US" altLang="zh-CN" sz="800"/>
              </a:p>
            </p:txBody>
          </p:sp>
          <p:sp>
            <p:nvSpPr>
              <p:cNvPr id="397" name="Rectangle 196"/>
              <p:cNvSpPr>
                <a:spLocks noChangeArrowheads="1"/>
              </p:cNvSpPr>
              <p:nvPr/>
            </p:nvSpPr>
            <p:spPr bwMode="auto">
              <a:xfrm>
                <a:off x="646" y="805"/>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398" name="Rectangle 197"/>
              <p:cNvSpPr>
                <a:spLocks noChangeArrowheads="1"/>
              </p:cNvSpPr>
              <p:nvPr/>
            </p:nvSpPr>
            <p:spPr bwMode="auto">
              <a:xfrm>
                <a:off x="683" y="80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399" name="Rectangle 198"/>
              <p:cNvSpPr>
                <a:spLocks noChangeArrowheads="1"/>
              </p:cNvSpPr>
              <p:nvPr/>
            </p:nvSpPr>
            <p:spPr bwMode="auto">
              <a:xfrm>
                <a:off x="717" y="80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400" name="Rectangle 199"/>
              <p:cNvSpPr>
                <a:spLocks noChangeArrowheads="1"/>
              </p:cNvSpPr>
              <p:nvPr/>
            </p:nvSpPr>
            <p:spPr bwMode="auto">
              <a:xfrm>
                <a:off x="104" y="1418"/>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P</a:t>
                </a:r>
                <a:endParaRPr lang="en-US" altLang="zh-CN" sz="800"/>
              </a:p>
            </p:txBody>
          </p:sp>
          <p:sp>
            <p:nvSpPr>
              <p:cNvPr id="401" name="Rectangle 200"/>
              <p:cNvSpPr>
                <a:spLocks noChangeArrowheads="1"/>
              </p:cNvSpPr>
              <p:nvPr/>
            </p:nvSpPr>
            <p:spPr bwMode="auto">
              <a:xfrm>
                <a:off x="141" y="1418"/>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C</a:t>
                </a:r>
                <a:endParaRPr lang="en-US" altLang="zh-CN" sz="800"/>
              </a:p>
            </p:txBody>
          </p:sp>
          <p:sp>
            <p:nvSpPr>
              <p:cNvPr id="402" name="Rectangle 201"/>
              <p:cNvSpPr>
                <a:spLocks noChangeArrowheads="1"/>
              </p:cNvSpPr>
              <p:nvPr/>
            </p:nvSpPr>
            <p:spPr bwMode="auto">
              <a:xfrm>
                <a:off x="4903" y="1966"/>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0</a:t>
                </a:r>
                <a:endParaRPr lang="en-US" altLang="zh-CN" sz="800"/>
              </a:p>
            </p:txBody>
          </p:sp>
          <p:sp>
            <p:nvSpPr>
              <p:cNvPr id="403" name="Rectangle 202"/>
              <p:cNvSpPr>
                <a:spLocks noChangeArrowheads="1"/>
              </p:cNvSpPr>
              <p:nvPr/>
            </p:nvSpPr>
            <p:spPr bwMode="auto">
              <a:xfrm>
                <a:off x="3868" y="1999"/>
                <a:ext cx="60"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W</a:t>
                </a:r>
                <a:endParaRPr lang="en-US" altLang="zh-CN" sz="800"/>
              </a:p>
            </p:txBody>
          </p:sp>
          <p:sp>
            <p:nvSpPr>
              <p:cNvPr id="404" name="Rectangle 203"/>
              <p:cNvSpPr>
                <a:spLocks noChangeArrowheads="1"/>
              </p:cNvSpPr>
              <p:nvPr/>
            </p:nvSpPr>
            <p:spPr bwMode="auto">
              <a:xfrm>
                <a:off x="3920" y="1999"/>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r</a:t>
                </a:r>
                <a:endParaRPr lang="en-US" altLang="zh-CN" sz="800"/>
              </a:p>
            </p:txBody>
          </p:sp>
          <p:sp>
            <p:nvSpPr>
              <p:cNvPr id="405" name="Rectangle 204"/>
              <p:cNvSpPr>
                <a:spLocks noChangeArrowheads="1"/>
              </p:cNvSpPr>
              <p:nvPr/>
            </p:nvSpPr>
            <p:spPr bwMode="auto">
              <a:xfrm>
                <a:off x="3938" y="1999"/>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i</a:t>
                </a:r>
                <a:endParaRPr lang="en-US" altLang="zh-CN" sz="800"/>
              </a:p>
            </p:txBody>
          </p:sp>
          <p:sp>
            <p:nvSpPr>
              <p:cNvPr id="406" name="Rectangle 205"/>
              <p:cNvSpPr>
                <a:spLocks noChangeArrowheads="1"/>
              </p:cNvSpPr>
              <p:nvPr/>
            </p:nvSpPr>
            <p:spPr bwMode="auto">
              <a:xfrm>
                <a:off x="3953" y="1999"/>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t</a:t>
                </a:r>
                <a:endParaRPr lang="en-US" altLang="zh-CN" sz="800"/>
              </a:p>
            </p:txBody>
          </p:sp>
          <p:sp>
            <p:nvSpPr>
              <p:cNvPr id="407" name="Rectangle 206"/>
              <p:cNvSpPr>
                <a:spLocks noChangeArrowheads="1"/>
              </p:cNvSpPr>
              <p:nvPr/>
            </p:nvSpPr>
            <p:spPr bwMode="auto">
              <a:xfrm>
                <a:off x="3969" y="199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e</a:t>
                </a:r>
                <a:endParaRPr lang="en-US" altLang="zh-CN" sz="800"/>
              </a:p>
            </p:txBody>
          </p:sp>
          <p:sp>
            <p:nvSpPr>
              <p:cNvPr id="408" name="Rectangle 207"/>
              <p:cNvSpPr>
                <a:spLocks noChangeArrowheads="1"/>
              </p:cNvSpPr>
              <p:nvPr/>
            </p:nvSpPr>
            <p:spPr bwMode="auto">
              <a:xfrm>
                <a:off x="3999" y="1999"/>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grpSp>
        <p:grpSp>
          <p:nvGrpSpPr>
            <p:cNvPr id="8" name="Group 209"/>
            <p:cNvGrpSpPr>
              <a:grpSpLocks/>
            </p:cNvGrpSpPr>
            <p:nvPr/>
          </p:nvGrpSpPr>
          <p:grpSpPr bwMode="auto">
            <a:xfrm>
              <a:off x="254" y="609"/>
              <a:ext cx="4808" cy="2159"/>
              <a:chOff x="0" y="0"/>
              <a:chExt cx="4808" cy="2159"/>
            </a:xfrm>
          </p:grpSpPr>
          <p:sp>
            <p:nvSpPr>
              <p:cNvPr id="9" name="Rectangle 209"/>
              <p:cNvSpPr>
                <a:spLocks noChangeArrowheads="1"/>
              </p:cNvSpPr>
              <p:nvPr/>
            </p:nvSpPr>
            <p:spPr bwMode="auto">
              <a:xfrm>
                <a:off x="3623" y="145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d</a:t>
                </a:r>
                <a:endParaRPr lang="en-US" altLang="zh-CN" sz="800"/>
              </a:p>
            </p:txBody>
          </p:sp>
          <p:sp>
            <p:nvSpPr>
              <p:cNvPr id="10" name="Rectangle 210"/>
              <p:cNvSpPr>
                <a:spLocks noChangeArrowheads="1"/>
              </p:cNvSpPr>
              <p:nvPr/>
            </p:nvSpPr>
            <p:spPr bwMode="auto">
              <a:xfrm>
                <a:off x="3653" y="145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a</a:t>
                </a:r>
                <a:endParaRPr lang="en-US" altLang="zh-CN" sz="800"/>
              </a:p>
            </p:txBody>
          </p:sp>
          <p:sp>
            <p:nvSpPr>
              <p:cNvPr id="11" name="Rectangle 211"/>
              <p:cNvSpPr>
                <a:spLocks noChangeArrowheads="1"/>
              </p:cNvSpPr>
              <p:nvPr/>
            </p:nvSpPr>
            <p:spPr bwMode="auto">
              <a:xfrm>
                <a:off x="3684" y="1455"/>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t</a:t>
                </a:r>
                <a:endParaRPr lang="en-US" altLang="zh-CN" sz="800"/>
              </a:p>
            </p:txBody>
          </p:sp>
          <p:sp>
            <p:nvSpPr>
              <p:cNvPr id="12" name="Rectangle 212"/>
              <p:cNvSpPr>
                <a:spLocks noChangeArrowheads="1"/>
              </p:cNvSpPr>
              <p:nvPr/>
            </p:nvSpPr>
            <p:spPr bwMode="auto">
              <a:xfrm>
                <a:off x="3702" y="145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a</a:t>
                </a:r>
                <a:endParaRPr lang="en-US" altLang="zh-CN" sz="800"/>
              </a:p>
            </p:txBody>
          </p:sp>
          <p:sp>
            <p:nvSpPr>
              <p:cNvPr id="13" name="Rectangle 213"/>
              <p:cNvSpPr>
                <a:spLocks noChangeArrowheads="1"/>
              </p:cNvSpPr>
              <p:nvPr/>
            </p:nvSpPr>
            <p:spPr bwMode="auto">
              <a:xfrm>
                <a:off x="4664" y="1176"/>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14" name="Rectangle 214"/>
              <p:cNvSpPr>
                <a:spLocks noChangeArrowheads="1"/>
              </p:cNvSpPr>
              <p:nvPr/>
            </p:nvSpPr>
            <p:spPr bwMode="auto">
              <a:xfrm>
                <a:off x="4710" y="1176"/>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15" name="Rectangle 215"/>
              <p:cNvSpPr>
                <a:spLocks noChangeArrowheads="1"/>
              </p:cNvSpPr>
              <p:nvPr/>
            </p:nvSpPr>
            <p:spPr bwMode="auto">
              <a:xfrm>
                <a:off x="4673" y="123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u</a:t>
                </a:r>
                <a:endParaRPr lang="en-US" altLang="zh-CN" sz="800"/>
              </a:p>
            </p:txBody>
          </p:sp>
          <p:sp>
            <p:nvSpPr>
              <p:cNvPr id="16" name="Rectangle 216"/>
              <p:cNvSpPr>
                <a:spLocks noChangeArrowheads="1"/>
              </p:cNvSpPr>
              <p:nvPr/>
            </p:nvSpPr>
            <p:spPr bwMode="auto">
              <a:xfrm>
                <a:off x="4704" y="1231"/>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17" name="Rectangle 217"/>
              <p:cNvSpPr>
                <a:spLocks noChangeArrowheads="1"/>
              </p:cNvSpPr>
              <p:nvPr/>
            </p:nvSpPr>
            <p:spPr bwMode="auto">
              <a:xfrm>
                <a:off x="4673" y="1289"/>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x</a:t>
                </a:r>
                <a:endParaRPr lang="en-US" altLang="zh-CN" sz="800"/>
              </a:p>
            </p:txBody>
          </p:sp>
          <p:sp>
            <p:nvSpPr>
              <p:cNvPr id="18" name="Rectangle 218"/>
              <p:cNvSpPr>
                <a:spLocks noChangeArrowheads="1"/>
              </p:cNvSpPr>
              <p:nvPr/>
            </p:nvSpPr>
            <p:spPr bwMode="auto">
              <a:xfrm>
                <a:off x="4658" y="110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1</a:t>
                </a:r>
                <a:endParaRPr lang="en-US" altLang="zh-CN" sz="800"/>
              </a:p>
            </p:txBody>
          </p:sp>
          <p:sp>
            <p:nvSpPr>
              <p:cNvPr id="19" name="Freeform 219"/>
              <p:cNvSpPr>
                <a:spLocks/>
              </p:cNvSpPr>
              <p:nvPr/>
            </p:nvSpPr>
            <p:spPr bwMode="auto">
              <a:xfrm>
                <a:off x="4428" y="104"/>
                <a:ext cx="58" cy="1905"/>
              </a:xfrm>
              <a:custGeom>
                <a:avLst/>
                <a:gdLst>
                  <a:gd name="T0" fmla="*/ 0 w 58"/>
                  <a:gd name="T1" fmla="*/ 1905 h 1905"/>
                  <a:gd name="T2" fmla="*/ 58 w 58"/>
                  <a:gd name="T3" fmla="*/ 1905 h 1905"/>
                  <a:gd name="T4" fmla="*/ 58 w 58"/>
                  <a:gd name="T5" fmla="*/ 0 h 1905"/>
                  <a:gd name="T6" fmla="*/ 3 w 58"/>
                  <a:gd name="T7" fmla="*/ 0 h 1905"/>
                  <a:gd name="T8" fmla="*/ 0 w 58"/>
                  <a:gd name="T9" fmla="*/ 1905 h 1905"/>
                  <a:gd name="T10" fmla="*/ 0 60000 65536"/>
                  <a:gd name="T11" fmla="*/ 0 60000 65536"/>
                  <a:gd name="T12" fmla="*/ 0 60000 65536"/>
                  <a:gd name="T13" fmla="*/ 0 60000 65536"/>
                  <a:gd name="T14" fmla="*/ 0 60000 65536"/>
                  <a:gd name="T15" fmla="*/ 0 w 58"/>
                  <a:gd name="T16" fmla="*/ 0 h 1905"/>
                  <a:gd name="T17" fmla="*/ 58 w 58"/>
                  <a:gd name="T18" fmla="*/ 1905 h 1905"/>
                </a:gdLst>
                <a:ahLst/>
                <a:cxnLst>
                  <a:cxn ang="T10">
                    <a:pos x="T0" y="T1"/>
                  </a:cxn>
                  <a:cxn ang="T11">
                    <a:pos x="T2" y="T3"/>
                  </a:cxn>
                  <a:cxn ang="T12">
                    <a:pos x="T4" y="T5"/>
                  </a:cxn>
                  <a:cxn ang="T13">
                    <a:pos x="T6" y="T7"/>
                  </a:cxn>
                  <a:cxn ang="T14">
                    <a:pos x="T8" y="T9"/>
                  </a:cxn>
                </a:cxnLst>
                <a:rect l="T15" t="T16" r="T17" b="T18"/>
                <a:pathLst>
                  <a:path w="58" h="1905">
                    <a:moveTo>
                      <a:pt x="0" y="1905"/>
                    </a:moveTo>
                    <a:lnTo>
                      <a:pt x="58" y="1905"/>
                    </a:lnTo>
                    <a:lnTo>
                      <a:pt x="58" y="0"/>
                    </a:lnTo>
                    <a:lnTo>
                      <a:pt x="3" y="0"/>
                    </a:lnTo>
                    <a:lnTo>
                      <a:pt x="0" y="1905"/>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0" name="Freeform 220"/>
              <p:cNvSpPr>
                <a:spLocks/>
              </p:cNvSpPr>
              <p:nvPr/>
            </p:nvSpPr>
            <p:spPr bwMode="auto">
              <a:xfrm>
                <a:off x="4428" y="104"/>
                <a:ext cx="58" cy="1905"/>
              </a:xfrm>
              <a:custGeom>
                <a:avLst/>
                <a:gdLst>
                  <a:gd name="T0" fmla="*/ 0 w 58"/>
                  <a:gd name="T1" fmla="*/ 1905 h 1905"/>
                  <a:gd name="T2" fmla="*/ 58 w 58"/>
                  <a:gd name="T3" fmla="*/ 1905 h 1905"/>
                  <a:gd name="T4" fmla="*/ 58 w 58"/>
                  <a:gd name="T5" fmla="*/ 0 h 1905"/>
                  <a:gd name="T6" fmla="*/ 3 w 58"/>
                  <a:gd name="T7" fmla="*/ 0 h 1905"/>
                  <a:gd name="T8" fmla="*/ 0 60000 65536"/>
                  <a:gd name="T9" fmla="*/ 0 60000 65536"/>
                  <a:gd name="T10" fmla="*/ 0 60000 65536"/>
                  <a:gd name="T11" fmla="*/ 0 60000 65536"/>
                  <a:gd name="T12" fmla="*/ 0 w 58"/>
                  <a:gd name="T13" fmla="*/ 0 h 1905"/>
                  <a:gd name="T14" fmla="*/ 58 w 58"/>
                  <a:gd name="T15" fmla="*/ 1905 h 1905"/>
                </a:gdLst>
                <a:ahLst/>
                <a:cxnLst>
                  <a:cxn ang="T8">
                    <a:pos x="T0" y="T1"/>
                  </a:cxn>
                  <a:cxn ang="T9">
                    <a:pos x="T2" y="T3"/>
                  </a:cxn>
                  <a:cxn ang="T10">
                    <a:pos x="T4" y="T5"/>
                  </a:cxn>
                  <a:cxn ang="T11">
                    <a:pos x="T6" y="T7"/>
                  </a:cxn>
                </a:cxnLst>
                <a:rect l="T12" t="T13" r="T14" b="T15"/>
                <a:pathLst>
                  <a:path w="58" h="1905">
                    <a:moveTo>
                      <a:pt x="0" y="1905"/>
                    </a:moveTo>
                    <a:lnTo>
                      <a:pt x="58" y="1905"/>
                    </a:lnTo>
                    <a:lnTo>
                      <a:pt x="58" y="0"/>
                    </a:lnTo>
                    <a:lnTo>
                      <a:pt x="3"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1" name="Freeform 221"/>
              <p:cNvSpPr>
                <a:spLocks/>
              </p:cNvSpPr>
              <p:nvPr/>
            </p:nvSpPr>
            <p:spPr bwMode="auto">
              <a:xfrm>
                <a:off x="4373" y="104"/>
                <a:ext cx="58" cy="1905"/>
              </a:xfrm>
              <a:custGeom>
                <a:avLst/>
                <a:gdLst>
                  <a:gd name="T0" fmla="*/ 55 w 58"/>
                  <a:gd name="T1" fmla="*/ 0 h 1905"/>
                  <a:gd name="T2" fmla="*/ 0 w 58"/>
                  <a:gd name="T3" fmla="*/ 0 h 1905"/>
                  <a:gd name="T4" fmla="*/ 0 w 58"/>
                  <a:gd name="T5" fmla="*/ 1905 h 1905"/>
                  <a:gd name="T6" fmla="*/ 58 w 58"/>
                  <a:gd name="T7" fmla="*/ 1905 h 1905"/>
                  <a:gd name="T8" fmla="*/ 55 w 58"/>
                  <a:gd name="T9" fmla="*/ 0 h 1905"/>
                  <a:gd name="T10" fmla="*/ 0 60000 65536"/>
                  <a:gd name="T11" fmla="*/ 0 60000 65536"/>
                  <a:gd name="T12" fmla="*/ 0 60000 65536"/>
                  <a:gd name="T13" fmla="*/ 0 60000 65536"/>
                  <a:gd name="T14" fmla="*/ 0 60000 65536"/>
                  <a:gd name="T15" fmla="*/ 0 w 58"/>
                  <a:gd name="T16" fmla="*/ 0 h 1905"/>
                  <a:gd name="T17" fmla="*/ 58 w 58"/>
                  <a:gd name="T18" fmla="*/ 1905 h 1905"/>
                </a:gdLst>
                <a:ahLst/>
                <a:cxnLst>
                  <a:cxn ang="T10">
                    <a:pos x="T0" y="T1"/>
                  </a:cxn>
                  <a:cxn ang="T11">
                    <a:pos x="T2" y="T3"/>
                  </a:cxn>
                  <a:cxn ang="T12">
                    <a:pos x="T4" y="T5"/>
                  </a:cxn>
                  <a:cxn ang="T13">
                    <a:pos x="T6" y="T7"/>
                  </a:cxn>
                  <a:cxn ang="T14">
                    <a:pos x="T8" y="T9"/>
                  </a:cxn>
                </a:cxnLst>
                <a:rect l="T15" t="T16" r="T17" b="T18"/>
                <a:pathLst>
                  <a:path w="58" h="1905">
                    <a:moveTo>
                      <a:pt x="55" y="0"/>
                    </a:moveTo>
                    <a:lnTo>
                      <a:pt x="0" y="0"/>
                    </a:lnTo>
                    <a:lnTo>
                      <a:pt x="0" y="1905"/>
                    </a:lnTo>
                    <a:lnTo>
                      <a:pt x="58" y="1905"/>
                    </a:lnTo>
                    <a:lnTo>
                      <a:pt x="55" y="0"/>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2" name="Freeform 222"/>
              <p:cNvSpPr>
                <a:spLocks/>
              </p:cNvSpPr>
              <p:nvPr/>
            </p:nvSpPr>
            <p:spPr bwMode="auto">
              <a:xfrm>
                <a:off x="4373" y="104"/>
                <a:ext cx="58" cy="1905"/>
              </a:xfrm>
              <a:custGeom>
                <a:avLst/>
                <a:gdLst>
                  <a:gd name="T0" fmla="*/ 55 w 58"/>
                  <a:gd name="T1" fmla="*/ 0 h 1905"/>
                  <a:gd name="T2" fmla="*/ 0 w 58"/>
                  <a:gd name="T3" fmla="*/ 0 h 1905"/>
                  <a:gd name="T4" fmla="*/ 0 w 58"/>
                  <a:gd name="T5" fmla="*/ 1905 h 1905"/>
                  <a:gd name="T6" fmla="*/ 58 w 58"/>
                  <a:gd name="T7" fmla="*/ 1905 h 1905"/>
                  <a:gd name="T8" fmla="*/ 0 60000 65536"/>
                  <a:gd name="T9" fmla="*/ 0 60000 65536"/>
                  <a:gd name="T10" fmla="*/ 0 60000 65536"/>
                  <a:gd name="T11" fmla="*/ 0 60000 65536"/>
                  <a:gd name="T12" fmla="*/ 0 w 58"/>
                  <a:gd name="T13" fmla="*/ 0 h 1905"/>
                  <a:gd name="T14" fmla="*/ 58 w 58"/>
                  <a:gd name="T15" fmla="*/ 1905 h 1905"/>
                </a:gdLst>
                <a:ahLst/>
                <a:cxnLst>
                  <a:cxn ang="T8">
                    <a:pos x="T0" y="T1"/>
                  </a:cxn>
                  <a:cxn ang="T9">
                    <a:pos x="T2" y="T3"/>
                  </a:cxn>
                  <a:cxn ang="T10">
                    <a:pos x="T4" y="T5"/>
                  </a:cxn>
                  <a:cxn ang="T11">
                    <a:pos x="T6" y="T7"/>
                  </a:cxn>
                </a:cxnLst>
                <a:rect l="T12" t="T13" r="T14" b="T15"/>
                <a:pathLst>
                  <a:path w="58" h="1905">
                    <a:moveTo>
                      <a:pt x="55" y="0"/>
                    </a:moveTo>
                    <a:lnTo>
                      <a:pt x="0" y="0"/>
                    </a:lnTo>
                    <a:lnTo>
                      <a:pt x="0" y="1905"/>
                    </a:lnTo>
                    <a:lnTo>
                      <a:pt x="58" y="1905"/>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3" name="Freeform 223"/>
              <p:cNvSpPr>
                <a:spLocks/>
              </p:cNvSpPr>
              <p:nvPr/>
            </p:nvSpPr>
            <p:spPr bwMode="auto">
              <a:xfrm>
                <a:off x="833" y="104"/>
                <a:ext cx="58" cy="1905"/>
              </a:xfrm>
              <a:custGeom>
                <a:avLst/>
                <a:gdLst>
                  <a:gd name="T0" fmla="*/ 55 w 58"/>
                  <a:gd name="T1" fmla="*/ 0 h 1905"/>
                  <a:gd name="T2" fmla="*/ 0 w 58"/>
                  <a:gd name="T3" fmla="*/ 0 h 1905"/>
                  <a:gd name="T4" fmla="*/ 0 w 58"/>
                  <a:gd name="T5" fmla="*/ 1905 h 1905"/>
                  <a:gd name="T6" fmla="*/ 58 w 58"/>
                  <a:gd name="T7" fmla="*/ 1905 h 1905"/>
                  <a:gd name="T8" fmla="*/ 55 w 58"/>
                  <a:gd name="T9" fmla="*/ 0 h 1905"/>
                  <a:gd name="T10" fmla="*/ 0 60000 65536"/>
                  <a:gd name="T11" fmla="*/ 0 60000 65536"/>
                  <a:gd name="T12" fmla="*/ 0 60000 65536"/>
                  <a:gd name="T13" fmla="*/ 0 60000 65536"/>
                  <a:gd name="T14" fmla="*/ 0 60000 65536"/>
                  <a:gd name="T15" fmla="*/ 0 w 58"/>
                  <a:gd name="T16" fmla="*/ 0 h 1905"/>
                  <a:gd name="T17" fmla="*/ 58 w 58"/>
                  <a:gd name="T18" fmla="*/ 1905 h 1905"/>
                </a:gdLst>
                <a:ahLst/>
                <a:cxnLst>
                  <a:cxn ang="T10">
                    <a:pos x="T0" y="T1"/>
                  </a:cxn>
                  <a:cxn ang="T11">
                    <a:pos x="T2" y="T3"/>
                  </a:cxn>
                  <a:cxn ang="T12">
                    <a:pos x="T4" y="T5"/>
                  </a:cxn>
                  <a:cxn ang="T13">
                    <a:pos x="T6" y="T7"/>
                  </a:cxn>
                  <a:cxn ang="T14">
                    <a:pos x="T8" y="T9"/>
                  </a:cxn>
                </a:cxnLst>
                <a:rect l="T15" t="T16" r="T17" b="T18"/>
                <a:pathLst>
                  <a:path w="58" h="1905">
                    <a:moveTo>
                      <a:pt x="55" y="0"/>
                    </a:moveTo>
                    <a:lnTo>
                      <a:pt x="0" y="0"/>
                    </a:lnTo>
                    <a:lnTo>
                      <a:pt x="0" y="1905"/>
                    </a:lnTo>
                    <a:lnTo>
                      <a:pt x="58" y="1905"/>
                    </a:lnTo>
                    <a:lnTo>
                      <a:pt x="55" y="0"/>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4" name="Freeform 224"/>
              <p:cNvSpPr>
                <a:spLocks/>
              </p:cNvSpPr>
              <p:nvPr/>
            </p:nvSpPr>
            <p:spPr bwMode="auto">
              <a:xfrm>
                <a:off x="833" y="104"/>
                <a:ext cx="58" cy="1905"/>
              </a:xfrm>
              <a:custGeom>
                <a:avLst/>
                <a:gdLst>
                  <a:gd name="T0" fmla="*/ 55 w 58"/>
                  <a:gd name="T1" fmla="*/ 0 h 1905"/>
                  <a:gd name="T2" fmla="*/ 0 w 58"/>
                  <a:gd name="T3" fmla="*/ 0 h 1905"/>
                  <a:gd name="T4" fmla="*/ 0 w 58"/>
                  <a:gd name="T5" fmla="*/ 1905 h 1905"/>
                  <a:gd name="T6" fmla="*/ 58 w 58"/>
                  <a:gd name="T7" fmla="*/ 1905 h 1905"/>
                  <a:gd name="T8" fmla="*/ 0 60000 65536"/>
                  <a:gd name="T9" fmla="*/ 0 60000 65536"/>
                  <a:gd name="T10" fmla="*/ 0 60000 65536"/>
                  <a:gd name="T11" fmla="*/ 0 60000 65536"/>
                  <a:gd name="T12" fmla="*/ 0 w 58"/>
                  <a:gd name="T13" fmla="*/ 0 h 1905"/>
                  <a:gd name="T14" fmla="*/ 58 w 58"/>
                  <a:gd name="T15" fmla="*/ 1905 h 1905"/>
                </a:gdLst>
                <a:ahLst/>
                <a:cxnLst>
                  <a:cxn ang="T8">
                    <a:pos x="T0" y="T1"/>
                  </a:cxn>
                  <a:cxn ang="T9">
                    <a:pos x="T2" y="T3"/>
                  </a:cxn>
                  <a:cxn ang="T10">
                    <a:pos x="T4" y="T5"/>
                  </a:cxn>
                  <a:cxn ang="T11">
                    <a:pos x="T6" y="T7"/>
                  </a:cxn>
                </a:cxnLst>
                <a:rect l="T12" t="T13" r="T14" b="T15"/>
                <a:pathLst>
                  <a:path w="58" h="1905">
                    <a:moveTo>
                      <a:pt x="55" y="0"/>
                    </a:moveTo>
                    <a:lnTo>
                      <a:pt x="0" y="0"/>
                    </a:lnTo>
                    <a:lnTo>
                      <a:pt x="0" y="1905"/>
                    </a:lnTo>
                    <a:lnTo>
                      <a:pt x="58" y="1905"/>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 name="Freeform 225"/>
              <p:cNvSpPr>
                <a:spLocks/>
              </p:cNvSpPr>
              <p:nvPr/>
            </p:nvSpPr>
            <p:spPr bwMode="auto">
              <a:xfrm>
                <a:off x="888" y="104"/>
                <a:ext cx="58" cy="1905"/>
              </a:xfrm>
              <a:custGeom>
                <a:avLst/>
                <a:gdLst>
                  <a:gd name="T0" fmla="*/ 0 w 58"/>
                  <a:gd name="T1" fmla="*/ 1905 h 1905"/>
                  <a:gd name="T2" fmla="*/ 58 w 58"/>
                  <a:gd name="T3" fmla="*/ 1905 h 1905"/>
                  <a:gd name="T4" fmla="*/ 58 w 58"/>
                  <a:gd name="T5" fmla="*/ 0 h 1905"/>
                  <a:gd name="T6" fmla="*/ 3 w 58"/>
                  <a:gd name="T7" fmla="*/ 0 h 1905"/>
                  <a:gd name="T8" fmla="*/ 0 w 58"/>
                  <a:gd name="T9" fmla="*/ 1905 h 1905"/>
                  <a:gd name="T10" fmla="*/ 0 60000 65536"/>
                  <a:gd name="T11" fmla="*/ 0 60000 65536"/>
                  <a:gd name="T12" fmla="*/ 0 60000 65536"/>
                  <a:gd name="T13" fmla="*/ 0 60000 65536"/>
                  <a:gd name="T14" fmla="*/ 0 60000 65536"/>
                  <a:gd name="T15" fmla="*/ 0 w 58"/>
                  <a:gd name="T16" fmla="*/ 0 h 1905"/>
                  <a:gd name="T17" fmla="*/ 58 w 58"/>
                  <a:gd name="T18" fmla="*/ 1905 h 1905"/>
                </a:gdLst>
                <a:ahLst/>
                <a:cxnLst>
                  <a:cxn ang="T10">
                    <a:pos x="T0" y="T1"/>
                  </a:cxn>
                  <a:cxn ang="T11">
                    <a:pos x="T2" y="T3"/>
                  </a:cxn>
                  <a:cxn ang="T12">
                    <a:pos x="T4" y="T5"/>
                  </a:cxn>
                  <a:cxn ang="T13">
                    <a:pos x="T6" y="T7"/>
                  </a:cxn>
                  <a:cxn ang="T14">
                    <a:pos x="T8" y="T9"/>
                  </a:cxn>
                </a:cxnLst>
                <a:rect l="T15" t="T16" r="T17" b="T18"/>
                <a:pathLst>
                  <a:path w="58" h="1905">
                    <a:moveTo>
                      <a:pt x="0" y="1905"/>
                    </a:moveTo>
                    <a:lnTo>
                      <a:pt x="58" y="1905"/>
                    </a:lnTo>
                    <a:lnTo>
                      <a:pt x="58" y="0"/>
                    </a:lnTo>
                    <a:lnTo>
                      <a:pt x="3" y="0"/>
                    </a:lnTo>
                    <a:lnTo>
                      <a:pt x="0" y="1905"/>
                    </a:lnTo>
                    <a:close/>
                  </a:path>
                </a:pathLst>
              </a:custGeom>
              <a:solidFill>
                <a:srgbClr val="FBE2C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6" name="Freeform 226"/>
              <p:cNvSpPr>
                <a:spLocks/>
              </p:cNvSpPr>
              <p:nvPr/>
            </p:nvSpPr>
            <p:spPr bwMode="auto">
              <a:xfrm>
                <a:off x="888" y="104"/>
                <a:ext cx="58" cy="1905"/>
              </a:xfrm>
              <a:custGeom>
                <a:avLst/>
                <a:gdLst>
                  <a:gd name="T0" fmla="*/ 0 w 58"/>
                  <a:gd name="T1" fmla="*/ 1905 h 1905"/>
                  <a:gd name="T2" fmla="*/ 58 w 58"/>
                  <a:gd name="T3" fmla="*/ 1905 h 1905"/>
                  <a:gd name="T4" fmla="*/ 58 w 58"/>
                  <a:gd name="T5" fmla="*/ 0 h 1905"/>
                  <a:gd name="T6" fmla="*/ 3 w 58"/>
                  <a:gd name="T7" fmla="*/ 0 h 1905"/>
                  <a:gd name="T8" fmla="*/ 0 60000 65536"/>
                  <a:gd name="T9" fmla="*/ 0 60000 65536"/>
                  <a:gd name="T10" fmla="*/ 0 60000 65536"/>
                  <a:gd name="T11" fmla="*/ 0 60000 65536"/>
                  <a:gd name="T12" fmla="*/ 0 w 58"/>
                  <a:gd name="T13" fmla="*/ 0 h 1905"/>
                  <a:gd name="T14" fmla="*/ 58 w 58"/>
                  <a:gd name="T15" fmla="*/ 1905 h 1905"/>
                </a:gdLst>
                <a:ahLst/>
                <a:cxnLst>
                  <a:cxn ang="T8">
                    <a:pos x="T0" y="T1"/>
                  </a:cxn>
                  <a:cxn ang="T9">
                    <a:pos x="T2" y="T3"/>
                  </a:cxn>
                  <a:cxn ang="T10">
                    <a:pos x="T4" y="T5"/>
                  </a:cxn>
                  <a:cxn ang="T11">
                    <a:pos x="T6" y="T7"/>
                  </a:cxn>
                </a:cxnLst>
                <a:rect l="T12" t="T13" r="T14" b="T15"/>
                <a:pathLst>
                  <a:path w="58" h="1905">
                    <a:moveTo>
                      <a:pt x="0" y="1905"/>
                    </a:moveTo>
                    <a:lnTo>
                      <a:pt x="58" y="1905"/>
                    </a:lnTo>
                    <a:lnTo>
                      <a:pt x="58" y="0"/>
                    </a:lnTo>
                    <a:lnTo>
                      <a:pt x="3"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7" name="Rectangle 227"/>
              <p:cNvSpPr>
                <a:spLocks noChangeArrowheads="1"/>
              </p:cNvSpPr>
              <p:nvPr/>
            </p:nvSpPr>
            <p:spPr bwMode="auto">
              <a:xfrm>
                <a:off x="1507" y="1029"/>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28" name="Rectangle 228"/>
              <p:cNvSpPr>
                <a:spLocks noChangeArrowheads="1"/>
              </p:cNvSpPr>
              <p:nvPr/>
            </p:nvSpPr>
            <p:spPr bwMode="auto">
              <a:xfrm>
                <a:off x="1550" y="102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29" name="Rectangle 229"/>
              <p:cNvSpPr>
                <a:spLocks noChangeArrowheads="1"/>
              </p:cNvSpPr>
              <p:nvPr/>
            </p:nvSpPr>
            <p:spPr bwMode="auto">
              <a:xfrm>
                <a:off x="1580" y="102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g</a:t>
                </a:r>
                <a:endParaRPr lang="en-US" altLang="zh-CN" sz="800"/>
              </a:p>
            </p:txBody>
          </p:sp>
          <p:sp>
            <p:nvSpPr>
              <p:cNvPr id="30" name="Rectangle 230"/>
              <p:cNvSpPr>
                <a:spLocks noChangeArrowheads="1"/>
              </p:cNvSpPr>
              <p:nvPr/>
            </p:nvSpPr>
            <p:spPr bwMode="auto">
              <a:xfrm>
                <a:off x="1614" y="1029"/>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31" name="Rectangle 231"/>
              <p:cNvSpPr>
                <a:spLocks noChangeArrowheads="1"/>
              </p:cNvSpPr>
              <p:nvPr/>
            </p:nvSpPr>
            <p:spPr bwMode="auto">
              <a:xfrm>
                <a:off x="1626" y="1029"/>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32" name="Rectangle 232"/>
              <p:cNvSpPr>
                <a:spLocks noChangeArrowheads="1"/>
              </p:cNvSpPr>
              <p:nvPr/>
            </p:nvSpPr>
            <p:spPr bwMode="auto">
              <a:xfrm>
                <a:off x="1654" y="1029"/>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33" name="Rectangle 233"/>
              <p:cNvSpPr>
                <a:spLocks noChangeArrowheads="1"/>
              </p:cNvSpPr>
              <p:nvPr/>
            </p:nvSpPr>
            <p:spPr bwMode="auto">
              <a:xfrm>
                <a:off x="1669" y="102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34" name="Rectangle 234"/>
              <p:cNvSpPr>
                <a:spLocks noChangeArrowheads="1"/>
              </p:cNvSpPr>
              <p:nvPr/>
            </p:nvSpPr>
            <p:spPr bwMode="auto">
              <a:xfrm>
                <a:off x="1703" y="1029"/>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35" name="Rectangle 235"/>
              <p:cNvSpPr>
                <a:spLocks noChangeArrowheads="1"/>
              </p:cNvSpPr>
              <p:nvPr/>
            </p:nvSpPr>
            <p:spPr bwMode="auto">
              <a:xfrm>
                <a:off x="1721" y="1029"/>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36" name="Rectangle 236"/>
              <p:cNvSpPr>
                <a:spLocks noChangeArrowheads="1"/>
              </p:cNvSpPr>
              <p:nvPr/>
            </p:nvSpPr>
            <p:spPr bwMode="auto">
              <a:xfrm>
                <a:off x="1801" y="827"/>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37" name="Rectangle 237"/>
              <p:cNvSpPr>
                <a:spLocks noChangeArrowheads="1"/>
              </p:cNvSpPr>
              <p:nvPr/>
            </p:nvSpPr>
            <p:spPr bwMode="auto">
              <a:xfrm>
                <a:off x="1840" y="82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38" name="Rectangle 238"/>
              <p:cNvSpPr>
                <a:spLocks noChangeArrowheads="1"/>
              </p:cNvSpPr>
              <p:nvPr/>
            </p:nvSpPr>
            <p:spPr bwMode="auto">
              <a:xfrm>
                <a:off x="1874" y="82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39" name="Rectangle 239"/>
              <p:cNvSpPr>
                <a:spLocks noChangeArrowheads="1"/>
              </p:cNvSpPr>
              <p:nvPr/>
            </p:nvSpPr>
            <p:spPr bwMode="auto">
              <a:xfrm>
                <a:off x="1905" y="82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40" name="Rectangle 240"/>
              <p:cNvSpPr>
                <a:spLocks noChangeArrowheads="1"/>
              </p:cNvSpPr>
              <p:nvPr/>
            </p:nvSpPr>
            <p:spPr bwMode="auto">
              <a:xfrm>
                <a:off x="1938" y="827"/>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41" name="Rectangle 241"/>
              <p:cNvSpPr>
                <a:spLocks noChangeArrowheads="1"/>
              </p:cNvSpPr>
              <p:nvPr/>
            </p:nvSpPr>
            <p:spPr bwMode="auto">
              <a:xfrm>
                <a:off x="1764" y="88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42" name="Rectangle 242"/>
              <p:cNvSpPr>
                <a:spLocks noChangeArrowheads="1"/>
              </p:cNvSpPr>
              <p:nvPr/>
            </p:nvSpPr>
            <p:spPr bwMode="auto">
              <a:xfrm>
                <a:off x="1798" y="88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43" name="Rectangle 243"/>
              <p:cNvSpPr>
                <a:spLocks noChangeArrowheads="1"/>
              </p:cNvSpPr>
              <p:nvPr/>
            </p:nvSpPr>
            <p:spPr bwMode="auto">
              <a:xfrm>
                <a:off x="1828" y="885"/>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44" name="Rectangle 244"/>
              <p:cNvSpPr>
                <a:spLocks noChangeArrowheads="1"/>
              </p:cNvSpPr>
              <p:nvPr/>
            </p:nvSpPr>
            <p:spPr bwMode="auto">
              <a:xfrm>
                <a:off x="1847" y="88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45" name="Rectangle 245"/>
              <p:cNvSpPr>
                <a:spLocks noChangeArrowheads="1"/>
              </p:cNvSpPr>
              <p:nvPr/>
            </p:nvSpPr>
            <p:spPr bwMode="auto">
              <a:xfrm>
                <a:off x="1877" y="885"/>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 </a:t>
                </a:r>
                <a:endParaRPr lang="en-US" altLang="zh-CN" sz="800"/>
              </a:p>
            </p:txBody>
          </p:sp>
          <p:sp>
            <p:nvSpPr>
              <p:cNvPr id="46" name="Rectangle 246"/>
              <p:cNvSpPr>
                <a:spLocks noChangeArrowheads="1"/>
              </p:cNvSpPr>
              <p:nvPr/>
            </p:nvSpPr>
            <p:spPr bwMode="auto">
              <a:xfrm>
                <a:off x="1893" y="88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1</a:t>
                </a:r>
                <a:endParaRPr lang="en-US" altLang="zh-CN" sz="800"/>
              </a:p>
            </p:txBody>
          </p:sp>
          <p:sp>
            <p:nvSpPr>
              <p:cNvPr id="47" name="Rectangle 247"/>
              <p:cNvSpPr>
                <a:spLocks noChangeArrowheads="1"/>
              </p:cNvSpPr>
              <p:nvPr/>
            </p:nvSpPr>
            <p:spPr bwMode="auto">
              <a:xfrm>
                <a:off x="1801" y="1044"/>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48" name="Rectangle 248"/>
              <p:cNvSpPr>
                <a:spLocks noChangeArrowheads="1"/>
              </p:cNvSpPr>
              <p:nvPr/>
            </p:nvSpPr>
            <p:spPr bwMode="auto">
              <a:xfrm>
                <a:off x="1840" y="1044"/>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49" name="Rectangle 249"/>
              <p:cNvSpPr>
                <a:spLocks noChangeArrowheads="1"/>
              </p:cNvSpPr>
              <p:nvPr/>
            </p:nvSpPr>
            <p:spPr bwMode="auto">
              <a:xfrm>
                <a:off x="1874" y="1044"/>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50" name="Rectangle 250"/>
              <p:cNvSpPr>
                <a:spLocks noChangeArrowheads="1"/>
              </p:cNvSpPr>
              <p:nvPr/>
            </p:nvSpPr>
            <p:spPr bwMode="auto">
              <a:xfrm>
                <a:off x="1905" y="1044"/>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51" name="Rectangle 251"/>
              <p:cNvSpPr>
                <a:spLocks noChangeArrowheads="1"/>
              </p:cNvSpPr>
              <p:nvPr/>
            </p:nvSpPr>
            <p:spPr bwMode="auto">
              <a:xfrm>
                <a:off x="1938" y="1044"/>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52" name="Rectangle 252"/>
              <p:cNvSpPr>
                <a:spLocks noChangeArrowheads="1"/>
              </p:cNvSpPr>
              <p:nvPr/>
            </p:nvSpPr>
            <p:spPr bwMode="auto">
              <a:xfrm>
                <a:off x="1764" y="110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53" name="Rectangle 253"/>
              <p:cNvSpPr>
                <a:spLocks noChangeArrowheads="1"/>
              </p:cNvSpPr>
              <p:nvPr/>
            </p:nvSpPr>
            <p:spPr bwMode="auto">
              <a:xfrm>
                <a:off x="1798" y="110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54" name="Rectangle 254"/>
              <p:cNvSpPr>
                <a:spLocks noChangeArrowheads="1"/>
              </p:cNvSpPr>
              <p:nvPr/>
            </p:nvSpPr>
            <p:spPr bwMode="auto">
              <a:xfrm>
                <a:off x="1828" y="110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55" name="Rectangle 255"/>
              <p:cNvSpPr>
                <a:spLocks noChangeArrowheads="1"/>
              </p:cNvSpPr>
              <p:nvPr/>
            </p:nvSpPr>
            <p:spPr bwMode="auto">
              <a:xfrm>
                <a:off x="1847" y="110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56" name="Rectangle 256"/>
              <p:cNvSpPr>
                <a:spLocks noChangeArrowheads="1"/>
              </p:cNvSpPr>
              <p:nvPr/>
            </p:nvSpPr>
            <p:spPr bwMode="auto">
              <a:xfrm>
                <a:off x="1877" y="110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 </a:t>
                </a:r>
                <a:endParaRPr lang="en-US" altLang="zh-CN" sz="800"/>
              </a:p>
            </p:txBody>
          </p:sp>
          <p:sp>
            <p:nvSpPr>
              <p:cNvPr id="57" name="Rectangle 257"/>
              <p:cNvSpPr>
                <a:spLocks noChangeArrowheads="1"/>
              </p:cNvSpPr>
              <p:nvPr/>
            </p:nvSpPr>
            <p:spPr bwMode="auto">
              <a:xfrm>
                <a:off x="1893" y="110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2</a:t>
                </a:r>
                <a:endParaRPr lang="en-US" altLang="zh-CN" sz="800"/>
              </a:p>
            </p:txBody>
          </p:sp>
          <p:sp>
            <p:nvSpPr>
              <p:cNvPr id="58" name="Rectangle 258"/>
              <p:cNvSpPr>
                <a:spLocks noChangeArrowheads="1"/>
              </p:cNvSpPr>
              <p:nvPr/>
            </p:nvSpPr>
            <p:spPr bwMode="auto">
              <a:xfrm>
                <a:off x="1332" y="741"/>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59" name="Rectangle 259"/>
              <p:cNvSpPr>
                <a:spLocks noChangeArrowheads="1"/>
              </p:cNvSpPr>
              <p:nvPr/>
            </p:nvSpPr>
            <p:spPr bwMode="auto">
              <a:xfrm>
                <a:off x="1375" y="74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60" name="Rectangle 260"/>
              <p:cNvSpPr>
                <a:spLocks noChangeArrowheads="1"/>
              </p:cNvSpPr>
              <p:nvPr/>
            </p:nvSpPr>
            <p:spPr bwMode="auto">
              <a:xfrm>
                <a:off x="1406" y="74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61" name="Rectangle 261"/>
              <p:cNvSpPr>
                <a:spLocks noChangeArrowheads="1"/>
              </p:cNvSpPr>
              <p:nvPr/>
            </p:nvSpPr>
            <p:spPr bwMode="auto">
              <a:xfrm>
                <a:off x="1439" y="74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62" name="Rectangle 262"/>
              <p:cNvSpPr>
                <a:spLocks noChangeArrowheads="1"/>
              </p:cNvSpPr>
              <p:nvPr/>
            </p:nvSpPr>
            <p:spPr bwMode="auto">
              <a:xfrm>
                <a:off x="1470" y="741"/>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63" name="Rectangle 263"/>
              <p:cNvSpPr>
                <a:spLocks noChangeArrowheads="1"/>
              </p:cNvSpPr>
              <p:nvPr/>
            </p:nvSpPr>
            <p:spPr bwMode="auto">
              <a:xfrm>
                <a:off x="1332" y="799"/>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64" name="Rectangle 264"/>
              <p:cNvSpPr>
                <a:spLocks noChangeArrowheads="1"/>
              </p:cNvSpPr>
              <p:nvPr/>
            </p:nvSpPr>
            <p:spPr bwMode="auto">
              <a:xfrm>
                <a:off x="1351" y="79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65" name="Rectangle 265"/>
              <p:cNvSpPr>
                <a:spLocks noChangeArrowheads="1"/>
              </p:cNvSpPr>
              <p:nvPr/>
            </p:nvSpPr>
            <p:spPr bwMode="auto">
              <a:xfrm>
                <a:off x="1384" y="79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g</a:t>
                </a:r>
                <a:endParaRPr lang="en-US" altLang="zh-CN" sz="800"/>
              </a:p>
            </p:txBody>
          </p:sp>
          <p:sp>
            <p:nvSpPr>
              <p:cNvPr id="66" name="Rectangle 266"/>
              <p:cNvSpPr>
                <a:spLocks noChangeArrowheads="1"/>
              </p:cNvSpPr>
              <p:nvPr/>
            </p:nvSpPr>
            <p:spPr bwMode="auto">
              <a:xfrm>
                <a:off x="1415" y="799"/>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67" name="Rectangle 267"/>
              <p:cNvSpPr>
                <a:spLocks noChangeArrowheads="1"/>
              </p:cNvSpPr>
              <p:nvPr/>
            </p:nvSpPr>
            <p:spPr bwMode="auto">
              <a:xfrm>
                <a:off x="1427" y="799"/>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68" name="Rectangle 268"/>
              <p:cNvSpPr>
                <a:spLocks noChangeArrowheads="1"/>
              </p:cNvSpPr>
              <p:nvPr/>
            </p:nvSpPr>
            <p:spPr bwMode="auto">
              <a:xfrm>
                <a:off x="1458" y="799"/>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69" name="Rectangle 269"/>
              <p:cNvSpPr>
                <a:spLocks noChangeArrowheads="1"/>
              </p:cNvSpPr>
              <p:nvPr/>
            </p:nvSpPr>
            <p:spPr bwMode="auto">
              <a:xfrm>
                <a:off x="1473" y="79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70" name="Rectangle 270"/>
              <p:cNvSpPr>
                <a:spLocks noChangeArrowheads="1"/>
              </p:cNvSpPr>
              <p:nvPr/>
            </p:nvSpPr>
            <p:spPr bwMode="auto">
              <a:xfrm>
                <a:off x="1504" y="799"/>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71" name="Rectangle 271"/>
              <p:cNvSpPr>
                <a:spLocks noChangeArrowheads="1"/>
              </p:cNvSpPr>
              <p:nvPr/>
            </p:nvSpPr>
            <p:spPr bwMode="auto">
              <a:xfrm>
                <a:off x="1525" y="799"/>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 </a:t>
                </a:r>
                <a:endParaRPr lang="en-US" altLang="zh-CN" sz="800"/>
              </a:p>
            </p:txBody>
          </p:sp>
          <p:sp>
            <p:nvSpPr>
              <p:cNvPr id="72" name="Rectangle 272"/>
              <p:cNvSpPr>
                <a:spLocks noChangeArrowheads="1"/>
              </p:cNvSpPr>
              <p:nvPr/>
            </p:nvSpPr>
            <p:spPr bwMode="auto">
              <a:xfrm>
                <a:off x="1540" y="79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1</a:t>
                </a:r>
                <a:endParaRPr lang="en-US" altLang="zh-CN" sz="800"/>
              </a:p>
            </p:txBody>
          </p:sp>
          <p:sp>
            <p:nvSpPr>
              <p:cNvPr id="73" name="Rectangle 273"/>
              <p:cNvSpPr>
                <a:spLocks noChangeArrowheads="1"/>
              </p:cNvSpPr>
              <p:nvPr/>
            </p:nvSpPr>
            <p:spPr bwMode="auto">
              <a:xfrm>
                <a:off x="1332" y="916"/>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74" name="Rectangle 274"/>
              <p:cNvSpPr>
                <a:spLocks noChangeArrowheads="1"/>
              </p:cNvSpPr>
              <p:nvPr/>
            </p:nvSpPr>
            <p:spPr bwMode="auto">
              <a:xfrm>
                <a:off x="1375" y="916"/>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75" name="Rectangle 275"/>
              <p:cNvSpPr>
                <a:spLocks noChangeArrowheads="1"/>
              </p:cNvSpPr>
              <p:nvPr/>
            </p:nvSpPr>
            <p:spPr bwMode="auto">
              <a:xfrm>
                <a:off x="1406" y="916"/>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76" name="Rectangle 276"/>
              <p:cNvSpPr>
                <a:spLocks noChangeArrowheads="1"/>
              </p:cNvSpPr>
              <p:nvPr/>
            </p:nvSpPr>
            <p:spPr bwMode="auto">
              <a:xfrm>
                <a:off x="1439" y="916"/>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77" name="Rectangle 277"/>
              <p:cNvSpPr>
                <a:spLocks noChangeArrowheads="1"/>
              </p:cNvSpPr>
              <p:nvPr/>
            </p:nvSpPr>
            <p:spPr bwMode="auto">
              <a:xfrm>
                <a:off x="1470" y="916"/>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78" name="Rectangle 278"/>
              <p:cNvSpPr>
                <a:spLocks noChangeArrowheads="1"/>
              </p:cNvSpPr>
              <p:nvPr/>
            </p:nvSpPr>
            <p:spPr bwMode="auto">
              <a:xfrm>
                <a:off x="1332" y="971"/>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79" name="Rectangle 279"/>
              <p:cNvSpPr>
                <a:spLocks noChangeArrowheads="1"/>
              </p:cNvSpPr>
              <p:nvPr/>
            </p:nvSpPr>
            <p:spPr bwMode="auto">
              <a:xfrm>
                <a:off x="1351" y="97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80" name="Rectangle 280"/>
              <p:cNvSpPr>
                <a:spLocks noChangeArrowheads="1"/>
              </p:cNvSpPr>
              <p:nvPr/>
            </p:nvSpPr>
            <p:spPr bwMode="auto">
              <a:xfrm>
                <a:off x="1384" y="97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g</a:t>
                </a:r>
                <a:endParaRPr lang="en-US" altLang="zh-CN" sz="800"/>
              </a:p>
            </p:txBody>
          </p:sp>
          <p:sp>
            <p:nvSpPr>
              <p:cNvPr id="81" name="Rectangle 281"/>
              <p:cNvSpPr>
                <a:spLocks noChangeArrowheads="1"/>
              </p:cNvSpPr>
              <p:nvPr/>
            </p:nvSpPr>
            <p:spPr bwMode="auto">
              <a:xfrm>
                <a:off x="1415" y="971"/>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82" name="Rectangle 282"/>
              <p:cNvSpPr>
                <a:spLocks noChangeArrowheads="1"/>
              </p:cNvSpPr>
              <p:nvPr/>
            </p:nvSpPr>
            <p:spPr bwMode="auto">
              <a:xfrm>
                <a:off x="1427" y="971"/>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83" name="Rectangle 283"/>
              <p:cNvSpPr>
                <a:spLocks noChangeArrowheads="1"/>
              </p:cNvSpPr>
              <p:nvPr/>
            </p:nvSpPr>
            <p:spPr bwMode="auto">
              <a:xfrm>
                <a:off x="1458" y="971"/>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84" name="Rectangle 284"/>
              <p:cNvSpPr>
                <a:spLocks noChangeArrowheads="1"/>
              </p:cNvSpPr>
              <p:nvPr/>
            </p:nvSpPr>
            <p:spPr bwMode="auto">
              <a:xfrm>
                <a:off x="1473" y="97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85" name="Rectangle 285"/>
              <p:cNvSpPr>
                <a:spLocks noChangeArrowheads="1"/>
              </p:cNvSpPr>
              <p:nvPr/>
            </p:nvSpPr>
            <p:spPr bwMode="auto">
              <a:xfrm>
                <a:off x="1504" y="971"/>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86" name="Rectangle 286"/>
              <p:cNvSpPr>
                <a:spLocks noChangeArrowheads="1"/>
              </p:cNvSpPr>
              <p:nvPr/>
            </p:nvSpPr>
            <p:spPr bwMode="auto">
              <a:xfrm>
                <a:off x="1525" y="971"/>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 </a:t>
                </a:r>
                <a:endParaRPr lang="en-US" altLang="zh-CN" sz="800"/>
              </a:p>
            </p:txBody>
          </p:sp>
          <p:sp>
            <p:nvSpPr>
              <p:cNvPr id="87" name="Rectangle 287"/>
              <p:cNvSpPr>
                <a:spLocks noChangeArrowheads="1"/>
              </p:cNvSpPr>
              <p:nvPr/>
            </p:nvSpPr>
            <p:spPr bwMode="auto">
              <a:xfrm>
                <a:off x="1540" y="97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2</a:t>
                </a:r>
                <a:endParaRPr lang="en-US" altLang="zh-CN" sz="800"/>
              </a:p>
            </p:txBody>
          </p:sp>
          <p:sp>
            <p:nvSpPr>
              <p:cNvPr id="88" name="Rectangle 288"/>
              <p:cNvSpPr>
                <a:spLocks noChangeArrowheads="1"/>
              </p:cNvSpPr>
              <p:nvPr/>
            </p:nvSpPr>
            <p:spPr bwMode="auto">
              <a:xfrm>
                <a:off x="1543" y="155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1</a:t>
                </a:r>
                <a:endParaRPr lang="en-US" altLang="zh-CN" sz="800"/>
              </a:p>
            </p:txBody>
          </p:sp>
          <p:sp>
            <p:nvSpPr>
              <p:cNvPr id="89" name="Rectangle 289"/>
              <p:cNvSpPr>
                <a:spLocks noChangeArrowheads="1"/>
              </p:cNvSpPr>
              <p:nvPr/>
            </p:nvSpPr>
            <p:spPr bwMode="auto">
              <a:xfrm>
                <a:off x="1574" y="155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6</a:t>
                </a:r>
                <a:endParaRPr lang="en-US" altLang="zh-CN" sz="800"/>
              </a:p>
            </p:txBody>
          </p:sp>
          <p:sp>
            <p:nvSpPr>
              <p:cNvPr id="90" name="Rectangle 290"/>
              <p:cNvSpPr>
                <a:spLocks noChangeArrowheads="1"/>
              </p:cNvSpPr>
              <p:nvPr/>
            </p:nvSpPr>
            <p:spPr bwMode="auto">
              <a:xfrm>
                <a:off x="1727" y="1605"/>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91" name="Rectangle 291"/>
              <p:cNvSpPr>
                <a:spLocks noChangeArrowheads="1"/>
              </p:cNvSpPr>
              <p:nvPr/>
            </p:nvSpPr>
            <p:spPr bwMode="auto">
              <a:xfrm>
                <a:off x="1764" y="1605"/>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92" name="Rectangle 292"/>
              <p:cNvSpPr>
                <a:spLocks noChangeArrowheads="1"/>
              </p:cNvSpPr>
              <p:nvPr/>
            </p:nvSpPr>
            <p:spPr bwMode="auto">
              <a:xfrm>
                <a:off x="1779" y="160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g</a:t>
                </a:r>
                <a:endParaRPr lang="en-US" altLang="zh-CN" sz="800"/>
              </a:p>
            </p:txBody>
          </p:sp>
          <p:sp>
            <p:nvSpPr>
              <p:cNvPr id="93" name="Rectangle 293"/>
              <p:cNvSpPr>
                <a:spLocks noChangeArrowheads="1"/>
              </p:cNvSpPr>
              <p:nvPr/>
            </p:nvSpPr>
            <p:spPr bwMode="auto">
              <a:xfrm>
                <a:off x="1810" y="160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n</a:t>
                </a:r>
                <a:endParaRPr lang="en-US" altLang="zh-CN" sz="800"/>
              </a:p>
            </p:txBody>
          </p:sp>
          <p:sp>
            <p:nvSpPr>
              <p:cNvPr id="94" name="Rectangle 294"/>
              <p:cNvSpPr>
                <a:spLocks noChangeArrowheads="1"/>
              </p:cNvSpPr>
              <p:nvPr/>
            </p:nvSpPr>
            <p:spPr bwMode="auto">
              <a:xfrm>
                <a:off x="1840" y="1605"/>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95" name="Rectangle 295"/>
              <p:cNvSpPr>
                <a:spLocks noChangeArrowheads="1"/>
              </p:cNvSpPr>
              <p:nvPr/>
            </p:nvSpPr>
            <p:spPr bwMode="auto">
              <a:xfrm>
                <a:off x="1693" y="167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96" name="Rectangle 296"/>
              <p:cNvSpPr>
                <a:spLocks noChangeArrowheads="1"/>
              </p:cNvSpPr>
              <p:nvPr/>
            </p:nvSpPr>
            <p:spPr bwMode="auto">
              <a:xfrm>
                <a:off x="1727" y="1675"/>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x</a:t>
                </a:r>
                <a:endParaRPr lang="en-US" altLang="zh-CN" sz="800"/>
              </a:p>
            </p:txBody>
          </p:sp>
          <p:sp>
            <p:nvSpPr>
              <p:cNvPr id="97" name="Rectangle 297"/>
              <p:cNvSpPr>
                <a:spLocks noChangeArrowheads="1"/>
              </p:cNvSpPr>
              <p:nvPr/>
            </p:nvSpPr>
            <p:spPr bwMode="auto">
              <a:xfrm>
                <a:off x="1755" y="1675"/>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98" name="Rectangle 298"/>
              <p:cNvSpPr>
                <a:spLocks noChangeArrowheads="1"/>
              </p:cNvSpPr>
              <p:nvPr/>
            </p:nvSpPr>
            <p:spPr bwMode="auto">
              <a:xfrm>
                <a:off x="1770" y="167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99" name="Rectangle 299"/>
              <p:cNvSpPr>
                <a:spLocks noChangeArrowheads="1"/>
              </p:cNvSpPr>
              <p:nvPr/>
            </p:nvSpPr>
            <p:spPr bwMode="auto">
              <a:xfrm>
                <a:off x="1804" y="167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n</a:t>
                </a:r>
                <a:endParaRPr lang="en-US" altLang="zh-CN" sz="800"/>
              </a:p>
            </p:txBody>
          </p:sp>
          <p:sp>
            <p:nvSpPr>
              <p:cNvPr id="100" name="Rectangle 300"/>
              <p:cNvSpPr>
                <a:spLocks noChangeArrowheads="1"/>
              </p:cNvSpPr>
              <p:nvPr/>
            </p:nvSpPr>
            <p:spPr bwMode="auto">
              <a:xfrm>
                <a:off x="1834" y="167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101" name="Freeform 301"/>
              <p:cNvSpPr>
                <a:spLocks/>
              </p:cNvSpPr>
              <p:nvPr/>
            </p:nvSpPr>
            <p:spPr bwMode="auto">
              <a:xfrm>
                <a:off x="2291" y="1096"/>
                <a:ext cx="30" cy="28"/>
              </a:xfrm>
              <a:custGeom>
                <a:avLst/>
                <a:gdLst>
                  <a:gd name="T0" fmla="*/ 15 w 30"/>
                  <a:gd name="T1" fmla="*/ 28 h 28"/>
                  <a:gd name="T2" fmla="*/ 18 w 30"/>
                  <a:gd name="T3" fmla="*/ 28 h 28"/>
                  <a:gd name="T4" fmla="*/ 21 w 30"/>
                  <a:gd name="T5" fmla="*/ 28 h 28"/>
                  <a:gd name="T6" fmla="*/ 24 w 30"/>
                  <a:gd name="T7" fmla="*/ 25 h 28"/>
                  <a:gd name="T8" fmla="*/ 27 w 30"/>
                  <a:gd name="T9" fmla="*/ 22 h 28"/>
                  <a:gd name="T10" fmla="*/ 30 w 30"/>
                  <a:gd name="T11" fmla="*/ 19 h 28"/>
                  <a:gd name="T12" fmla="*/ 30 w 30"/>
                  <a:gd name="T13" fmla="*/ 16 h 28"/>
                  <a:gd name="T14" fmla="*/ 30 w 30"/>
                  <a:gd name="T15" fmla="*/ 13 h 28"/>
                  <a:gd name="T16" fmla="*/ 30 w 30"/>
                  <a:gd name="T17" fmla="*/ 9 h 28"/>
                  <a:gd name="T18" fmla="*/ 27 w 30"/>
                  <a:gd name="T19" fmla="*/ 6 h 28"/>
                  <a:gd name="T20" fmla="*/ 24 w 30"/>
                  <a:gd name="T21" fmla="*/ 3 h 28"/>
                  <a:gd name="T22" fmla="*/ 21 w 30"/>
                  <a:gd name="T23" fmla="*/ 0 h 28"/>
                  <a:gd name="T24" fmla="*/ 18 w 30"/>
                  <a:gd name="T25" fmla="*/ 0 h 28"/>
                  <a:gd name="T26" fmla="*/ 15 w 30"/>
                  <a:gd name="T27" fmla="*/ 0 h 28"/>
                  <a:gd name="T28" fmla="*/ 12 w 30"/>
                  <a:gd name="T29" fmla="*/ 0 h 28"/>
                  <a:gd name="T30" fmla="*/ 9 w 30"/>
                  <a:gd name="T31" fmla="*/ 0 h 28"/>
                  <a:gd name="T32" fmla="*/ 6 w 30"/>
                  <a:gd name="T33" fmla="*/ 3 h 28"/>
                  <a:gd name="T34" fmla="*/ 3 w 30"/>
                  <a:gd name="T35" fmla="*/ 6 h 28"/>
                  <a:gd name="T36" fmla="*/ 3 w 30"/>
                  <a:gd name="T37" fmla="*/ 9 h 28"/>
                  <a:gd name="T38" fmla="*/ 3 w 30"/>
                  <a:gd name="T39" fmla="*/ 13 h 28"/>
                  <a:gd name="T40" fmla="*/ 0 w 30"/>
                  <a:gd name="T41" fmla="*/ 13 h 28"/>
                  <a:gd name="T42" fmla="*/ 3 w 30"/>
                  <a:gd name="T43" fmla="*/ 16 h 28"/>
                  <a:gd name="T44" fmla="*/ 3 w 30"/>
                  <a:gd name="T45" fmla="*/ 19 h 28"/>
                  <a:gd name="T46" fmla="*/ 3 w 30"/>
                  <a:gd name="T47" fmla="*/ 22 h 28"/>
                  <a:gd name="T48" fmla="*/ 6 w 30"/>
                  <a:gd name="T49" fmla="*/ 25 h 28"/>
                  <a:gd name="T50" fmla="*/ 9 w 30"/>
                  <a:gd name="T51" fmla="*/ 28 h 28"/>
                  <a:gd name="T52" fmla="*/ 12 w 30"/>
                  <a:gd name="T53" fmla="*/ 28 h 28"/>
                  <a:gd name="T54" fmla="*/ 15 w 30"/>
                  <a:gd name="T55" fmla="*/ 28 h 2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30"/>
                  <a:gd name="T85" fmla="*/ 0 h 28"/>
                  <a:gd name="T86" fmla="*/ 30 w 30"/>
                  <a:gd name="T87" fmla="*/ 28 h 2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30" h="28">
                    <a:moveTo>
                      <a:pt x="15" y="28"/>
                    </a:moveTo>
                    <a:lnTo>
                      <a:pt x="18" y="28"/>
                    </a:lnTo>
                    <a:lnTo>
                      <a:pt x="21" y="28"/>
                    </a:lnTo>
                    <a:lnTo>
                      <a:pt x="24" y="25"/>
                    </a:lnTo>
                    <a:lnTo>
                      <a:pt x="27" y="22"/>
                    </a:lnTo>
                    <a:lnTo>
                      <a:pt x="30" y="19"/>
                    </a:lnTo>
                    <a:lnTo>
                      <a:pt x="30" y="16"/>
                    </a:lnTo>
                    <a:lnTo>
                      <a:pt x="30" y="13"/>
                    </a:lnTo>
                    <a:lnTo>
                      <a:pt x="30" y="9"/>
                    </a:lnTo>
                    <a:lnTo>
                      <a:pt x="27" y="6"/>
                    </a:lnTo>
                    <a:lnTo>
                      <a:pt x="24" y="3"/>
                    </a:lnTo>
                    <a:lnTo>
                      <a:pt x="21" y="0"/>
                    </a:lnTo>
                    <a:lnTo>
                      <a:pt x="18" y="0"/>
                    </a:lnTo>
                    <a:lnTo>
                      <a:pt x="15" y="0"/>
                    </a:lnTo>
                    <a:lnTo>
                      <a:pt x="12" y="0"/>
                    </a:lnTo>
                    <a:lnTo>
                      <a:pt x="9" y="0"/>
                    </a:lnTo>
                    <a:lnTo>
                      <a:pt x="6" y="3"/>
                    </a:lnTo>
                    <a:lnTo>
                      <a:pt x="3" y="6"/>
                    </a:lnTo>
                    <a:lnTo>
                      <a:pt x="3" y="9"/>
                    </a:lnTo>
                    <a:lnTo>
                      <a:pt x="3" y="13"/>
                    </a:lnTo>
                    <a:lnTo>
                      <a:pt x="0" y="13"/>
                    </a:lnTo>
                    <a:lnTo>
                      <a:pt x="3" y="16"/>
                    </a:lnTo>
                    <a:lnTo>
                      <a:pt x="3" y="19"/>
                    </a:lnTo>
                    <a:lnTo>
                      <a:pt x="3" y="22"/>
                    </a:lnTo>
                    <a:lnTo>
                      <a:pt x="6" y="25"/>
                    </a:lnTo>
                    <a:lnTo>
                      <a:pt x="9" y="28"/>
                    </a:lnTo>
                    <a:lnTo>
                      <a:pt x="12" y="28"/>
                    </a:lnTo>
                    <a:lnTo>
                      <a:pt x="15" y="28"/>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02" name="Line 302"/>
              <p:cNvSpPr>
                <a:spLocks noChangeShapeType="1"/>
              </p:cNvSpPr>
              <p:nvPr/>
            </p:nvSpPr>
            <p:spPr bwMode="auto">
              <a:xfrm flipH="1">
                <a:off x="4244" y="1139"/>
                <a:ext cx="98"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3" name="Rectangle 303"/>
              <p:cNvSpPr>
                <a:spLocks noChangeArrowheads="1"/>
              </p:cNvSpPr>
              <p:nvPr/>
            </p:nvSpPr>
            <p:spPr bwMode="auto">
              <a:xfrm>
                <a:off x="1332" y="1087"/>
                <a:ext cx="60"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W</a:t>
                </a:r>
                <a:endParaRPr lang="en-US" altLang="zh-CN" sz="800"/>
              </a:p>
            </p:txBody>
          </p:sp>
          <p:sp>
            <p:nvSpPr>
              <p:cNvPr id="104" name="Rectangle 304"/>
              <p:cNvSpPr>
                <a:spLocks noChangeArrowheads="1"/>
              </p:cNvSpPr>
              <p:nvPr/>
            </p:nvSpPr>
            <p:spPr bwMode="auto">
              <a:xfrm>
                <a:off x="1387" y="1087"/>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105" name="Rectangle 305"/>
              <p:cNvSpPr>
                <a:spLocks noChangeArrowheads="1"/>
              </p:cNvSpPr>
              <p:nvPr/>
            </p:nvSpPr>
            <p:spPr bwMode="auto">
              <a:xfrm>
                <a:off x="1406" y="1087"/>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106" name="Rectangle 306"/>
              <p:cNvSpPr>
                <a:spLocks noChangeArrowheads="1"/>
              </p:cNvSpPr>
              <p:nvPr/>
            </p:nvSpPr>
            <p:spPr bwMode="auto">
              <a:xfrm>
                <a:off x="1418" y="1087"/>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107" name="Rectangle 307"/>
              <p:cNvSpPr>
                <a:spLocks noChangeArrowheads="1"/>
              </p:cNvSpPr>
              <p:nvPr/>
            </p:nvSpPr>
            <p:spPr bwMode="auto">
              <a:xfrm>
                <a:off x="1433" y="108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108" name="Rectangle 308"/>
              <p:cNvSpPr>
                <a:spLocks noChangeArrowheads="1"/>
              </p:cNvSpPr>
              <p:nvPr/>
            </p:nvSpPr>
            <p:spPr bwMode="auto">
              <a:xfrm>
                <a:off x="1467" y="1087"/>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109" name="Rectangle 309"/>
              <p:cNvSpPr>
                <a:spLocks noChangeArrowheads="1"/>
              </p:cNvSpPr>
              <p:nvPr/>
            </p:nvSpPr>
            <p:spPr bwMode="auto">
              <a:xfrm>
                <a:off x="1332" y="1145"/>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110" name="Rectangle 310"/>
              <p:cNvSpPr>
                <a:spLocks noChangeArrowheads="1"/>
              </p:cNvSpPr>
              <p:nvPr/>
            </p:nvSpPr>
            <p:spPr bwMode="auto">
              <a:xfrm>
                <a:off x="1351" y="114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111" name="Rectangle 311"/>
              <p:cNvSpPr>
                <a:spLocks noChangeArrowheads="1"/>
              </p:cNvSpPr>
              <p:nvPr/>
            </p:nvSpPr>
            <p:spPr bwMode="auto">
              <a:xfrm>
                <a:off x="1384" y="114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g</a:t>
                </a:r>
                <a:endParaRPr lang="en-US" altLang="zh-CN" sz="800"/>
              </a:p>
            </p:txBody>
          </p:sp>
          <p:sp>
            <p:nvSpPr>
              <p:cNvPr id="112" name="Rectangle 312"/>
              <p:cNvSpPr>
                <a:spLocks noChangeArrowheads="1"/>
              </p:cNvSpPr>
              <p:nvPr/>
            </p:nvSpPr>
            <p:spPr bwMode="auto">
              <a:xfrm>
                <a:off x="1415" y="1145"/>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113" name="Rectangle 313"/>
              <p:cNvSpPr>
                <a:spLocks noChangeArrowheads="1"/>
              </p:cNvSpPr>
              <p:nvPr/>
            </p:nvSpPr>
            <p:spPr bwMode="auto">
              <a:xfrm>
                <a:off x="1427" y="1145"/>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114" name="Rectangle 314"/>
              <p:cNvSpPr>
                <a:spLocks noChangeArrowheads="1"/>
              </p:cNvSpPr>
              <p:nvPr/>
            </p:nvSpPr>
            <p:spPr bwMode="auto">
              <a:xfrm>
                <a:off x="1458" y="1145"/>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115" name="Rectangle 315"/>
              <p:cNvSpPr>
                <a:spLocks noChangeArrowheads="1"/>
              </p:cNvSpPr>
              <p:nvPr/>
            </p:nvSpPr>
            <p:spPr bwMode="auto">
              <a:xfrm>
                <a:off x="1473" y="114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116" name="Rectangle 316"/>
              <p:cNvSpPr>
                <a:spLocks noChangeArrowheads="1"/>
              </p:cNvSpPr>
              <p:nvPr/>
            </p:nvSpPr>
            <p:spPr bwMode="auto">
              <a:xfrm>
                <a:off x="1504" y="1145"/>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117" name="Rectangle 317"/>
              <p:cNvSpPr>
                <a:spLocks noChangeArrowheads="1"/>
              </p:cNvSpPr>
              <p:nvPr/>
            </p:nvSpPr>
            <p:spPr bwMode="auto">
              <a:xfrm>
                <a:off x="1332" y="1259"/>
                <a:ext cx="60"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W</a:t>
                </a:r>
                <a:endParaRPr lang="en-US" altLang="zh-CN" sz="800"/>
              </a:p>
            </p:txBody>
          </p:sp>
          <p:sp>
            <p:nvSpPr>
              <p:cNvPr id="118" name="Rectangle 318"/>
              <p:cNvSpPr>
                <a:spLocks noChangeArrowheads="1"/>
              </p:cNvSpPr>
              <p:nvPr/>
            </p:nvSpPr>
            <p:spPr bwMode="auto">
              <a:xfrm>
                <a:off x="1387" y="1259"/>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119" name="Rectangle 319"/>
              <p:cNvSpPr>
                <a:spLocks noChangeArrowheads="1"/>
              </p:cNvSpPr>
              <p:nvPr/>
            </p:nvSpPr>
            <p:spPr bwMode="auto">
              <a:xfrm>
                <a:off x="1406" y="1259"/>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120" name="Rectangle 320"/>
              <p:cNvSpPr>
                <a:spLocks noChangeArrowheads="1"/>
              </p:cNvSpPr>
              <p:nvPr/>
            </p:nvSpPr>
            <p:spPr bwMode="auto">
              <a:xfrm>
                <a:off x="1418" y="1259"/>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121" name="Rectangle 321"/>
              <p:cNvSpPr>
                <a:spLocks noChangeArrowheads="1"/>
              </p:cNvSpPr>
              <p:nvPr/>
            </p:nvSpPr>
            <p:spPr bwMode="auto">
              <a:xfrm>
                <a:off x="1433" y="125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122" name="Rectangle 322"/>
              <p:cNvSpPr>
                <a:spLocks noChangeArrowheads="1"/>
              </p:cNvSpPr>
              <p:nvPr/>
            </p:nvSpPr>
            <p:spPr bwMode="auto">
              <a:xfrm>
                <a:off x="1467" y="1259"/>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123" name="Rectangle 323"/>
              <p:cNvSpPr>
                <a:spLocks noChangeArrowheads="1"/>
              </p:cNvSpPr>
              <p:nvPr/>
            </p:nvSpPr>
            <p:spPr bwMode="auto">
              <a:xfrm>
                <a:off x="1332" y="131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124" name="Rectangle 324"/>
              <p:cNvSpPr>
                <a:spLocks noChangeArrowheads="1"/>
              </p:cNvSpPr>
              <p:nvPr/>
            </p:nvSpPr>
            <p:spPr bwMode="auto">
              <a:xfrm>
                <a:off x="1366" y="131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125" name="Rectangle 325"/>
              <p:cNvSpPr>
                <a:spLocks noChangeArrowheads="1"/>
              </p:cNvSpPr>
              <p:nvPr/>
            </p:nvSpPr>
            <p:spPr bwMode="auto">
              <a:xfrm>
                <a:off x="1396" y="1317"/>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126" name="Rectangle 326"/>
              <p:cNvSpPr>
                <a:spLocks noChangeArrowheads="1"/>
              </p:cNvSpPr>
              <p:nvPr/>
            </p:nvSpPr>
            <p:spPr bwMode="auto">
              <a:xfrm>
                <a:off x="1412" y="131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127" name="Freeform 327"/>
              <p:cNvSpPr>
                <a:spLocks/>
              </p:cNvSpPr>
              <p:nvPr/>
            </p:nvSpPr>
            <p:spPr bwMode="auto">
              <a:xfrm>
                <a:off x="1179" y="1268"/>
                <a:ext cx="3629" cy="891"/>
              </a:xfrm>
              <a:custGeom>
                <a:avLst/>
                <a:gdLst>
                  <a:gd name="T0" fmla="*/ 107 w 3629"/>
                  <a:gd name="T1" fmla="*/ 55 h 891"/>
                  <a:gd name="T2" fmla="*/ 0 w 3629"/>
                  <a:gd name="T3" fmla="*/ 55 h 891"/>
                  <a:gd name="T4" fmla="*/ 0 w 3629"/>
                  <a:gd name="T5" fmla="*/ 891 h 891"/>
                  <a:gd name="T6" fmla="*/ 3629 w 3629"/>
                  <a:gd name="T7" fmla="*/ 891 h 891"/>
                  <a:gd name="T8" fmla="*/ 3629 w 3629"/>
                  <a:gd name="T9" fmla="*/ 0 h 891"/>
                  <a:gd name="T10" fmla="*/ 3564 w 3629"/>
                  <a:gd name="T11" fmla="*/ 0 h 891"/>
                  <a:gd name="T12" fmla="*/ 0 60000 65536"/>
                  <a:gd name="T13" fmla="*/ 0 60000 65536"/>
                  <a:gd name="T14" fmla="*/ 0 60000 65536"/>
                  <a:gd name="T15" fmla="*/ 0 60000 65536"/>
                  <a:gd name="T16" fmla="*/ 0 60000 65536"/>
                  <a:gd name="T17" fmla="*/ 0 60000 65536"/>
                  <a:gd name="T18" fmla="*/ 0 w 3629"/>
                  <a:gd name="T19" fmla="*/ 0 h 891"/>
                  <a:gd name="T20" fmla="*/ 3629 w 3629"/>
                  <a:gd name="T21" fmla="*/ 891 h 891"/>
                </a:gdLst>
                <a:ahLst/>
                <a:cxnLst>
                  <a:cxn ang="T12">
                    <a:pos x="T0" y="T1"/>
                  </a:cxn>
                  <a:cxn ang="T13">
                    <a:pos x="T2" y="T3"/>
                  </a:cxn>
                  <a:cxn ang="T14">
                    <a:pos x="T4" y="T5"/>
                  </a:cxn>
                  <a:cxn ang="T15">
                    <a:pos x="T6" y="T7"/>
                  </a:cxn>
                  <a:cxn ang="T16">
                    <a:pos x="T8" y="T9"/>
                  </a:cxn>
                  <a:cxn ang="T17">
                    <a:pos x="T10" y="T11"/>
                  </a:cxn>
                </a:cxnLst>
                <a:rect l="T18" t="T19" r="T20" b="T21"/>
                <a:pathLst>
                  <a:path w="3629" h="891">
                    <a:moveTo>
                      <a:pt x="107" y="55"/>
                    </a:moveTo>
                    <a:lnTo>
                      <a:pt x="0" y="55"/>
                    </a:lnTo>
                    <a:lnTo>
                      <a:pt x="0" y="891"/>
                    </a:lnTo>
                    <a:lnTo>
                      <a:pt x="3629" y="891"/>
                    </a:lnTo>
                    <a:lnTo>
                      <a:pt x="3629" y="0"/>
                    </a:lnTo>
                    <a:lnTo>
                      <a:pt x="3564"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28" name="Rectangle 328"/>
              <p:cNvSpPr>
                <a:spLocks noChangeArrowheads="1"/>
              </p:cNvSpPr>
              <p:nvPr/>
            </p:nvSpPr>
            <p:spPr bwMode="auto">
              <a:xfrm>
                <a:off x="4088" y="1075"/>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129" name="Rectangle 329"/>
              <p:cNvSpPr>
                <a:spLocks noChangeArrowheads="1"/>
              </p:cNvSpPr>
              <p:nvPr/>
            </p:nvSpPr>
            <p:spPr bwMode="auto">
              <a:xfrm>
                <a:off x="4131" y="107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130" name="Rectangle 330"/>
              <p:cNvSpPr>
                <a:spLocks noChangeArrowheads="1"/>
              </p:cNvSpPr>
              <p:nvPr/>
            </p:nvSpPr>
            <p:spPr bwMode="auto">
              <a:xfrm>
                <a:off x="4162" y="107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131" name="Rectangle 331"/>
              <p:cNvSpPr>
                <a:spLocks noChangeArrowheads="1"/>
              </p:cNvSpPr>
              <p:nvPr/>
            </p:nvSpPr>
            <p:spPr bwMode="auto">
              <a:xfrm>
                <a:off x="4192" y="1075"/>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132" name="Rectangle 332"/>
              <p:cNvSpPr>
                <a:spLocks noChangeArrowheads="1"/>
              </p:cNvSpPr>
              <p:nvPr/>
            </p:nvSpPr>
            <p:spPr bwMode="auto">
              <a:xfrm>
                <a:off x="4226" y="1075"/>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133" name="Rectangle 333"/>
              <p:cNvSpPr>
                <a:spLocks noChangeArrowheads="1"/>
              </p:cNvSpPr>
              <p:nvPr/>
            </p:nvSpPr>
            <p:spPr bwMode="auto">
              <a:xfrm>
                <a:off x="4106" y="113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134" name="Rectangle 334"/>
              <p:cNvSpPr>
                <a:spLocks noChangeArrowheads="1"/>
              </p:cNvSpPr>
              <p:nvPr/>
            </p:nvSpPr>
            <p:spPr bwMode="auto">
              <a:xfrm>
                <a:off x="4137" y="113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135" name="Rectangle 335"/>
              <p:cNvSpPr>
                <a:spLocks noChangeArrowheads="1"/>
              </p:cNvSpPr>
              <p:nvPr/>
            </p:nvSpPr>
            <p:spPr bwMode="auto">
              <a:xfrm>
                <a:off x="4171" y="113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136" name="Rectangle 336"/>
              <p:cNvSpPr>
                <a:spLocks noChangeArrowheads="1"/>
              </p:cNvSpPr>
              <p:nvPr/>
            </p:nvSpPr>
            <p:spPr bwMode="auto">
              <a:xfrm>
                <a:off x="4186" y="113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137" name="Rectangle 337"/>
              <p:cNvSpPr>
                <a:spLocks noChangeArrowheads="1"/>
              </p:cNvSpPr>
              <p:nvPr/>
            </p:nvSpPr>
            <p:spPr bwMode="auto">
              <a:xfrm>
                <a:off x="2477" y="1332"/>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1</a:t>
                </a:r>
                <a:endParaRPr lang="en-US" altLang="zh-CN" sz="800"/>
              </a:p>
            </p:txBody>
          </p:sp>
          <p:sp>
            <p:nvSpPr>
              <p:cNvPr id="138" name="Rectangle 338"/>
              <p:cNvSpPr>
                <a:spLocks noChangeArrowheads="1"/>
              </p:cNvSpPr>
              <p:nvPr/>
            </p:nvSpPr>
            <p:spPr bwMode="auto">
              <a:xfrm>
                <a:off x="2888" y="1047"/>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139" name="Rectangle 339"/>
              <p:cNvSpPr>
                <a:spLocks noChangeArrowheads="1"/>
              </p:cNvSpPr>
              <p:nvPr/>
            </p:nvSpPr>
            <p:spPr bwMode="auto">
              <a:xfrm>
                <a:off x="2928" y="1047"/>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L</a:t>
                </a:r>
                <a:endParaRPr lang="en-US" altLang="zh-CN" sz="800"/>
              </a:p>
            </p:txBody>
          </p:sp>
          <p:sp>
            <p:nvSpPr>
              <p:cNvPr id="140" name="Rectangle 340"/>
              <p:cNvSpPr>
                <a:spLocks noChangeArrowheads="1"/>
              </p:cNvSpPr>
              <p:nvPr/>
            </p:nvSpPr>
            <p:spPr bwMode="auto">
              <a:xfrm>
                <a:off x="2958" y="1047"/>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U</a:t>
                </a:r>
                <a:endParaRPr lang="en-US" altLang="zh-CN" sz="800"/>
              </a:p>
            </p:txBody>
          </p:sp>
          <p:sp>
            <p:nvSpPr>
              <p:cNvPr id="141" name="Rectangle 341"/>
              <p:cNvSpPr>
                <a:spLocks noChangeArrowheads="1"/>
              </p:cNvSpPr>
              <p:nvPr/>
            </p:nvSpPr>
            <p:spPr bwMode="auto">
              <a:xfrm>
                <a:off x="3001" y="1047"/>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142" name="Rectangle 342"/>
              <p:cNvSpPr>
                <a:spLocks noChangeArrowheads="1"/>
              </p:cNvSpPr>
              <p:nvPr/>
            </p:nvSpPr>
            <p:spPr bwMode="auto">
              <a:xfrm>
                <a:off x="2845" y="1103"/>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143" name="Rectangle 343"/>
              <p:cNvSpPr>
                <a:spLocks noChangeArrowheads="1"/>
              </p:cNvSpPr>
              <p:nvPr/>
            </p:nvSpPr>
            <p:spPr bwMode="auto">
              <a:xfrm>
                <a:off x="2863" y="110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144" name="Rectangle 344"/>
              <p:cNvSpPr>
                <a:spLocks noChangeArrowheads="1"/>
              </p:cNvSpPr>
              <p:nvPr/>
            </p:nvSpPr>
            <p:spPr bwMode="auto">
              <a:xfrm>
                <a:off x="2894" y="1103"/>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145" name="Rectangle 345"/>
              <p:cNvSpPr>
                <a:spLocks noChangeArrowheads="1"/>
              </p:cNvSpPr>
              <p:nvPr/>
            </p:nvSpPr>
            <p:spPr bwMode="auto">
              <a:xfrm>
                <a:off x="2924" y="110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u</a:t>
                </a:r>
                <a:endParaRPr lang="en-US" altLang="zh-CN" sz="800"/>
              </a:p>
            </p:txBody>
          </p:sp>
          <p:sp>
            <p:nvSpPr>
              <p:cNvPr id="146" name="Rectangle 346"/>
              <p:cNvSpPr>
                <a:spLocks noChangeArrowheads="1"/>
              </p:cNvSpPr>
              <p:nvPr/>
            </p:nvSpPr>
            <p:spPr bwMode="auto">
              <a:xfrm>
                <a:off x="2955" y="1103"/>
                <a:ext cx="14"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l</a:t>
                </a:r>
                <a:endParaRPr lang="en-US" altLang="zh-CN" sz="800"/>
              </a:p>
            </p:txBody>
          </p:sp>
          <p:sp>
            <p:nvSpPr>
              <p:cNvPr id="147" name="Rectangle 347"/>
              <p:cNvSpPr>
                <a:spLocks noChangeArrowheads="1"/>
              </p:cNvSpPr>
              <p:nvPr/>
            </p:nvSpPr>
            <p:spPr bwMode="auto">
              <a:xfrm>
                <a:off x="2967" y="1103"/>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148" name="Rectangle 348"/>
              <p:cNvSpPr>
                <a:spLocks noChangeArrowheads="1"/>
              </p:cNvSpPr>
              <p:nvPr/>
            </p:nvSpPr>
            <p:spPr bwMode="auto">
              <a:xfrm>
                <a:off x="2484" y="1145"/>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149" name="Rectangle 349"/>
              <p:cNvSpPr>
                <a:spLocks noChangeArrowheads="1"/>
              </p:cNvSpPr>
              <p:nvPr/>
            </p:nvSpPr>
            <p:spPr bwMode="auto">
              <a:xfrm>
                <a:off x="2532" y="1145"/>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150" name="Rectangle 350"/>
              <p:cNvSpPr>
                <a:spLocks noChangeArrowheads="1"/>
              </p:cNvSpPr>
              <p:nvPr/>
            </p:nvSpPr>
            <p:spPr bwMode="auto">
              <a:xfrm>
                <a:off x="2493" y="120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u</a:t>
                </a:r>
                <a:endParaRPr lang="en-US" altLang="zh-CN" sz="800"/>
              </a:p>
            </p:txBody>
          </p:sp>
          <p:sp>
            <p:nvSpPr>
              <p:cNvPr id="151" name="Rectangle 351"/>
              <p:cNvSpPr>
                <a:spLocks noChangeArrowheads="1"/>
              </p:cNvSpPr>
              <p:nvPr/>
            </p:nvSpPr>
            <p:spPr bwMode="auto">
              <a:xfrm>
                <a:off x="2526" y="1201"/>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152" name="Rectangle 352"/>
              <p:cNvSpPr>
                <a:spLocks noChangeArrowheads="1"/>
              </p:cNvSpPr>
              <p:nvPr/>
            </p:nvSpPr>
            <p:spPr bwMode="auto">
              <a:xfrm>
                <a:off x="2493" y="1259"/>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x</a:t>
                </a:r>
                <a:endParaRPr lang="en-US" altLang="zh-CN" sz="800"/>
              </a:p>
            </p:txBody>
          </p:sp>
          <p:sp>
            <p:nvSpPr>
              <p:cNvPr id="153" name="Rectangle 353"/>
              <p:cNvSpPr>
                <a:spLocks noChangeArrowheads="1"/>
              </p:cNvSpPr>
              <p:nvPr/>
            </p:nvSpPr>
            <p:spPr bwMode="auto">
              <a:xfrm>
                <a:off x="2722" y="1029"/>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154" name="Rectangle 354"/>
              <p:cNvSpPr>
                <a:spLocks noChangeArrowheads="1"/>
              </p:cNvSpPr>
              <p:nvPr/>
            </p:nvSpPr>
            <p:spPr bwMode="auto">
              <a:xfrm>
                <a:off x="2762" y="1029"/>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L</a:t>
                </a:r>
                <a:endParaRPr lang="en-US" altLang="zh-CN" sz="800"/>
              </a:p>
            </p:txBody>
          </p:sp>
          <p:sp>
            <p:nvSpPr>
              <p:cNvPr id="155" name="Rectangle 355"/>
              <p:cNvSpPr>
                <a:spLocks noChangeArrowheads="1"/>
              </p:cNvSpPr>
              <p:nvPr/>
            </p:nvSpPr>
            <p:spPr bwMode="auto">
              <a:xfrm>
                <a:off x="2793" y="1029"/>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U</a:t>
                </a:r>
                <a:endParaRPr lang="en-US" altLang="zh-CN" sz="800"/>
              </a:p>
            </p:txBody>
          </p:sp>
          <p:sp>
            <p:nvSpPr>
              <p:cNvPr id="156" name="Rectangle 356"/>
              <p:cNvSpPr>
                <a:spLocks noChangeArrowheads="1"/>
              </p:cNvSpPr>
              <p:nvPr/>
            </p:nvSpPr>
            <p:spPr bwMode="auto">
              <a:xfrm>
                <a:off x="2875" y="956"/>
                <a:ext cx="39"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Z</a:t>
                </a:r>
                <a:endParaRPr lang="en-US" altLang="zh-CN" sz="800"/>
              </a:p>
            </p:txBody>
          </p:sp>
          <p:sp>
            <p:nvSpPr>
              <p:cNvPr id="157" name="Rectangle 357"/>
              <p:cNvSpPr>
                <a:spLocks noChangeArrowheads="1"/>
              </p:cNvSpPr>
              <p:nvPr/>
            </p:nvSpPr>
            <p:spPr bwMode="auto">
              <a:xfrm>
                <a:off x="2909" y="956"/>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e</a:t>
                </a:r>
                <a:endParaRPr lang="en-US" altLang="zh-CN" sz="800"/>
              </a:p>
            </p:txBody>
          </p:sp>
          <p:sp>
            <p:nvSpPr>
              <p:cNvPr id="158" name="Rectangle 358"/>
              <p:cNvSpPr>
                <a:spLocks noChangeArrowheads="1"/>
              </p:cNvSpPr>
              <p:nvPr/>
            </p:nvSpPr>
            <p:spPr bwMode="auto">
              <a:xfrm>
                <a:off x="2943" y="956"/>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r</a:t>
                </a:r>
                <a:endParaRPr lang="en-US" altLang="zh-CN" sz="800"/>
              </a:p>
            </p:txBody>
          </p:sp>
          <p:sp>
            <p:nvSpPr>
              <p:cNvPr id="159" name="Rectangle 359"/>
              <p:cNvSpPr>
                <a:spLocks noChangeArrowheads="1"/>
              </p:cNvSpPr>
              <p:nvPr/>
            </p:nvSpPr>
            <p:spPr bwMode="auto">
              <a:xfrm>
                <a:off x="2961" y="956"/>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666666"/>
                    </a:solidFill>
                  </a:rPr>
                  <a:t>o</a:t>
                </a:r>
                <a:endParaRPr lang="en-US" altLang="zh-CN" sz="800"/>
              </a:p>
            </p:txBody>
          </p:sp>
          <p:sp>
            <p:nvSpPr>
              <p:cNvPr id="160" name="Line 360"/>
              <p:cNvSpPr>
                <a:spLocks noChangeShapeType="1"/>
              </p:cNvSpPr>
              <p:nvPr/>
            </p:nvSpPr>
            <p:spPr bwMode="auto">
              <a:xfrm flipH="1">
                <a:off x="2566" y="1237"/>
                <a:ext cx="61"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1" name="Line 361"/>
              <p:cNvSpPr>
                <a:spLocks noChangeShapeType="1"/>
              </p:cNvSpPr>
              <p:nvPr/>
            </p:nvSpPr>
            <p:spPr bwMode="auto">
              <a:xfrm flipH="1">
                <a:off x="2370" y="1366"/>
                <a:ext cx="68"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2" name="Line 362"/>
              <p:cNvSpPr>
                <a:spLocks noChangeShapeType="1"/>
              </p:cNvSpPr>
              <p:nvPr/>
            </p:nvSpPr>
            <p:spPr bwMode="auto">
              <a:xfrm flipH="1">
                <a:off x="2242" y="891"/>
                <a:ext cx="385" cy="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3" name="Line 363"/>
              <p:cNvSpPr>
                <a:spLocks noChangeShapeType="1"/>
              </p:cNvSpPr>
              <p:nvPr/>
            </p:nvSpPr>
            <p:spPr bwMode="auto">
              <a:xfrm flipH="1">
                <a:off x="3010" y="1139"/>
                <a:ext cx="230"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4" name="Freeform 364"/>
              <p:cNvSpPr>
                <a:spLocks/>
              </p:cNvSpPr>
              <p:nvPr/>
            </p:nvSpPr>
            <p:spPr bwMode="auto">
              <a:xfrm>
                <a:off x="2242" y="1366"/>
                <a:ext cx="128" cy="306"/>
              </a:xfrm>
              <a:custGeom>
                <a:avLst/>
                <a:gdLst>
                  <a:gd name="T0" fmla="*/ 128 w 128"/>
                  <a:gd name="T1" fmla="*/ 0 h 306"/>
                  <a:gd name="T2" fmla="*/ 128 w 128"/>
                  <a:gd name="T3" fmla="*/ 306 h 306"/>
                  <a:gd name="T4" fmla="*/ 0 w 128"/>
                  <a:gd name="T5" fmla="*/ 306 h 306"/>
                  <a:gd name="T6" fmla="*/ 0 60000 65536"/>
                  <a:gd name="T7" fmla="*/ 0 60000 65536"/>
                  <a:gd name="T8" fmla="*/ 0 60000 65536"/>
                  <a:gd name="T9" fmla="*/ 0 w 128"/>
                  <a:gd name="T10" fmla="*/ 0 h 306"/>
                  <a:gd name="T11" fmla="*/ 128 w 128"/>
                  <a:gd name="T12" fmla="*/ 306 h 306"/>
                </a:gdLst>
                <a:ahLst/>
                <a:cxnLst>
                  <a:cxn ang="T6">
                    <a:pos x="T0" y="T1"/>
                  </a:cxn>
                  <a:cxn ang="T7">
                    <a:pos x="T2" y="T3"/>
                  </a:cxn>
                  <a:cxn ang="T8">
                    <a:pos x="T4" y="T5"/>
                  </a:cxn>
                </a:cxnLst>
                <a:rect l="T9" t="T10" r="T11" b="T12"/>
                <a:pathLst>
                  <a:path w="128" h="306">
                    <a:moveTo>
                      <a:pt x="128" y="0"/>
                    </a:moveTo>
                    <a:lnTo>
                      <a:pt x="128" y="306"/>
                    </a:lnTo>
                    <a:lnTo>
                      <a:pt x="0" y="30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65" name="Rectangle 365"/>
              <p:cNvSpPr>
                <a:spLocks noChangeArrowheads="1"/>
              </p:cNvSpPr>
              <p:nvPr/>
            </p:nvSpPr>
            <p:spPr bwMode="auto">
              <a:xfrm>
                <a:off x="2110" y="0"/>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I</a:t>
                </a:r>
                <a:endParaRPr lang="en-US" altLang="zh-CN" sz="800"/>
              </a:p>
            </p:txBody>
          </p:sp>
          <p:sp>
            <p:nvSpPr>
              <p:cNvPr id="166" name="Rectangle 366"/>
              <p:cNvSpPr>
                <a:spLocks noChangeArrowheads="1"/>
              </p:cNvSpPr>
              <p:nvPr/>
            </p:nvSpPr>
            <p:spPr bwMode="auto">
              <a:xfrm>
                <a:off x="2125" y="0"/>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167" name="Rectangle 367"/>
              <p:cNvSpPr>
                <a:spLocks noChangeArrowheads="1"/>
              </p:cNvSpPr>
              <p:nvPr/>
            </p:nvSpPr>
            <p:spPr bwMode="auto">
              <a:xfrm>
                <a:off x="2168" y="0"/>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t>
                </a:r>
                <a:endParaRPr lang="en-US" altLang="zh-CN" sz="800"/>
              </a:p>
            </p:txBody>
          </p:sp>
          <p:sp>
            <p:nvSpPr>
              <p:cNvPr id="168" name="Rectangle 368"/>
              <p:cNvSpPr>
                <a:spLocks noChangeArrowheads="1"/>
              </p:cNvSpPr>
              <p:nvPr/>
            </p:nvSpPr>
            <p:spPr bwMode="auto">
              <a:xfrm>
                <a:off x="2183" y="0"/>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169" name="Rectangle 369"/>
              <p:cNvSpPr>
                <a:spLocks noChangeArrowheads="1"/>
              </p:cNvSpPr>
              <p:nvPr/>
            </p:nvSpPr>
            <p:spPr bwMode="auto">
              <a:xfrm>
                <a:off x="2220" y="0"/>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X</a:t>
                </a:r>
                <a:endParaRPr lang="en-US" altLang="zh-CN" sz="800"/>
              </a:p>
            </p:txBody>
          </p:sp>
          <p:sp>
            <p:nvSpPr>
              <p:cNvPr id="170" name="Line 370"/>
              <p:cNvSpPr>
                <a:spLocks noChangeShapeType="1"/>
              </p:cNvSpPr>
              <p:nvPr/>
            </p:nvSpPr>
            <p:spPr bwMode="auto">
              <a:xfrm flipH="1" flipV="1">
                <a:off x="1559" y="1635"/>
                <a:ext cx="40" cy="7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1" name="Line 371"/>
              <p:cNvSpPr>
                <a:spLocks noChangeShapeType="1"/>
              </p:cNvSpPr>
              <p:nvPr/>
            </p:nvSpPr>
            <p:spPr bwMode="auto">
              <a:xfrm flipH="1" flipV="1">
                <a:off x="1935" y="1635"/>
                <a:ext cx="40" cy="7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2" name="Line 372"/>
              <p:cNvSpPr>
                <a:spLocks noChangeShapeType="1"/>
              </p:cNvSpPr>
              <p:nvPr/>
            </p:nvSpPr>
            <p:spPr bwMode="auto">
              <a:xfrm>
                <a:off x="1893" y="1672"/>
                <a:ext cx="208"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3" name="Line 373"/>
              <p:cNvSpPr>
                <a:spLocks noChangeShapeType="1"/>
              </p:cNvSpPr>
              <p:nvPr/>
            </p:nvSpPr>
            <p:spPr bwMode="auto">
              <a:xfrm>
                <a:off x="1075" y="980"/>
                <a:ext cx="211"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4" name="Line 374"/>
              <p:cNvSpPr>
                <a:spLocks noChangeShapeType="1"/>
              </p:cNvSpPr>
              <p:nvPr/>
            </p:nvSpPr>
            <p:spPr bwMode="auto">
              <a:xfrm flipH="1">
                <a:off x="1954" y="1109"/>
                <a:ext cx="144"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5" name="Line 375"/>
              <p:cNvSpPr>
                <a:spLocks noChangeShapeType="1"/>
              </p:cNvSpPr>
              <p:nvPr/>
            </p:nvSpPr>
            <p:spPr bwMode="auto">
              <a:xfrm>
                <a:off x="946" y="1066"/>
                <a:ext cx="129"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6" name="Line 376"/>
              <p:cNvSpPr>
                <a:spLocks noChangeShapeType="1"/>
              </p:cNvSpPr>
              <p:nvPr/>
            </p:nvSpPr>
            <p:spPr bwMode="auto">
              <a:xfrm flipH="1">
                <a:off x="1954" y="891"/>
                <a:ext cx="144" cy="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7" name="Line 377"/>
              <p:cNvSpPr>
                <a:spLocks noChangeShapeType="1"/>
              </p:cNvSpPr>
              <p:nvPr/>
            </p:nvSpPr>
            <p:spPr bwMode="auto">
              <a:xfrm flipH="1">
                <a:off x="1075" y="1672"/>
                <a:ext cx="573"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8" name="Freeform 378"/>
              <p:cNvSpPr>
                <a:spLocks/>
              </p:cNvSpPr>
              <p:nvPr/>
            </p:nvSpPr>
            <p:spPr bwMode="auto">
              <a:xfrm>
                <a:off x="0" y="836"/>
                <a:ext cx="28" cy="28"/>
              </a:xfrm>
              <a:custGeom>
                <a:avLst/>
                <a:gdLst>
                  <a:gd name="T0" fmla="*/ 12 w 28"/>
                  <a:gd name="T1" fmla="*/ 28 h 28"/>
                  <a:gd name="T2" fmla="*/ 15 w 28"/>
                  <a:gd name="T3" fmla="*/ 28 h 28"/>
                  <a:gd name="T4" fmla="*/ 19 w 28"/>
                  <a:gd name="T5" fmla="*/ 28 h 28"/>
                  <a:gd name="T6" fmla="*/ 22 w 28"/>
                  <a:gd name="T7" fmla="*/ 28 h 28"/>
                  <a:gd name="T8" fmla="*/ 22 w 28"/>
                  <a:gd name="T9" fmla="*/ 25 h 28"/>
                  <a:gd name="T10" fmla="*/ 25 w 28"/>
                  <a:gd name="T11" fmla="*/ 25 h 28"/>
                  <a:gd name="T12" fmla="*/ 25 w 28"/>
                  <a:gd name="T13" fmla="*/ 22 h 28"/>
                  <a:gd name="T14" fmla="*/ 28 w 28"/>
                  <a:gd name="T15" fmla="*/ 22 h 28"/>
                  <a:gd name="T16" fmla="*/ 28 w 28"/>
                  <a:gd name="T17" fmla="*/ 18 h 28"/>
                  <a:gd name="T18" fmla="*/ 28 w 28"/>
                  <a:gd name="T19" fmla="*/ 15 h 28"/>
                  <a:gd name="T20" fmla="*/ 28 w 28"/>
                  <a:gd name="T21" fmla="*/ 12 h 28"/>
                  <a:gd name="T22" fmla="*/ 28 w 28"/>
                  <a:gd name="T23" fmla="*/ 9 h 28"/>
                  <a:gd name="T24" fmla="*/ 25 w 28"/>
                  <a:gd name="T25" fmla="*/ 6 h 28"/>
                  <a:gd name="T26" fmla="*/ 25 w 28"/>
                  <a:gd name="T27" fmla="*/ 3 h 28"/>
                  <a:gd name="T28" fmla="*/ 22 w 28"/>
                  <a:gd name="T29" fmla="*/ 3 h 28"/>
                  <a:gd name="T30" fmla="*/ 19 w 28"/>
                  <a:gd name="T31" fmla="*/ 0 h 28"/>
                  <a:gd name="T32" fmla="*/ 15 w 28"/>
                  <a:gd name="T33" fmla="*/ 0 h 28"/>
                  <a:gd name="T34" fmla="*/ 12 w 28"/>
                  <a:gd name="T35" fmla="*/ 0 h 28"/>
                  <a:gd name="T36" fmla="*/ 9 w 28"/>
                  <a:gd name="T37" fmla="*/ 0 h 28"/>
                  <a:gd name="T38" fmla="*/ 6 w 28"/>
                  <a:gd name="T39" fmla="*/ 3 h 28"/>
                  <a:gd name="T40" fmla="*/ 3 w 28"/>
                  <a:gd name="T41" fmla="*/ 3 h 28"/>
                  <a:gd name="T42" fmla="*/ 3 w 28"/>
                  <a:gd name="T43" fmla="*/ 6 h 28"/>
                  <a:gd name="T44" fmla="*/ 0 w 28"/>
                  <a:gd name="T45" fmla="*/ 9 h 28"/>
                  <a:gd name="T46" fmla="*/ 0 w 28"/>
                  <a:gd name="T47" fmla="*/ 12 h 28"/>
                  <a:gd name="T48" fmla="*/ 0 w 28"/>
                  <a:gd name="T49" fmla="*/ 15 h 28"/>
                  <a:gd name="T50" fmla="*/ 0 w 28"/>
                  <a:gd name="T51" fmla="*/ 18 h 28"/>
                  <a:gd name="T52" fmla="*/ 0 w 28"/>
                  <a:gd name="T53" fmla="*/ 22 h 28"/>
                  <a:gd name="T54" fmla="*/ 3 w 28"/>
                  <a:gd name="T55" fmla="*/ 22 h 28"/>
                  <a:gd name="T56" fmla="*/ 3 w 28"/>
                  <a:gd name="T57" fmla="*/ 25 h 28"/>
                  <a:gd name="T58" fmla="*/ 6 w 28"/>
                  <a:gd name="T59" fmla="*/ 25 h 28"/>
                  <a:gd name="T60" fmla="*/ 6 w 28"/>
                  <a:gd name="T61" fmla="*/ 28 h 28"/>
                  <a:gd name="T62" fmla="*/ 9 w 28"/>
                  <a:gd name="T63" fmla="*/ 28 h 28"/>
                  <a:gd name="T64" fmla="*/ 12 w 28"/>
                  <a:gd name="T65" fmla="*/ 28 h 2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8"/>
                  <a:gd name="T100" fmla="*/ 0 h 28"/>
                  <a:gd name="T101" fmla="*/ 28 w 28"/>
                  <a:gd name="T102" fmla="*/ 28 h 2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8" h="28">
                    <a:moveTo>
                      <a:pt x="12" y="28"/>
                    </a:moveTo>
                    <a:lnTo>
                      <a:pt x="15" y="28"/>
                    </a:lnTo>
                    <a:lnTo>
                      <a:pt x="19" y="28"/>
                    </a:lnTo>
                    <a:lnTo>
                      <a:pt x="22" y="28"/>
                    </a:lnTo>
                    <a:lnTo>
                      <a:pt x="22" y="25"/>
                    </a:lnTo>
                    <a:lnTo>
                      <a:pt x="25" y="25"/>
                    </a:lnTo>
                    <a:lnTo>
                      <a:pt x="25" y="22"/>
                    </a:lnTo>
                    <a:lnTo>
                      <a:pt x="28" y="22"/>
                    </a:lnTo>
                    <a:lnTo>
                      <a:pt x="28" y="18"/>
                    </a:lnTo>
                    <a:lnTo>
                      <a:pt x="28" y="15"/>
                    </a:lnTo>
                    <a:lnTo>
                      <a:pt x="28" y="12"/>
                    </a:lnTo>
                    <a:lnTo>
                      <a:pt x="28" y="9"/>
                    </a:lnTo>
                    <a:lnTo>
                      <a:pt x="25" y="6"/>
                    </a:lnTo>
                    <a:lnTo>
                      <a:pt x="25" y="3"/>
                    </a:lnTo>
                    <a:lnTo>
                      <a:pt x="22" y="3"/>
                    </a:lnTo>
                    <a:lnTo>
                      <a:pt x="19" y="0"/>
                    </a:lnTo>
                    <a:lnTo>
                      <a:pt x="15" y="0"/>
                    </a:lnTo>
                    <a:lnTo>
                      <a:pt x="12" y="0"/>
                    </a:lnTo>
                    <a:lnTo>
                      <a:pt x="9" y="0"/>
                    </a:lnTo>
                    <a:lnTo>
                      <a:pt x="6" y="3"/>
                    </a:lnTo>
                    <a:lnTo>
                      <a:pt x="3" y="3"/>
                    </a:lnTo>
                    <a:lnTo>
                      <a:pt x="3" y="6"/>
                    </a:lnTo>
                    <a:lnTo>
                      <a:pt x="0" y="9"/>
                    </a:lnTo>
                    <a:lnTo>
                      <a:pt x="0" y="12"/>
                    </a:lnTo>
                    <a:lnTo>
                      <a:pt x="0" y="15"/>
                    </a:lnTo>
                    <a:lnTo>
                      <a:pt x="0" y="18"/>
                    </a:lnTo>
                    <a:lnTo>
                      <a:pt x="0" y="22"/>
                    </a:lnTo>
                    <a:lnTo>
                      <a:pt x="3" y="22"/>
                    </a:lnTo>
                    <a:lnTo>
                      <a:pt x="3" y="25"/>
                    </a:lnTo>
                    <a:lnTo>
                      <a:pt x="6" y="25"/>
                    </a:lnTo>
                    <a:lnTo>
                      <a:pt x="6" y="28"/>
                    </a:lnTo>
                    <a:lnTo>
                      <a:pt x="9" y="28"/>
                    </a:lnTo>
                    <a:lnTo>
                      <a:pt x="12" y="2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79" name="Freeform 379"/>
              <p:cNvSpPr>
                <a:spLocks/>
              </p:cNvSpPr>
              <p:nvPr/>
            </p:nvSpPr>
            <p:spPr bwMode="auto">
              <a:xfrm>
                <a:off x="591" y="224"/>
                <a:ext cx="28" cy="30"/>
              </a:xfrm>
              <a:custGeom>
                <a:avLst/>
                <a:gdLst>
                  <a:gd name="T0" fmla="*/ 12 w 28"/>
                  <a:gd name="T1" fmla="*/ 27 h 30"/>
                  <a:gd name="T2" fmla="*/ 15 w 28"/>
                  <a:gd name="T3" fmla="*/ 30 h 30"/>
                  <a:gd name="T4" fmla="*/ 19 w 28"/>
                  <a:gd name="T5" fmla="*/ 30 h 30"/>
                  <a:gd name="T6" fmla="*/ 22 w 28"/>
                  <a:gd name="T7" fmla="*/ 27 h 30"/>
                  <a:gd name="T8" fmla="*/ 25 w 28"/>
                  <a:gd name="T9" fmla="*/ 24 h 30"/>
                  <a:gd name="T10" fmla="*/ 28 w 28"/>
                  <a:gd name="T11" fmla="*/ 21 h 30"/>
                  <a:gd name="T12" fmla="*/ 28 w 28"/>
                  <a:gd name="T13" fmla="*/ 18 h 30"/>
                  <a:gd name="T14" fmla="*/ 28 w 28"/>
                  <a:gd name="T15" fmla="*/ 15 h 30"/>
                  <a:gd name="T16" fmla="*/ 28 w 28"/>
                  <a:gd name="T17" fmla="*/ 12 h 30"/>
                  <a:gd name="T18" fmla="*/ 28 w 28"/>
                  <a:gd name="T19" fmla="*/ 9 h 30"/>
                  <a:gd name="T20" fmla="*/ 25 w 28"/>
                  <a:gd name="T21" fmla="*/ 6 h 30"/>
                  <a:gd name="T22" fmla="*/ 22 w 28"/>
                  <a:gd name="T23" fmla="*/ 3 h 30"/>
                  <a:gd name="T24" fmla="*/ 19 w 28"/>
                  <a:gd name="T25" fmla="*/ 3 h 30"/>
                  <a:gd name="T26" fmla="*/ 15 w 28"/>
                  <a:gd name="T27" fmla="*/ 0 h 30"/>
                  <a:gd name="T28" fmla="*/ 12 w 28"/>
                  <a:gd name="T29" fmla="*/ 0 h 30"/>
                  <a:gd name="T30" fmla="*/ 9 w 28"/>
                  <a:gd name="T31" fmla="*/ 3 h 30"/>
                  <a:gd name="T32" fmla="*/ 6 w 28"/>
                  <a:gd name="T33" fmla="*/ 3 h 30"/>
                  <a:gd name="T34" fmla="*/ 3 w 28"/>
                  <a:gd name="T35" fmla="*/ 6 h 30"/>
                  <a:gd name="T36" fmla="*/ 0 w 28"/>
                  <a:gd name="T37" fmla="*/ 9 h 30"/>
                  <a:gd name="T38" fmla="*/ 0 w 28"/>
                  <a:gd name="T39" fmla="*/ 12 h 30"/>
                  <a:gd name="T40" fmla="*/ 0 w 28"/>
                  <a:gd name="T41" fmla="*/ 15 h 30"/>
                  <a:gd name="T42" fmla="*/ 0 w 28"/>
                  <a:gd name="T43" fmla="*/ 18 h 30"/>
                  <a:gd name="T44" fmla="*/ 0 w 28"/>
                  <a:gd name="T45" fmla="*/ 21 h 30"/>
                  <a:gd name="T46" fmla="*/ 3 w 28"/>
                  <a:gd name="T47" fmla="*/ 24 h 30"/>
                  <a:gd name="T48" fmla="*/ 6 w 28"/>
                  <a:gd name="T49" fmla="*/ 27 h 30"/>
                  <a:gd name="T50" fmla="*/ 9 w 28"/>
                  <a:gd name="T51" fmla="*/ 30 h 30"/>
                  <a:gd name="T52" fmla="*/ 12 w 28"/>
                  <a:gd name="T53" fmla="*/ 30 h 30"/>
                  <a:gd name="T54" fmla="*/ 15 w 28"/>
                  <a:gd name="T55" fmla="*/ 30 h 30"/>
                  <a:gd name="T56" fmla="*/ 12 w 28"/>
                  <a:gd name="T57" fmla="*/ 27 h 3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28"/>
                  <a:gd name="T88" fmla="*/ 0 h 30"/>
                  <a:gd name="T89" fmla="*/ 28 w 28"/>
                  <a:gd name="T90" fmla="*/ 30 h 3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28" h="30">
                    <a:moveTo>
                      <a:pt x="12" y="27"/>
                    </a:moveTo>
                    <a:lnTo>
                      <a:pt x="15" y="30"/>
                    </a:lnTo>
                    <a:lnTo>
                      <a:pt x="19" y="30"/>
                    </a:lnTo>
                    <a:lnTo>
                      <a:pt x="22" y="27"/>
                    </a:lnTo>
                    <a:lnTo>
                      <a:pt x="25" y="24"/>
                    </a:lnTo>
                    <a:lnTo>
                      <a:pt x="28" y="21"/>
                    </a:lnTo>
                    <a:lnTo>
                      <a:pt x="28" y="18"/>
                    </a:lnTo>
                    <a:lnTo>
                      <a:pt x="28" y="15"/>
                    </a:lnTo>
                    <a:lnTo>
                      <a:pt x="28" y="12"/>
                    </a:lnTo>
                    <a:lnTo>
                      <a:pt x="28" y="9"/>
                    </a:lnTo>
                    <a:lnTo>
                      <a:pt x="25" y="6"/>
                    </a:lnTo>
                    <a:lnTo>
                      <a:pt x="22" y="3"/>
                    </a:lnTo>
                    <a:lnTo>
                      <a:pt x="19" y="3"/>
                    </a:lnTo>
                    <a:lnTo>
                      <a:pt x="15" y="0"/>
                    </a:lnTo>
                    <a:lnTo>
                      <a:pt x="12" y="0"/>
                    </a:lnTo>
                    <a:lnTo>
                      <a:pt x="9" y="3"/>
                    </a:lnTo>
                    <a:lnTo>
                      <a:pt x="6" y="3"/>
                    </a:lnTo>
                    <a:lnTo>
                      <a:pt x="3" y="6"/>
                    </a:lnTo>
                    <a:lnTo>
                      <a:pt x="0" y="9"/>
                    </a:lnTo>
                    <a:lnTo>
                      <a:pt x="0" y="12"/>
                    </a:lnTo>
                    <a:lnTo>
                      <a:pt x="0" y="15"/>
                    </a:lnTo>
                    <a:lnTo>
                      <a:pt x="0" y="18"/>
                    </a:lnTo>
                    <a:lnTo>
                      <a:pt x="0" y="21"/>
                    </a:lnTo>
                    <a:lnTo>
                      <a:pt x="3" y="24"/>
                    </a:lnTo>
                    <a:lnTo>
                      <a:pt x="6" y="27"/>
                    </a:lnTo>
                    <a:lnTo>
                      <a:pt x="9" y="30"/>
                    </a:lnTo>
                    <a:lnTo>
                      <a:pt x="12" y="30"/>
                    </a:lnTo>
                    <a:lnTo>
                      <a:pt x="15" y="30"/>
                    </a:lnTo>
                    <a:lnTo>
                      <a:pt x="12" y="2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0" name="Freeform 380"/>
              <p:cNvSpPr>
                <a:spLocks/>
              </p:cNvSpPr>
              <p:nvPr/>
            </p:nvSpPr>
            <p:spPr bwMode="auto">
              <a:xfrm>
                <a:off x="1075" y="805"/>
                <a:ext cx="1023" cy="1152"/>
              </a:xfrm>
              <a:custGeom>
                <a:avLst/>
                <a:gdLst>
                  <a:gd name="T0" fmla="*/ 211 w 1023"/>
                  <a:gd name="T1" fmla="*/ 0 h 1152"/>
                  <a:gd name="T2" fmla="*/ 0 w 1023"/>
                  <a:gd name="T3" fmla="*/ 4 h 1152"/>
                  <a:gd name="T4" fmla="*/ 0 w 1023"/>
                  <a:gd name="T5" fmla="*/ 1152 h 1152"/>
                  <a:gd name="T6" fmla="*/ 1023 w 1023"/>
                  <a:gd name="T7" fmla="*/ 1152 h 1152"/>
                  <a:gd name="T8" fmla="*/ 0 60000 65536"/>
                  <a:gd name="T9" fmla="*/ 0 60000 65536"/>
                  <a:gd name="T10" fmla="*/ 0 60000 65536"/>
                  <a:gd name="T11" fmla="*/ 0 60000 65536"/>
                  <a:gd name="T12" fmla="*/ 0 w 1023"/>
                  <a:gd name="T13" fmla="*/ 0 h 1152"/>
                  <a:gd name="T14" fmla="*/ 1023 w 1023"/>
                  <a:gd name="T15" fmla="*/ 1152 h 1152"/>
                </a:gdLst>
                <a:ahLst/>
                <a:cxnLst>
                  <a:cxn ang="T8">
                    <a:pos x="T0" y="T1"/>
                  </a:cxn>
                  <a:cxn ang="T9">
                    <a:pos x="T2" y="T3"/>
                  </a:cxn>
                  <a:cxn ang="T10">
                    <a:pos x="T4" y="T5"/>
                  </a:cxn>
                  <a:cxn ang="T11">
                    <a:pos x="T6" y="T7"/>
                  </a:cxn>
                </a:cxnLst>
                <a:rect l="T12" t="T13" r="T14" b="T15"/>
                <a:pathLst>
                  <a:path w="1023" h="1152">
                    <a:moveTo>
                      <a:pt x="211" y="0"/>
                    </a:moveTo>
                    <a:lnTo>
                      <a:pt x="0" y="4"/>
                    </a:lnTo>
                    <a:lnTo>
                      <a:pt x="0" y="1152"/>
                    </a:lnTo>
                    <a:lnTo>
                      <a:pt x="1023" y="1152"/>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1" name="Freeform 381"/>
              <p:cNvSpPr>
                <a:spLocks/>
              </p:cNvSpPr>
              <p:nvPr/>
            </p:nvSpPr>
            <p:spPr bwMode="auto">
              <a:xfrm>
                <a:off x="2095" y="1941"/>
                <a:ext cx="27" cy="28"/>
              </a:xfrm>
              <a:custGeom>
                <a:avLst/>
                <a:gdLst>
                  <a:gd name="T0" fmla="*/ 0 w 27"/>
                  <a:gd name="T1" fmla="*/ 0 h 28"/>
                  <a:gd name="T2" fmla="*/ 0 w 27"/>
                  <a:gd name="T3" fmla="*/ 28 h 28"/>
                  <a:gd name="T4" fmla="*/ 27 w 27"/>
                  <a:gd name="T5" fmla="*/ 16 h 28"/>
                  <a:gd name="T6" fmla="*/ 0 w 27"/>
                  <a:gd name="T7" fmla="*/ 0 h 28"/>
                  <a:gd name="T8" fmla="*/ 0 60000 65536"/>
                  <a:gd name="T9" fmla="*/ 0 60000 65536"/>
                  <a:gd name="T10" fmla="*/ 0 60000 65536"/>
                  <a:gd name="T11" fmla="*/ 0 60000 65536"/>
                  <a:gd name="T12" fmla="*/ 0 w 27"/>
                  <a:gd name="T13" fmla="*/ 0 h 28"/>
                  <a:gd name="T14" fmla="*/ 27 w 27"/>
                  <a:gd name="T15" fmla="*/ 28 h 28"/>
                </a:gdLst>
                <a:ahLst/>
                <a:cxnLst>
                  <a:cxn ang="T8">
                    <a:pos x="T0" y="T1"/>
                  </a:cxn>
                  <a:cxn ang="T9">
                    <a:pos x="T2" y="T3"/>
                  </a:cxn>
                  <a:cxn ang="T10">
                    <a:pos x="T4" y="T5"/>
                  </a:cxn>
                  <a:cxn ang="T11">
                    <a:pos x="T6" y="T7"/>
                  </a:cxn>
                </a:cxnLst>
                <a:rect l="T12" t="T13" r="T14" b="T15"/>
                <a:pathLst>
                  <a:path w="27" h="28">
                    <a:moveTo>
                      <a:pt x="0" y="0"/>
                    </a:moveTo>
                    <a:lnTo>
                      <a:pt x="0" y="28"/>
                    </a:lnTo>
                    <a:lnTo>
                      <a:pt x="27" y="1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2" name="Line 382"/>
              <p:cNvSpPr>
                <a:spLocks noChangeShapeType="1"/>
              </p:cNvSpPr>
              <p:nvPr/>
            </p:nvSpPr>
            <p:spPr bwMode="auto">
              <a:xfrm>
                <a:off x="2242" y="1954"/>
                <a:ext cx="998" cy="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3" name="Freeform 383"/>
              <p:cNvSpPr>
                <a:spLocks/>
              </p:cNvSpPr>
              <p:nvPr/>
            </p:nvSpPr>
            <p:spPr bwMode="auto">
              <a:xfrm>
                <a:off x="3234" y="1941"/>
                <a:ext cx="30" cy="28"/>
              </a:xfrm>
              <a:custGeom>
                <a:avLst/>
                <a:gdLst>
                  <a:gd name="T0" fmla="*/ 0 w 30"/>
                  <a:gd name="T1" fmla="*/ 0 h 28"/>
                  <a:gd name="T2" fmla="*/ 0 w 30"/>
                  <a:gd name="T3" fmla="*/ 28 h 28"/>
                  <a:gd name="T4" fmla="*/ 30 w 30"/>
                  <a:gd name="T5" fmla="*/ 16 h 28"/>
                  <a:gd name="T6" fmla="*/ 0 w 30"/>
                  <a:gd name="T7" fmla="*/ 0 h 28"/>
                  <a:gd name="T8" fmla="*/ 0 60000 65536"/>
                  <a:gd name="T9" fmla="*/ 0 60000 65536"/>
                  <a:gd name="T10" fmla="*/ 0 60000 65536"/>
                  <a:gd name="T11" fmla="*/ 0 60000 65536"/>
                  <a:gd name="T12" fmla="*/ 0 w 30"/>
                  <a:gd name="T13" fmla="*/ 0 h 28"/>
                  <a:gd name="T14" fmla="*/ 30 w 30"/>
                  <a:gd name="T15" fmla="*/ 28 h 28"/>
                </a:gdLst>
                <a:ahLst/>
                <a:cxnLst>
                  <a:cxn ang="T8">
                    <a:pos x="T0" y="T1"/>
                  </a:cxn>
                  <a:cxn ang="T9">
                    <a:pos x="T2" y="T3"/>
                  </a:cxn>
                  <a:cxn ang="T10">
                    <a:pos x="T4" y="T5"/>
                  </a:cxn>
                  <a:cxn ang="T11">
                    <a:pos x="T6" y="T7"/>
                  </a:cxn>
                </a:cxnLst>
                <a:rect l="T12" t="T13" r="T14" b="T15"/>
                <a:pathLst>
                  <a:path w="30" h="28">
                    <a:moveTo>
                      <a:pt x="0" y="0"/>
                    </a:moveTo>
                    <a:lnTo>
                      <a:pt x="0" y="28"/>
                    </a:lnTo>
                    <a:lnTo>
                      <a:pt x="30" y="1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4" name="Line 384"/>
              <p:cNvSpPr>
                <a:spLocks noChangeShapeType="1"/>
              </p:cNvSpPr>
              <p:nvPr/>
            </p:nvSpPr>
            <p:spPr bwMode="auto">
              <a:xfrm>
                <a:off x="3381" y="1954"/>
                <a:ext cx="964" cy="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5" name="Freeform 385"/>
              <p:cNvSpPr>
                <a:spLocks/>
              </p:cNvSpPr>
              <p:nvPr/>
            </p:nvSpPr>
            <p:spPr bwMode="auto">
              <a:xfrm>
                <a:off x="4339" y="1941"/>
                <a:ext cx="31" cy="28"/>
              </a:xfrm>
              <a:custGeom>
                <a:avLst/>
                <a:gdLst>
                  <a:gd name="T0" fmla="*/ 0 w 31"/>
                  <a:gd name="T1" fmla="*/ 0 h 28"/>
                  <a:gd name="T2" fmla="*/ 0 w 31"/>
                  <a:gd name="T3" fmla="*/ 28 h 28"/>
                  <a:gd name="T4" fmla="*/ 31 w 31"/>
                  <a:gd name="T5" fmla="*/ 16 h 28"/>
                  <a:gd name="T6" fmla="*/ 0 w 31"/>
                  <a:gd name="T7" fmla="*/ 0 h 28"/>
                  <a:gd name="T8" fmla="*/ 0 60000 65536"/>
                  <a:gd name="T9" fmla="*/ 0 60000 65536"/>
                  <a:gd name="T10" fmla="*/ 0 60000 65536"/>
                  <a:gd name="T11" fmla="*/ 0 60000 65536"/>
                  <a:gd name="T12" fmla="*/ 0 w 31"/>
                  <a:gd name="T13" fmla="*/ 0 h 28"/>
                  <a:gd name="T14" fmla="*/ 31 w 31"/>
                  <a:gd name="T15" fmla="*/ 28 h 28"/>
                </a:gdLst>
                <a:ahLst/>
                <a:cxnLst>
                  <a:cxn ang="T8">
                    <a:pos x="T0" y="T1"/>
                  </a:cxn>
                  <a:cxn ang="T9">
                    <a:pos x="T2" y="T3"/>
                  </a:cxn>
                  <a:cxn ang="T10">
                    <a:pos x="T4" y="T5"/>
                  </a:cxn>
                  <a:cxn ang="T11">
                    <a:pos x="T6" y="T7"/>
                  </a:cxn>
                </a:cxnLst>
                <a:rect l="T12" t="T13" r="T14" b="T15"/>
                <a:pathLst>
                  <a:path w="31" h="28">
                    <a:moveTo>
                      <a:pt x="0" y="0"/>
                    </a:moveTo>
                    <a:lnTo>
                      <a:pt x="0" y="28"/>
                    </a:lnTo>
                    <a:lnTo>
                      <a:pt x="31" y="1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6" name="Freeform 386"/>
              <p:cNvSpPr>
                <a:spLocks/>
              </p:cNvSpPr>
              <p:nvPr/>
            </p:nvSpPr>
            <p:spPr bwMode="auto">
              <a:xfrm>
                <a:off x="1011" y="1151"/>
                <a:ext cx="3539" cy="943"/>
              </a:xfrm>
              <a:custGeom>
                <a:avLst/>
                <a:gdLst>
                  <a:gd name="T0" fmla="*/ 3475 w 3539"/>
                  <a:gd name="T1" fmla="*/ 803 h 943"/>
                  <a:gd name="T2" fmla="*/ 3539 w 3539"/>
                  <a:gd name="T3" fmla="*/ 806 h 943"/>
                  <a:gd name="T4" fmla="*/ 3539 w 3539"/>
                  <a:gd name="T5" fmla="*/ 943 h 943"/>
                  <a:gd name="T6" fmla="*/ 0 w 3539"/>
                  <a:gd name="T7" fmla="*/ 943 h 943"/>
                  <a:gd name="T8" fmla="*/ 0 w 3539"/>
                  <a:gd name="T9" fmla="*/ 0 h 943"/>
                  <a:gd name="T10" fmla="*/ 275 w 3539"/>
                  <a:gd name="T11" fmla="*/ 0 h 943"/>
                  <a:gd name="T12" fmla="*/ 0 60000 65536"/>
                  <a:gd name="T13" fmla="*/ 0 60000 65536"/>
                  <a:gd name="T14" fmla="*/ 0 60000 65536"/>
                  <a:gd name="T15" fmla="*/ 0 60000 65536"/>
                  <a:gd name="T16" fmla="*/ 0 60000 65536"/>
                  <a:gd name="T17" fmla="*/ 0 60000 65536"/>
                  <a:gd name="T18" fmla="*/ 0 w 3539"/>
                  <a:gd name="T19" fmla="*/ 0 h 943"/>
                  <a:gd name="T20" fmla="*/ 3539 w 3539"/>
                  <a:gd name="T21" fmla="*/ 943 h 943"/>
                </a:gdLst>
                <a:ahLst/>
                <a:cxnLst>
                  <a:cxn ang="T12">
                    <a:pos x="T0" y="T1"/>
                  </a:cxn>
                  <a:cxn ang="T13">
                    <a:pos x="T2" y="T3"/>
                  </a:cxn>
                  <a:cxn ang="T14">
                    <a:pos x="T4" y="T5"/>
                  </a:cxn>
                  <a:cxn ang="T15">
                    <a:pos x="T6" y="T7"/>
                  </a:cxn>
                  <a:cxn ang="T16">
                    <a:pos x="T8" y="T9"/>
                  </a:cxn>
                  <a:cxn ang="T17">
                    <a:pos x="T10" y="T11"/>
                  </a:cxn>
                </a:cxnLst>
                <a:rect l="T18" t="T19" r="T20" b="T21"/>
                <a:pathLst>
                  <a:path w="3539" h="943">
                    <a:moveTo>
                      <a:pt x="3475" y="803"/>
                    </a:moveTo>
                    <a:lnTo>
                      <a:pt x="3539" y="806"/>
                    </a:lnTo>
                    <a:lnTo>
                      <a:pt x="3539" y="943"/>
                    </a:lnTo>
                    <a:lnTo>
                      <a:pt x="0" y="943"/>
                    </a:lnTo>
                    <a:lnTo>
                      <a:pt x="0" y="0"/>
                    </a:lnTo>
                    <a:lnTo>
                      <a:pt x="275"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7" name="Freeform 387"/>
              <p:cNvSpPr>
                <a:spLocks/>
              </p:cNvSpPr>
              <p:nvPr/>
            </p:nvSpPr>
            <p:spPr bwMode="auto">
              <a:xfrm>
                <a:off x="1063" y="1657"/>
                <a:ext cx="27" cy="30"/>
              </a:xfrm>
              <a:custGeom>
                <a:avLst/>
                <a:gdLst>
                  <a:gd name="T0" fmla="*/ 12 w 27"/>
                  <a:gd name="T1" fmla="*/ 27 h 30"/>
                  <a:gd name="T2" fmla="*/ 15 w 27"/>
                  <a:gd name="T3" fmla="*/ 30 h 30"/>
                  <a:gd name="T4" fmla="*/ 18 w 27"/>
                  <a:gd name="T5" fmla="*/ 30 h 30"/>
                  <a:gd name="T6" fmla="*/ 21 w 27"/>
                  <a:gd name="T7" fmla="*/ 27 h 30"/>
                  <a:gd name="T8" fmla="*/ 24 w 27"/>
                  <a:gd name="T9" fmla="*/ 24 h 30"/>
                  <a:gd name="T10" fmla="*/ 27 w 27"/>
                  <a:gd name="T11" fmla="*/ 21 h 30"/>
                  <a:gd name="T12" fmla="*/ 27 w 27"/>
                  <a:gd name="T13" fmla="*/ 18 h 30"/>
                  <a:gd name="T14" fmla="*/ 27 w 27"/>
                  <a:gd name="T15" fmla="*/ 15 h 30"/>
                  <a:gd name="T16" fmla="*/ 27 w 27"/>
                  <a:gd name="T17" fmla="*/ 12 h 30"/>
                  <a:gd name="T18" fmla="*/ 27 w 27"/>
                  <a:gd name="T19" fmla="*/ 9 h 30"/>
                  <a:gd name="T20" fmla="*/ 24 w 27"/>
                  <a:gd name="T21" fmla="*/ 6 h 30"/>
                  <a:gd name="T22" fmla="*/ 21 w 27"/>
                  <a:gd name="T23" fmla="*/ 3 h 30"/>
                  <a:gd name="T24" fmla="*/ 18 w 27"/>
                  <a:gd name="T25" fmla="*/ 3 h 30"/>
                  <a:gd name="T26" fmla="*/ 15 w 27"/>
                  <a:gd name="T27" fmla="*/ 0 h 30"/>
                  <a:gd name="T28" fmla="*/ 12 w 27"/>
                  <a:gd name="T29" fmla="*/ 0 h 30"/>
                  <a:gd name="T30" fmla="*/ 9 w 27"/>
                  <a:gd name="T31" fmla="*/ 3 h 30"/>
                  <a:gd name="T32" fmla="*/ 6 w 27"/>
                  <a:gd name="T33" fmla="*/ 3 h 30"/>
                  <a:gd name="T34" fmla="*/ 3 w 27"/>
                  <a:gd name="T35" fmla="*/ 6 h 30"/>
                  <a:gd name="T36" fmla="*/ 0 w 27"/>
                  <a:gd name="T37" fmla="*/ 9 h 30"/>
                  <a:gd name="T38" fmla="*/ 0 w 27"/>
                  <a:gd name="T39" fmla="*/ 12 h 30"/>
                  <a:gd name="T40" fmla="*/ 0 w 27"/>
                  <a:gd name="T41" fmla="*/ 15 h 30"/>
                  <a:gd name="T42" fmla="*/ 0 w 27"/>
                  <a:gd name="T43" fmla="*/ 18 h 30"/>
                  <a:gd name="T44" fmla="*/ 0 w 27"/>
                  <a:gd name="T45" fmla="*/ 21 h 30"/>
                  <a:gd name="T46" fmla="*/ 3 w 27"/>
                  <a:gd name="T47" fmla="*/ 24 h 30"/>
                  <a:gd name="T48" fmla="*/ 6 w 27"/>
                  <a:gd name="T49" fmla="*/ 27 h 30"/>
                  <a:gd name="T50" fmla="*/ 9 w 27"/>
                  <a:gd name="T51" fmla="*/ 30 h 30"/>
                  <a:gd name="T52" fmla="*/ 12 w 27"/>
                  <a:gd name="T53" fmla="*/ 30 h 30"/>
                  <a:gd name="T54" fmla="*/ 12 w 27"/>
                  <a:gd name="T55" fmla="*/ 27 h 3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7"/>
                  <a:gd name="T85" fmla="*/ 0 h 30"/>
                  <a:gd name="T86" fmla="*/ 27 w 27"/>
                  <a:gd name="T87" fmla="*/ 30 h 3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7" h="30">
                    <a:moveTo>
                      <a:pt x="12" y="27"/>
                    </a:moveTo>
                    <a:lnTo>
                      <a:pt x="15" y="30"/>
                    </a:lnTo>
                    <a:lnTo>
                      <a:pt x="18" y="30"/>
                    </a:lnTo>
                    <a:lnTo>
                      <a:pt x="21" y="27"/>
                    </a:lnTo>
                    <a:lnTo>
                      <a:pt x="24" y="24"/>
                    </a:lnTo>
                    <a:lnTo>
                      <a:pt x="27" y="21"/>
                    </a:lnTo>
                    <a:lnTo>
                      <a:pt x="27" y="18"/>
                    </a:lnTo>
                    <a:lnTo>
                      <a:pt x="27" y="15"/>
                    </a:lnTo>
                    <a:lnTo>
                      <a:pt x="27" y="12"/>
                    </a:lnTo>
                    <a:lnTo>
                      <a:pt x="27" y="9"/>
                    </a:lnTo>
                    <a:lnTo>
                      <a:pt x="24" y="6"/>
                    </a:lnTo>
                    <a:lnTo>
                      <a:pt x="21" y="3"/>
                    </a:lnTo>
                    <a:lnTo>
                      <a:pt x="18" y="3"/>
                    </a:lnTo>
                    <a:lnTo>
                      <a:pt x="15" y="0"/>
                    </a:lnTo>
                    <a:lnTo>
                      <a:pt x="12" y="0"/>
                    </a:lnTo>
                    <a:lnTo>
                      <a:pt x="9" y="3"/>
                    </a:lnTo>
                    <a:lnTo>
                      <a:pt x="6" y="3"/>
                    </a:lnTo>
                    <a:lnTo>
                      <a:pt x="3" y="6"/>
                    </a:lnTo>
                    <a:lnTo>
                      <a:pt x="0" y="9"/>
                    </a:lnTo>
                    <a:lnTo>
                      <a:pt x="0" y="12"/>
                    </a:lnTo>
                    <a:lnTo>
                      <a:pt x="0" y="15"/>
                    </a:lnTo>
                    <a:lnTo>
                      <a:pt x="0" y="18"/>
                    </a:lnTo>
                    <a:lnTo>
                      <a:pt x="0" y="21"/>
                    </a:lnTo>
                    <a:lnTo>
                      <a:pt x="3" y="24"/>
                    </a:lnTo>
                    <a:lnTo>
                      <a:pt x="6" y="27"/>
                    </a:lnTo>
                    <a:lnTo>
                      <a:pt x="9" y="30"/>
                    </a:lnTo>
                    <a:lnTo>
                      <a:pt x="12" y="30"/>
                    </a:lnTo>
                    <a:lnTo>
                      <a:pt x="12" y="2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8" name="Freeform 388"/>
              <p:cNvSpPr>
                <a:spLocks/>
              </p:cNvSpPr>
              <p:nvPr/>
            </p:nvSpPr>
            <p:spPr bwMode="auto">
              <a:xfrm>
                <a:off x="2358" y="1353"/>
                <a:ext cx="28" cy="28"/>
              </a:xfrm>
              <a:custGeom>
                <a:avLst/>
                <a:gdLst>
                  <a:gd name="T0" fmla="*/ 12 w 28"/>
                  <a:gd name="T1" fmla="*/ 28 h 28"/>
                  <a:gd name="T2" fmla="*/ 15 w 28"/>
                  <a:gd name="T3" fmla="*/ 28 h 28"/>
                  <a:gd name="T4" fmla="*/ 18 w 28"/>
                  <a:gd name="T5" fmla="*/ 28 h 28"/>
                  <a:gd name="T6" fmla="*/ 21 w 28"/>
                  <a:gd name="T7" fmla="*/ 28 h 28"/>
                  <a:gd name="T8" fmla="*/ 21 w 28"/>
                  <a:gd name="T9" fmla="*/ 25 h 28"/>
                  <a:gd name="T10" fmla="*/ 24 w 28"/>
                  <a:gd name="T11" fmla="*/ 25 h 28"/>
                  <a:gd name="T12" fmla="*/ 24 w 28"/>
                  <a:gd name="T13" fmla="*/ 22 h 28"/>
                  <a:gd name="T14" fmla="*/ 28 w 28"/>
                  <a:gd name="T15" fmla="*/ 22 h 28"/>
                  <a:gd name="T16" fmla="*/ 28 w 28"/>
                  <a:gd name="T17" fmla="*/ 19 h 28"/>
                  <a:gd name="T18" fmla="*/ 28 w 28"/>
                  <a:gd name="T19" fmla="*/ 16 h 28"/>
                  <a:gd name="T20" fmla="*/ 28 w 28"/>
                  <a:gd name="T21" fmla="*/ 13 h 28"/>
                  <a:gd name="T22" fmla="*/ 28 w 28"/>
                  <a:gd name="T23" fmla="*/ 10 h 28"/>
                  <a:gd name="T24" fmla="*/ 28 w 28"/>
                  <a:gd name="T25" fmla="*/ 7 h 28"/>
                  <a:gd name="T26" fmla="*/ 24 w 28"/>
                  <a:gd name="T27" fmla="*/ 7 h 28"/>
                  <a:gd name="T28" fmla="*/ 24 w 28"/>
                  <a:gd name="T29" fmla="*/ 4 h 28"/>
                  <a:gd name="T30" fmla="*/ 21 w 28"/>
                  <a:gd name="T31" fmla="*/ 4 h 28"/>
                  <a:gd name="T32" fmla="*/ 21 w 28"/>
                  <a:gd name="T33" fmla="*/ 0 h 28"/>
                  <a:gd name="T34" fmla="*/ 18 w 28"/>
                  <a:gd name="T35" fmla="*/ 0 h 28"/>
                  <a:gd name="T36" fmla="*/ 15 w 28"/>
                  <a:gd name="T37" fmla="*/ 0 h 28"/>
                  <a:gd name="T38" fmla="*/ 12 w 28"/>
                  <a:gd name="T39" fmla="*/ 0 h 28"/>
                  <a:gd name="T40" fmla="*/ 9 w 28"/>
                  <a:gd name="T41" fmla="*/ 0 h 28"/>
                  <a:gd name="T42" fmla="*/ 6 w 28"/>
                  <a:gd name="T43" fmla="*/ 0 h 28"/>
                  <a:gd name="T44" fmla="*/ 6 w 28"/>
                  <a:gd name="T45" fmla="*/ 4 h 28"/>
                  <a:gd name="T46" fmla="*/ 3 w 28"/>
                  <a:gd name="T47" fmla="*/ 4 h 28"/>
                  <a:gd name="T48" fmla="*/ 3 w 28"/>
                  <a:gd name="T49" fmla="*/ 7 h 28"/>
                  <a:gd name="T50" fmla="*/ 0 w 28"/>
                  <a:gd name="T51" fmla="*/ 7 h 28"/>
                  <a:gd name="T52" fmla="*/ 0 w 28"/>
                  <a:gd name="T53" fmla="*/ 10 h 28"/>
                  <a:gd name="T54" fmla="*/ 0 w 28"/>
                  <a:gd name="T55" fmla="*/ 13 h 28"/>
                  <a:gd name="T56" fmla="*/ 0 w 28"/>
                  <a:gd name="T57" fmla="*/ 16 h 28"/>
                  <a:gd name="T58" fmla="*/ 0 w 28"/>
                  <a:gd name="T59" fmla="*/ 19 h 28"/>
                  <a:gd name="T60" fmla="*/ 0 w 28"/>
                  <a:gd name="T61" fmla="*/ 22 h 28"/>
                  <a:gd name="T62" fmla="*/ 3 w 28"/>
                  <a:gd name="T63" fmla="*/ 22 h 28"/>
                  <a:gd name="T64" fmla="*/ 3 w 28"/>
                  <a:gd name="T65" fmla="*/ 25 h 28"/>
                  <a:gd name="T66" fmla="*/ 6 w 28"/>
                  <a:gd name="T67" fmla="*/ 25 h 28"/>
                  <a:gd name="T68" fmla="*/ 6 w 28"/>
                  <a:gd name="T69" fmla="*/ 28 h 28"/>
                  <a:gd name="T70" fmla="*/ 9 w 28"/>
                  <a:gd name="T71" fmla="*/ 28 h 28"/>
                  <a:gd name="T72" fmla="*/ 12 w 28"/>
                  <a:gd name="T73" fmla="*/ 28 h 2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28"/>
                  <a:gd name="T112" fmla="*/ 0 h 28"/>
                  <a:gd name="T113" fmla="*/ 28 w 28"/>
                  <a:gd name="T114" fmla="*/ 28 h 2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28" h="28">
                    <a:moveTo>
                      <a:pt x="12" y="28"/>
                    </a:moveTo>
                    <a:lnTo>
                      <a:pt x="15" y="28"/>
                    </a:lnTo>
                    <a:lnTo>
                      <a:pt x="18" y="28"/>
                    </a:lnTo>
                    <a:lnTo>
                      <a:pt x="21" y="28"/>
                    </a:lnTo>
                    <a:lnTo>
                      <a:pt x="21" y="25"/>
                    </a:lnTo>
                    <a:lnTo>
                      <a:pt x="24" y="25"/>
                    </a:lnTo>
                    <a:lnTo>
                      <a:pt x="24" y="22"/>
                    </a:lnTo>
                    <a:lnTo>
                      <a:pt x="28" y="22"/>
                    </a:lnTo>
                    <a:lnTo>
                      <a:pt x="28" y="19"/>
                    </a:lnTo>
                    <a:lnTo>
                      <a:pt x="28" y="16"/>
                    </a:lnTo>
                    <a:lnTo>
                      <a:pt x="28" y="13"/>
                    </a:lnTo>
                    <a:lnTo>
                      <a:pt x="28" y="10"/>
                    </a:lnTo>
                    <a:lnTo>
                      <a:pt x="28" y="7"/>
                    </a:lnTo>
                    <a:lnTo>
                      <a:pt x="24" y="7"/>
                    </a:lnTo>
                    <a:lnTo>
                      <a:pt x="24" y="4"/>
                    </a:lnTo>
                    <a:lnTo>
                      <a:pt x="21" y="4"/>
                    </a:lnTo>
                    <a:lnTo>
                      <a:pt x="21" y="0"/>
                    </a:lnTo>
                    <a:lnTo>
                      <a:pt x="18" y="0"/>
                    </a:lnTo>
                    <a:lnTo>
                      <a:pt x="15" y="0"/>
                    </a:lnTo>
                    <a:lnTo>
                      <a:pt x="12" y="0"/>
                    </a:lnTo>
                    <a:lnTo>
                      <a:pt x="9" y="0"/>
                    </a:lnTo>
                    <a:lnTo>
                      <a:pt x="6" y="0"/>
                    </a:lnTo>
                    <a:lnTo>
                      <a:pt x="6" y="4"/>
                    </a:lnTo>
                    <a:lnTo>
                      <a:pt x="3" y="4"/>
                    </a:lnTo>
                    <a:lnTo>
                      <a:pt x="3" y="7"/>
                    </a:lnTo>
                    <a:lnTo>
                      <a:pt x="0" y="7"/>
                    </a:lnTo>
                    <a:lnTo>
                      <a:pt x="0" y="10"/>
                    </a:lnTo>
                    <a:lnTo>
                      <a:pt x="0" y="13"/>
                    </a:lnTo>
                    <a:lnTo>
                      <a:pt x="0" y="16"/>
                    </a:lnTo>
                    <a:lnTo>
                      <a:pt x="0" y="19"/>
                    </a:lnTo>
                    <a:lnTo>
                      <a:pt x="0" y="22"/>
                    </a:lnTo>
                    <a:lnTo>
                      <a:pt x="3" y="22"/>
                    </a:lnTo>
                    <a:lnTo>
                      <a:pt x="3" y="25"/>
                    </a:lnTo>
                    <a:lnTo>
                      <a:pt x="6" y="25"/>
                    </a:lnTo>
                    <a:lnTo>
                      <a:pt x="6" y="28"/>
                    </a:lnTo>
                    <a:lnTo>
                      <a:pt x="9" y="28"/>
                    </a:lnTo>
                    <a:lnTo>
                      <a:pt x="12" y="2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9" name="Freeform 389"/>
              <p:cNvSpPr>
                <a:spLocks/>
              </p:cNvSpPr>
              <p:nvPr/>
            </p:nvSpPr>
            <p:spPr bwMode="auto">
              <a:xfrm>
                <a:off x="3433" y="1127"/>
                <a:ext cx="27" cy="27"/>
              </a:xfrm>
              <a:custGeom>
                <a:avLst/>
                <a:gdLst>
                  <a:gd name="T0" fmla="*/ 12 w 27"/>
                  <a:gd name="T1" fmla="*/ 27 h 27"/>
                  <a:gd name="T2" fmla="*/ 15 w 27"/>
                  <a:gd name="T3" fmla="*/ 27 h 27"/>
                  <a:gd name="T4" fmla="*/ 18 w 27"/>
                  <a:gd name="T5" fmla="*/ 27 h 27"/>
                  <a:gd name="T6" fmla="*/ 21 w 27"/>
                  <a:gd name="T7" fmla="*/ 24 h 27"/>
                  <a:gd name="T8" fmla="*/ 24 w 27"/>
                  <a:gd name="T9" fmla="*/ 24 h 27"/>
                  <a:gd name="T10" fmla="*/ 24 w 27"/>
                  <a:gd name="T11" fmla="*/ 21 h 27"/>
                  <a:gd name="T12" fmla="*/ 27 w 27"/>
                  <a:gd name="T13" fmla="*/ 18 h 27"/>
                  <a:gd name="T14" fmla="*/ 27 w 27"/>
                  <a:gd name="T15" fmla="*/ 15 h 27"/>
                  <a:gd name="T16" fmla="*/ 27 w 27"/>
                  <a:gd name="T17" fmla="*/ 12 h 27"/>
                  <a:gd name="T18" fmla="*/ 27 w 27"/>
                  <a:gd name="T19" fmla="*/ 9 h 27"/>
                  <a:gd name="T20" fmla="*/ 27 w 27"/>
                  <a:gd name="T21" fmla="*/ 6 h 27"/>
                  <a:gd name="T22" fmla="*/ 24 w 27"/>
                  <a:gd name="T23" fmla="*/ 6 h 27"/>
                  <a:gd name="T24" fmla="*/ 24 w 27"/>
                  <a:gd name="T25" fmla="*/ 3 h 27"/>
                  <a:gd name="T26" fmla="*/ 21 w 27"/>
                  <a:gd name="T27" fmla="*/ 3 h 27"/>
                  <a:gd name="T28" fmla="*/ 21 w 27"/>
                  <a:gd name="T29" fmla="*/ 0 h 27"/>
                  <a:gd name="T30" fmla="*/ 18 w 27"/>
                  <a:gd name="T31" fmla="*/ 0 h 27"/>
                  <a:gd name="T32" fmla="*/ 15 w 27"/>
                  <a:gd name="T33" fmla="*/ 0 h 27"/>
                  <a:gd name="T34" fmla="*/ 12 w 27"/>
                  <a:gd name="T35" fmla="*/ 0 h 27"/>
                  <a:gd name="T36" fmla="*/ 9 w 27"/>
                  <a:gd name="T37" fmla="*/ 0 h 27"/>
                  <a:gd name="T38" fmla="*/ 6 w 27"/>
                  <a:gd name="T39" fmla="*/ 0 h 27"/>
                  <a:gd name="T40" fmla="*/ 6 w 27"/>
                  <a:gd name="T41" fmla="*/ 3 h 27"/>
                  <a:gd name="T42" fmla="*/ 3 w 27"/>
                  <a:gd name="T43" fmla="*/ 3 h 27"/>
                  <a:gd name="T44" fmla="*/ 3 w 27"/>
                  <a:gd name="T45" fmla="*/ 6 h 27"/>
                  <a:gd name="T46" fmla="*/ 0 w 27"/>
                  <a:gd name="T47" fmla="*/ 6 h 27"/>
                  <a:gd name="T48" fmla="*/ 0 w 27"/>
                  <a:gd name="T49" fmla="*/ 9 h 27"/>
                  <a:gd name="T50" fmla="*/ 0 w 27"/>
                  <a:gd name="T51" fmla="*/ 12 h 27"/>
                  <a:gd name="T52" fmla="*/ 0 w 27"/>
                  <a:gd name="T53" fmla="*/ 15 h 27"/>
                  <a:gd name="T54" fmla="*/ 0 w 27"/>
                  <a:gd name="T55" fmla="*/ 18 h 27"/>
                  <a:gd name="T56" fmla="*/ 3 w 27"/>
                  <a:gd name="T57" fmla="*/ 21 h 27"/>
                  <a:gd name="T58" fmla="*/ 3 w 27"/>
                  <a:gd name="T59" fmla="*/ 24 h 27"/>
                  <a:gd name="T60" fmla="*/ 6 w 27"/>
                  <a:gd name="T61" fmla="*/ 24 h 27"/>
                  <a:gd name="T62" fmla="*/ 9 w 27"/>
                  <a:gd name="T63" fmla="*/ 27 h 27"/>
                  <a:gd name="T64" fmla="*/ 12 w 27"/>
                  <a:gd name="T65" fmla="*/ 27 h 2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7"/>
                  <a:gd name="T100" fmla="*/ 0 h 27"/>
                  <a:gd name="T101" fmla="*/ 27 w 27"/>
                  <a:gd name="T102" fmla="*/ 27 h 2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7" h="27">
                    <a:moveTo>
                      <a:pt x="12" y="27"/>
                    </a:moveTo>
                    <a:lnTo>
                      <a:pt x="15" y="27"/>
                    </a:lnTo>
                    <a:lnTo>
                      <a:pt x="18" y="27"/>
                    </a:lnTo>
                    <a:lnTo>
                      <a:pt x="21" y="24"/>
                    </a:lnTo>
                    <a:lnTo>
                      <a:pt x="24" y="24"/>
                    </a:lnTo>
                    <a:lnTo>
                      <a:pt x="24" y="21"/>
                    </a:lnTo>
                    <a:lnTo>
                      <a:pt x="27" y="18"/>
                    </a:lnTo>
                    <a:lnTo>
                      <a:pt x="27" y="15"/>
                    </a:lnTo>
                    <a:lnTo>
                      <a:pt x="27" y="12"/>
                    </a:lnTo>
                    <a:lnTo>
                      <a:pt x="27" y="9"/>
                    </a:lnTo>
                    <a:lnTo>
                      <a:pt x="27" y="6"/>
                    </a:lnTo>
                    <a:lnTo>
                      <a:pt x="24" y="6"/>
                    </a:lnTo>
                    <a:lnTo>
                      <a:pt x="24" y="3"/>
                    </a:lnTo>
                    <a:lnTo>
                      <a:pt x="21" y="3"/>
                    </a:lnTo>
                    <a:lnTo>
                      <a:pt x="21" y="0"/>
                    </a:lnTo>
                    <a:lnTo>
                      <a:pt x="18" y="0"/>
                    </a:lnTo>
                    <a:lnTo>
                      <a:pt x="15" y="0"/>
                    </a:lnTo>
                    <a:lnTo>
                      <a:pt x="12" y="0"/>
                    </a:lnTo>
                    <a:lnTo>
                      <a:pt x="9" y="0"/>
                    </a:lnTo>
                    <a:lnTo>
                      <a:pt x="6" y="0"/>
                    </a:lnTo>
                    <a:lnTo>
                      <a:pt x="6" y="3"/>
                    </a:lnTo>
                    <a:lnTo>
                      <a:pt x="3" y="3"/>
                    </a:lnTo>
                    <a:lnTo>
                      <a:pt x="3" y="6"/>
                    </a:lnTo>
                    <a:lnTo>
                      <a:pt x="0" y="6"/>
                    </a:lnTo>
                    <a:lnTo>
                      <a:pt x="0" y="9"/>
                    </a:lnTo>
                    <a:lnTo>
                      <a:pt x="0" y="12"/>
                    </a:lnTo>
                    <a:lnTo>
                      <a:pt x="0" y="15"/>
                    </a:lnTo>
                    <a:lnTo>
                      <a:pt x="0" y="18"/>
                    </a:lnTo>
                    <a:lnTo>
                      <a:pt x="3" y="21"/>
                    </a:lnTo>
                    <a:lnTo>
                      <a:pt x="3" y="24"/>
                    </a:lnTo>
                    <a:lnTo>
                      <a:pt x="6" y="24"/>
                    </a:lnTo>
                    <a:lnTo>
                      <a:pt x="9" y="27"/>
                    </a:lnTo>
                    <a:lnTo>
                      <a:pt x="12" y="2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90" name="Freeform 390"/>
              <p:cNvSpPr>
                <a:spLocks/>
              </p:cNvSpPr>
              <p:nvPr/>
            </p:nvSpPr>
            <p:spPr bwMode="auto">
              <a:xfrm>
                <a:off x="3561" y="1127"/>
                <a:ext cx="31" cy="27"/>
              </a:xfrm>
              <a:custGeom>
                <a:avLst/>
                <a:gdLst>
                  <a:gd name="T0" fmla="*/ 0 w 31"/>
                  <a:gd name="T1" fmla="*/ 0 h 27"/>
                  <a:gd name="T2" fmla="*/ 3 w 31"/>
                  <a:gd name="T3" fmla="*/ 27 h 27"/>
                  <a:gd name="T4" fmla="*/ 31 w 31"/>
                  <a:gd name="T5" fmla="*/ 15 h 27"/>
                  <a:gd name="T6" fmla="*/ 3 w 31"/>
                  <a:gd name="T7" fmla="*/ 0 h 27"/>
                  <a:gd name="T8" fmla="*/ 0 w 31"/>
                  <a:gd name="T9" fmla="*/ 0 h 27"/>
                  <a:gd name="T10" fmla="*/ 0 60000 65536"/>
                  <a:gd name="T11" fmla="*/ 0 60000 65536"/>
                  <a:gd name="T12" fmla="*/ 0 60000 65536"/>
                  <a:gd name="T13" fmla="*/ 0 60000 65536"/>
                  <a:gd name="T14" fmla="*/ 0 60000 65536"/>
                  <a:gd name="T15" fmla="*/ 0 w 31"/>
                  <a:gd name="T16" fmla="*/ 0 h 27"/>
                  <a:gd name="T17" fmla="*/ 31 w 31"/>
                  <a:gd name="T18" fmla="*/ 27 h 27"/>
                </a:gdLst>
                <a:ahLst/>
                <a:cxnLst>
                  <a:cxn ang="T10">
                    <a:pos x="T0" y="T1"/>
                  </a:cxn>
                  <a:cxn ang="T11">
                    <a:pos x="T2" y="T3"/>
                  </a:cxn>
                  <a:cxn ang="T12">
                    <a:pos x="T4" y="T5"/>
                  </a:cxn>
                  <a:cxn ang="T13">
                    <a:pos x="T6" y="T7"/>
                  </a:cxn>
                  <a:cxn ang="T14">
                    <a:pos x="T8" y="T9"/>
                  </a:cxn>
                </a:cxnLst>
                <a:rect l="T15" t="T16" r="T17" b="T18"/>
                <a:pathLst>
                  <a:path w="31" h="27">
                    <a:moveTo>
                      <a:pt x="0" y="0"/>
                    </a:moveTo>
                    <a:lnTo>
                      <a:pt x="3" y="27"/>
                    </a:lnTo>
                    <a:lnTo>
                      <a:pt x="31" y="15"/>
                    </a:lnTo>
                    <a:lnTo>
                      <a:pt x="3"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91" name="Rectangle 391"/>
              <p:cNvSpPr>
                <a:spLocks noChangeArrowheads="1"/>
              </p:cNvSpPr>
              <p:nvPr/>
            </p:nvSpPr>
            <p:spPr bwMode="auto">
              <a:xfrm>
                <a:off x="3623" y="1093"/>
                <a:ext cx="4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192" name="Rectangle 392"/>
              <p:cNvSpPr>
                <a:spLocks noChangeArrowheads="1"/>
              </p:cNvSpPr>
              <p:nvPr/>
            </p:nvSpPr>
            <p:spPr bwMode="auto">
              <a:xfrm>
                <a:off x="3659" y="109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193" name="Rectangle 393"/>
              <p:cNvSpPr>
                <a:spLocks noChangeArrowheads="1"/>
              </p:cNvSpPr>
              <p:nvPr/>
            </p:nvSpPr>
            <p:spPr bwMode="auto">
              <a:xfrm>
                <a:off x="3690" y="109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194" name="Rectangle 394"/>
              <p:cNvSpPr>
                <a:spLocks noChangeArrowheads="1"/>
              </p:cNvSpPr>
              <p:nvPr/>
            </p:nvSpPr>
            <p:spPr bwMode="auto">
              <a:xfrm>
                <a:off x="3724" y="1093"/>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195" name="Rectangle 395"/>
              <p:cNvSpPr>
                <a:spLocks noChangeArrowheads="1"/>
              </p:cNvSpPr>
              <p:nvPr/>
            </p:nvSpPr>
            <p:spPr bwMode="auto">
              <a:xfrm>
                <a:off x="3742" y="1093"/>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196" name="Rectangle 396"/>
              <p:cNvSpPr>
                <a:spLocks noChangeArrowheads="1"/>
              </p:cNvSpPr>
              <p:nvPr/>
            </p:nvSpPr>
            <p:spPr bwMode="auto">
              <a:xfrm>
                <a:off x="3776" y="1093"/>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197" name="Rectangle 397"/>
              <p:cNvSpPr>
                <a:spLocks noChangeArrowheads="1"/>
              </p:cNvSpPr>
              <p:nvPr/>
            </p:nvSpPr>
            <p:spPr bwMode="auto">
              <a:xfrm>
                <a:off x="3803" y="1093"/>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s</a:t>
                </a:r>
                <a:endParaRPr lang="en-US" altLang="zh-CN" sz="800"/>
              </a:p>
            </p:txBody>
          </p:sp>
          <p:sp>
            <p:nvSpPr>
              <p:cNvPr id="198" name="Rectangle 398"/>
              <p:cNvSpPr>
                <a:spLocks noChangeArrowheads="1"/>
              </p:cNvSpPr>
              <p:nvPr/>
            </p:nvSpPr>
            <p:spPr bwMode="auto">
              <a:xfrm>
                <a:off x="3858" y="1201"/>
                <a:ext cx="4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D</a:t>
                </a:r>
                <a:endParaRPr lang="en-US" altLang="zh-CN" sz="800"/>
              </a:p>
            </p:txBody>
          </p:sp>
          <p:sp>
            <p:nvSpPr>
              <p:cNvPr id="199" name="Rectangle 399"/>
              <p:cNvSpPr>
                <a:spLocks noChangeArrowheads="1"/>
              </p:cNvSpPr>
              <p:nvPr/>
            </p:nvSpPr>
            <p:spPr bwMode="auto">
              <a:xfrm>
                <a:off x="3898" y="120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200" name="Rectangle 400"/>
              <p:cNvSpPr>
                <a:spLocks noChangeArrowheads="1"/>
              </p:cNvSpPr>
              <p:nvPr/>
            </p:nvSpPr>
            <p:spPr bwMode="auto">
              <a:xfrm>
                <a:off x="3932" y="1201"/>
                <a:ext cx="18"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t</a:t>
                </a:r>
                <a:endParaRPr lang="en-US" altLang="zh-CN" sz="800"/>
              </a:p>
            </p:txBody>
          </p:sp>
          <p:sp>
            <p:nvSpPr>
              <p:cNvPr id="201" name="Rectangle 401"/>
              <p:cNvSpPr>
                <a:spLocks noChangeArrowheads="1"/>
              </p:cNvSpPr>
              <p:nvPr/>
            </p:nvSpPr>
            <p:spPr bwMode="auto">
              <a:xfrm>
                <a:off x="3947" y="120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a</a:t>
                </a:r>
                <a:endParaRPr lang="en-US" altLang="zh-CN" sz="800"/>
              </a:p>
            </p:txBody>
          </p:sp>
          <p:sp>
            <p:nvSpPr>
              <p:cNvPr id="202" name="Rectangle 402"/>
              <p:cNvSpPr>
                <a:spLocks noChangeArrowheads="1"/>
              </p:cNvSpPr>
              <p:nvPr/>
            </p:nvSpPr>
            <p:spPr bwMode="auto">
              <a:xfrm>
                <a:off x="3981" y="1201"/>
                <a:ext cx="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sz="800"/>
              </a:p>
            </p:txBody>
          </p:sp>
          <p:sp>
            <p:nvSpPr>
              <p:cNvPr id="203" name="Rectangle 403"/>
              <p:cNvSpPr>
                <a:spLocks noChangeArrowheads="1"/>
              </p:cNvSpPr>
              <p:nvPr/>
            </p:nvSpPr>
            <p:spPr bwMode="auto">
              <a:xfrm>
                <a:off x="3819" y="1271"/>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204" name="Rectangle 404"/>
              <p:cNvSpPr>
                <a:spLocks noChangeArrowheads="1"/>
              </p:cNvSpPr>
              <p:nvPr/>
            </p:nvSpPr>
            <p:spPr bwMode="auto">
              <a:xfrm>
                <a:off x="3865" y="127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e</a:t>
                </a:r>
                <a:endParaRPr lang="en-US" altLang="zh-CN" sz="800"/>
              </a:p>
            </p:txBody>
          </p:sp>
          <p:sp>
            <p:nvSpPr>
              <p:cNvPr id="205" name="Rectangle 405"/>
              <p:cNvSpPr>
                <a:spLocks noChangeArrowheads="1"/>
              </p:cNvSpPr>
              <p:nvPr/>
            </p:nvSpPr>
            <p:spPr bwMode="auto">
              <a:xfrm>
                <a:off x="3898" y="1271"/>
                <a:ext cx="53"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m</a:t>
                </a:r>
                <a:endParaRPr lang="en-US" altLang="zh-CN" sz="800"/>
              </a:p>
            </p:txBody>
          </p:sp>
          <p:sp>
            <p:nvSpPr>
              <p:cNvPr id="206" name="Rectangle 406"/>
              <p:cNvSpPr>
                <a:spLocks noChangeArrowheads="1"/>
              </p:cNvSpPr>
              <p:nvPr/>
            </p:nvSpPr>
            <p:spPr bwMode="auto">
              <a:xfrm>
                <a:off x="3944" y="1271"/>
                <a:ext cx="36"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o</a:t>
                </a:r>
                <a:endParaRPr lang="en-US" altLang="zh-CN" sz="800"/>
              </a:p>
            </p:txBody>
          </p:sp>
          <p:sp>
            <p:nvSpPr>
              <p:cNvPr id="207" name="Rectangle 407"/>
              <p:cNvSpPr>
                <a:spLocks noChangeArrowheads="1"/>
              </p:cNvSpPr>
              <p:nvPr/>
            </p:nvSpPr>
            <p:spPr bwMode="auto">
              <a:xfrm>
                <a:off x="3978" y="1271"/>
                <a:ext cx="21"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r</a:t>
                </a:r>
                <a:endParaRPr lang="en-US" altLang="zh-CN" sz="800"/>
              </a:p>
            </p:txBody>
          </p:sp>
          <p:sp>
            <p:nvSpPr>
              <p:cNvPr id="208" name="Rectangle 408"/>
              <p:cNvSpPr>
                <a:spLocks noChangeArrowheads="1"/>
              </p:cNvSpPr>
              <p:nvPr/>
            </p:nvSpPr>
            <p:spPr bwMode="auto">
              <a:xfrm>
                <a:off x="3996" y="1271"/>
                <a:ext cx="32" cy="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800">
                    <a:solidFill>
                      <a:srgbClr val="000000"/>
                    </a:solidFill>
                  </a:rPr>
                  <a:t>y</a:t>
                </a:r>
                <a:endParaRPr lang="en-US" altLang="zh-CN" sz="800"/>
              </a:p>
            </p:txBody>
          </p:sp>
        </p:grpSp>
      </p:grpSp>
      <p:sp>
        <p:nvSpPr>
          <p:cNvPr id="3" name="Slide Number Placeholder 2"/>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7</a:t>
            </a:fld>
            <a:endParaRPr lang="zh-CN" altLang="en-US">
              <a:solidFill>
                <a:srgbClr val="1F497D"/>
              </a:solidFill>
            </a:endParaRPr>
          </a:p>
        </p:txBody>
      </p:sp>
    </p:spTree>
    <p:extLst>
      <p:ext uri="{BB962C8B-B14F-4D97-AF65-F5344CB8AC3E}">
        <p14:creationId xmlns:p14="http://schemas.microsoft.com/office/powerpoint/2010/main" val="1408778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6"/>
          <p:cNvGrpSpPr>
            <a:grpSpLocks/>
          </p:cNvGrpSpPr>
          <p:nvPr/>
        </p:nvGrpSpPr>
        <p:grpSpPr bwMode="auto">
          <a:xfrm>
            <a:off x="107504" y="136525"/>
            <a:ext cx="8856984" cy="6316811"/>
            <a:chOff x="0" y="0"/>
            <a:chExt cx="4672" cy="3174"/>
          </a:xfrm>
        </p:grpSpPr>
        <p:sp>
          <p:nvSpPr>
            <p:cNvPr id="6" name="AutoShape 7"/>
            <p:cNvSpPr>
              <a:spLocks noChangeAspect="1" noChangeArrowheads="1" noTextEdit="1"/>
            </p:cNvSpPr>
            <p:nvPr/>
          </p:nvSpPr>
          <p:spPr bwMode="auto">
            <a:xfrm>
              <a:off x="0" y="0"/>
              <a:ext cx="4672" cy="3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nvGrpSpPr>
            <p:cNvPr id="7" name="Group 8"/>
            <p:cNvGrpSpPr>
              <a:grpSpLocks/>
            </p:cNvGrpSpPr>
            <p:nvPr/>
          </p:nvGrpSpPr>
          <p:grpSpPr bwMode="auto">
            <a:xfrm>
              <a:off x="61" y="79"/>
              <a:ext cx="4543" cy="2965"/>
              <a:chOff x="0" y="0"/>
              <a:chExt cx="4543" cy="2965"/>
            </a:xfrm>
          </p:grpSpPr>
          <p:sp>
            <p:nvSpPr>
              <p:cNvPr id="396" name="Freeform 9"/>
              <p:cNvSpPr>
                <a:spLocks/>
              </p:cNvSpPr>
              <p:nvPr/>
            </p:nvSpPr>
            <p:spPr bwMode="auto">
              <a:xfrm>
                <a:off x="4303" y="754"/>
                <a:ext cx="190" cy="969"/>
              </a:xfrm>
              <a:custGeom>
                <a:avLst/>
                <a:gdLst>
                  <a:gd name="T0" fmla="*/ 190 w 190"/>
                  <a:gd name="T1" fmla="*/ 969 h 969"/>
                  <a:gd name="T2" fmla="*/ 190 w 190"/>
                  <a:gd name="T3" fmla="*/ 0 h 969"/>
                  <a:gd name="T4" fmla="*/ 0 w 190"/>
                  <a:gd name="T5" fmla="*/ 0 h 969"/>
                  <a:gd name="T6" fmla="*/ 0 60000 65536"/>
                  <a:gd name="T7" fmla="*/ 0 60000 65536"/>
                  <a:gd name="T8" fmla="*/ 0 60000 65536"/>
                  <a:gd name="T9" fmla="*/ 0 w 190"/>
                  <a:gd name="T10" fmla="*/ 0 h 969"/>
                  <a:gd name="T11" fmla="*/ 190 w 190"/>
                  <a:gd name="T12" fmla="*/ 969 h 969"/>
                </a:gdLst>
                <a:ahLst/>
                <a:cxnLst>
                  <a:cxn ang="T6">
                    <a:pos x="T0" y="T1"/>
                  </a:cxn>
                  <a:cxn ang="T7">
                    <a:pos x="T2" y="T3"/>
                  </a:cxn>
                  <a:cxn ang="T8">
                    <a:pos x="T4" y="T5"/>
                  </a:cxn>
                </a:cxnLst>
                <a:rect l="T9" t="T10" r="T11" b="T12"/>
                <a:pathLst>
                  <a:path w="190" h="969">
                    <a:moveTo>
                      <a:pt x="190" y="969"/>
                    </a:moveTo>
                    <a:lnTo>
                      <a:pt x="190" y="0"/>
                    </a:lnTo>
                    <a:lnTo>
                      <a:pt x="0" y="0"/>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97" name="Freeform 10"/>
              <p:cNvSpPr>
                <a:spLocks/>
              </p:cNvSpPr>
              <p:nvPr/>
            </p:nvSpPr>
            <p:spPr bwMode="auto">
              <a:xfrm>
                <a:off x="1669" y="120"/>
                <a:ext cx="2715" cy="1269"/>
              </a:xfrm>
              <a:custGeom>
                <a:avLst/>
                <a:gdLst>
                  <a:gd name="T0" fmla="*/ 2632 w 2715"/>
                  <a:gd name="T1" fmla="*/ 551 h 1269"/>
                  <a:gd name="T2" fmla="*/ 2715 w 2715"/>
                  <a:gd name="T3" fmla="*/ 551 h 1269"/>
                  <a:gd name="T4" fmla="*/ 2715 w 2715"/>
                  <a:gd name="T5" fmla="*/ 0 h 1269"/>
                  <a:gd name="T6" fmla="*/ 0 w 2715"/>
                  <a:gd name="T7" fmla="*/ 0 h 1269"/>
                  <a:gd name="T8" fmla="*/ 0 w 2715"/>
                  <a:gd name="T9" fmla="*/ 1269 h 1269"/>
                  <a:gd name="T10" fmla="*/ 0 60000 65536"/>
                  <a:gd name="T11" fmla="*/ 0 60000 65536"/>
                  <a:gd name="T12" fmla="*/ 0 60000 65536"/>
                  <a:gd name="T13" fmla="*/ 0 60000 65536"/>
                  <a:gd name="T14" fmla="*/ 0 60000 65536"/>
                  <a:gd name="T15" fmla="*/ 0 w 2715"/>
                  <a:gd name="T16" fmla="*/ 0 h 1269"/>
                  <a:gd name="T17" fmla="*/ 2715 w 2715"/>
                  <a:gd name="T18" fmla="*/ 1269 h 1269"/>
                </a:gdLst>
                <a:ahLst/>
                <a:cxnLst>
                  <a:cxn ang="T10">
                    <a:pos x="T0" y="T1"/>
                  </a:cxn>
                  <a:cxn ang="T11">
                    <a:pos x="T2" y="T3"/>
                  </a:cxn>
                  <a:cxn ang="T12">
                    <a:pos x="T4" y="T5"/>
                  </a:cxn>
                  <a:cxn ang="T13">
                    <a:pos x="T6" y="T7"/>
                  </a:cxn>
                  <a:cxn ang="T14">
                    <a:pos x="T8" y="T9"/>
                  </a:cxn>
                </a:cxnLst>
                <a:rect l="T15" t="T16" r="T17" b="T18"/>
                <a:pathLst>
                  <a:path w="2715" h="1269">
                    <a:moveTo>
                      <a:pt x="2632" y="551"/>
                    </a:moveTo>
                    <a:lnTo>
                      <a:pt x="2715" y="551"/>
                    </a:lnTo>
                    <a:lnTo>
                      <a:pt x="2715" y="0"/>
                    </a:lnTo>
                    <a:lnTo>
                      <a:pt x="0" y="0"/>
                    </a:lnTo>
                    <a:lnTo>
                      <a:pt x="0" y="1269"/>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98" name="Freeform 11"/>
              <p:cNvSpPr>
                <a:spLocks/>
              </p:cNvSpPr>
              <p:nvPr/>
            </p:nvSpPr>
            <p:spPr bwMode="auto">
              <a:xfrm>
                <a:off x="574" y="0"/>
                <a:ext cx="3106" cy="1324"/>
              </a:xfrm>
              <a:custGeom>
                <a:avLst/>
                <a:gdLst>
                  <a:gd name="T0" fmla="*/ 0 w 3106"/>
                  <a:gd name="T1" fmla="*/ 181 h 1324"/>
                  <a:gd name="T2" fmla="*/ 2 w 3106"/>
                  <a:gd name="T3" fmla="*/ 0 h 1324"/>
                  <a:gd name="T4" fmla="*/ 3106 w 3106"/>
                  <a:gd name="T5" fmla="*/ 0 h 1324"/>
                  <a:gd name="T6" fmla="*/ 3106 w 3106"/>
                  <a:gd name="T7" fmla="*/ 1324 h 1324"/>
                  <a:gd name="T8" fmla="*/ 3025 w 3106"/>
                  <a:gd name="T9" fmla="*/ 1324 h 1324"/>
                  <a:gd name="T10" fmla="*/ 0 60000 65536"/>
                  <a:gd name="T11" fmla="*/ 0 60000 65536"/>
                  <a:gd name="T12" fmla="*/ 0 60000 65536"/>
                  <a:gd name="T13" fmla="*/ 0 60000 65536"/>
                  <a:gd name="T14" fmla="*/ 0 60000 65536"/>
                  <a:gd name="T15" fmla="*/ 0 w 3106"/>
                  <a:gd name="T16" fmla="*/ 0 h 1324"/>
                  <a:gd name="T17" fmla="*/ 3106 w 3106"/>
                  <a:gd name="T18" fmla="*/ 1324 h 1324"/>
                </a:gdLst>
                <a:ahLst/>
                <a:cxnLst>
                  <a:cxn ang="T10">
                    <a:pos x="T0" y="T1"/>
                  </a:cxn>
                  <a:cxn ang="T11">
                    <a:pos x="T2" y="T3"/>
                  </a:cxn>
                  <a:cxn ang="T12">
                    <a:pos x="T4" y="T5"/>
                  </a:cxn>
                  <a:cxn ang="T13">
                    <a:pos x="T6" y="T7"/>
                  </a:cxn>
                  <a:cxn ang="T14">
                    <a:pos x="T8" y="T9"/>
                  </a:cxn>
                </a:cxnLst>
                <a:rect l="T15" t="T16" r="T17" b="T18"/>
                <a:pathLst>
                  <a:path w="3106" h="1324">
                    <a:moveTo>
                      <a:pt x="0" y="181"/>
                    </a:moveTo>
                    <a:lnTo>
                      <a:pt x="2" y="0"/>
                    </a:lnTo>
                    <a:lnTo>
                      <a:pt x="3106" y="0"/>
                    </a:lnTo>
                    <a:lnTo>
                      <a:pt x="3106" y="1324"/>
                    </a:lnTo>
                    <a:lnTo>
                      <a:pt x="3025" y="1324"/>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99" name="Freeform 12"/>
              <p:cNvSpPr>
                <a:spLocks/>
              </p:cNvSpPr>
              <p:nvPr/>
            </p:nvSpPr>
            <p:spPr bwMode="auto">
              <a:xfrm>
                <a:off x="3267" y="645"/>
                <a:ext cx="162" cy="635"/>
              </a:xfrm>
              <a:custGeom>
                <a:avLst/>
                <a:gdLst>
                  <a:gd name="T0" fmla="*/ 0 w 162"/>
                  <a:gd name="T1" fmla="*/ 0 h 635"/>
                  <a:gd name="T2" fmla="*/ 81 w 162"/>
                  <a:gd name="T3" fmla="*/ 0 h 635"/>
                  <a:gd name="T4" fmla="*/ 81 w 162"/>
                  <a:gd name="T5" fmla="*/ 635 h 635"/>
                  <a:gd name="T6" fmla="*/ 162 w 162"/>
                  <a:gd name="T7" fmla="*/ 635 h 635"/>
                  <a:gd name="T8" fmla="*/ 0 60000 65536"/>
                  <a:gd name="T9" fmla="*/ 0 60000 65536"/>
                  <a:gd name="T10" fmla="*/ 0 60000 65536"/>
                  <a:gd name="T11" fmla="*/ 0 60000 65536"/>
                  <a:gd name="T12" fmla="*/ 0 w 162"/>
                  <a:gd name="T13" fmla="*/ 0 h 635"/>
                  <a:gd name="T14" fmla="*/ 162 w 162"/>
                  <a:gd name="T15" fmla="*/ 635 h 635"/>
                </a:gdLst>
                <a:ahLst/>
                <a:cxnLst>
                  <a:cxn ang="T8">
                    <a:pos x="T0" y="T1"/>
                  </a:cxn>
                  <a:cxn ang="T9">
                    <a:pos x="T2" y="T3"/>
                  </a:cxn>
                  <a:cxn ang="T10">
                    <a:pos x="T4" y="T5"/>
                  </a:cxn>
                  <a:cxn ang="T11">
                    <a:pos x="T6" y="T7"/>
                  </a:cxn>
                </a:cxnLst>
                <a:rect l="T12" t="T13" r="T14" b="T15"/>
                <a:pathLst>
                  <a:path w="162" h="635">
                    <a:moveTo>
                      <a:pt x="0" y="0"/>
                    </a:moveTo>
                    <a:lnTo>
                      <a:pt x="81" y="0"/>
                    </a:lnTo>
                    <a:lnTo>
                      <a:pt x="81" y="635"/>
                    </a:lnTo>
                    <a:lnTo>
                      <a:pt x="162" y="635"/>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0" name="Freeform 13"/>
              <p:cNvSpPr>
                <a:spLocks/>
              </p:cNvSpPr>
              <p:nvPr/>
            </p:nvSpPr>
            <p:spPr bwMode="auto">
              <a:xfrm>
                <a:off x="3267" y="1369"/>
                <a:ext cx="162" cy="267"/>
              </a:xfrm>
              <a:custGeom>
                <a:avLst/>
                <a:gdLst>
                  <a:gd name="T0" fmla="*/ 0 w 162"/>
                  <a:gd name="T1" fmla="*/ 267 h 267"/>
                  <a:gd name="T2" fmla="*/ 81 w 162"/>
                  <a:gd name="T3" fmla="*/ 267 h 267"/>
                  <a:gd name="T4" fmla="*/ 81 w 162"/>
                  <a:gd name="T5" fmla="*/ 0 h 267"/>
                  <a:gd name="T6" fmla="*/ 162 w 162"/>
                  <a:gd name="T7" fmla="*/ 0 h 267"/>
                  <a:gd name="T8" fmla="*/ 0 60000 65536"/>
                  <a:gd name="T9" fmla="*/ 0 60000 65536"/>
                  <a:gd name="T10" fmla="*/ 0 60000 65536"/>
                  <a:gd name="T11" fmla="*/ 0 60000 65536"/>
                  <a:gd name="T12" fmla="*/ 0 w 162"/>
                  <a:gd name="T13" fmla="*/ 0 h 267"/>
                  <a:gd name="T14" fmla="*/ 162 w 162"/>
                  <a:gd name="T15" fmla="*/ 267 h 267"/>
                </a:gdLst>
                <a:ahLst/>
                <a:cxnLst>
                  <a:cxn ang="T8">
                    <a:pos x="T0" y="T1"/>
                  </a:cxn>
                  <a:cxn ang="T9">
                    <a:pos x="T2" y="T3"/>
                  </a:cxn>
                  <a:cxn ang="T10">
                    <a:pos x="T4" y="T5"/>
                  </a:cxn>
                  <a:cxn ang="T11">
                    <a:pos x="T6" y="T7"/>
                  </a:cxn>
                </a:cxnLst>
                <a:rect l="T12" t="T13" r="T14" b="T15"/>
                <a:pathLst>
                  <a:path w="162" h="267">
                    <a:moveTo>
                      <a:pt x="0" y="267"/>
                    </a:moveTo>
                    <a:lnTo>
                      <a:pt x="81" y="267"/>
                    </a:lnTo>
                    <a:lnTo>
                      <a:pt x="81" y="0"/>
                    </a:lnTo>
                    <a:lnTo>
                      <a:pt x="162" y="0"/>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1" name="Freeform 14"/>
              <p:cNvSpPr>
                <a:spLocks/>
              </p:cNvSpPr>
              <p:nvPr/>
            </p:nvSpPr>
            <p:spPr bwMode="auto">
              <a:xfrm>
                <a:off x="3267" y="713"/>
                <a:ext cx="849" cy="1660"/>
              </a:xfrm>
              <a:custGeom>
                <a:avLst/>
                <a:gdLst>
                  <a:gd name="T0" fmla="*/ 504 w 849"/>
                  <a:gd name="T1" fmla="*/ 1479 h 1660"/>
                  <a:gd name="T2" fmla="*/ 504 w 849"/>
                  <a:gd name="T3" fmla="*/ 1660 h 1660"/>
                  <a:gd name="T4" fmla="*/ 849 w 849"/>
                  <a:gd name="T5" fmla="*/ 1660 h 1660"/>
                  <a:gd name="T6" fmla="*/ 849 w 849"/>
                  <a:gd name="T7" fmla="*/ 0 h 1660"/>
                  <a:gd name="T8" fmla="*/ 0 w 849"/>
                  <a:gd name="T9" fmla="*/ 0 h 1660"/>
                  <a:gd name="T10" fmla="*/ 0 60000 65536"/>
                  <a:gd name="T11" fmla="*/ 0 60000 65536"/>
                  <a:gd name="T12" fmla="*/ 0 60000 65536"/>
                  <a:gd name="T13" fmla="*/ 0 60000 65536"/>
                  <a:gd name="T14" fmla="*/ 0 60000 65536"/>
                  <a:gd name="T15" fmla="*/ 0 w 849"/>
                  <a:gd name="T16" fmla="*/ 0 h 1660"/>
                  <a:gd name="T17" fmla="*/ 849 w 849"/>
                  <a:gd name="T18" fmla="*/ 1660 h 1660"/>
                </a:gdLst>
                <a:ahLst/>
                <a:cxnLst>
                  <a:cxn ang="T10">
                    <a:pos x="T0" y="T1"/>
                  </a:cxn>
                  <a:cxn ang="T11">
                    <a:pos x="T2" y="T3"/>
                  </a:cxn>
                  <a:cxn ang="T12">
                    <a:pos x="T4" y="T5"/>
                  </a:cxn>
                  <a:cxn ang="T13">
                    <a:pos x="T6" y="T7"/>
                  </a:cxn>
                  <a:cxn ang="T14">
                    <a:pos x="T8" y="T9"/>
                  </a:cxn>
                </a:cxnLst>
                <a:rect l="T15" t="T16" r="T17" b="T18"/>
                <a:pathLst>
                  <a:path w="849" h="1660">
                    <a:moveTo>
                      <a:pt x="504" y="1479"/>
                    </a:moveTo>
                    <a:lnTo>
                      <a:pt x="504" y="1660"/>
                    </a:lnTo>
                    <a:lnTo>
                      <a:pt x="849" y="1660"/>
                    </a:lnTo>
                    <a:lnTo>
                      <a:pt x="849" y="0"/>
                    </a:lnTo>
                    <a:lnTo>
                      <a:pt x="0" y="0"/>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2" name="Freeform 15"/>
              <p:cNvSpPr>
                <a:spLocks/>
              </p:cNvSpPr>
              <p:nvPr/>
            </p:nvSpPr>
            <p:spPr bwMode="auto">
              <a:xfrm>
                <a:off x="3267" y="780"/>
                <a:ext cx="504" cy="779"/>
              </a:xfrm>
              <a:custGeom>
                <a:avLst/>
                <a:gdLst>
                  <a:gd name="T0" fmla="*/ 504 w 504"/>
                  <a:gd name="T1" fmla="*/ 779 h 779"/>
                  <a:gd name="T2" fmla="*/ 504 w 504"/>
                  <a:gd name="T3" fmla="*/ 0 h 779"/>
                  <a:gd name="T4" fmla="*/ 0 w 504"/>
                  <a:gd name="T5" fmla="*/ 0 h 779"/>
                  <a:gd name="T6" fmla="*/ 0 60000 65536"/>
                  <a:gd name="T7" fmla="*/ 0 60000 65536"/>
                  <a:gd name="T8" fmla="*/ 0 60000 65536"/>
                  <a:gd name="T9" fmla="*/ 0 w 504"/>
                  <a:gd name="T10" fmla="*/ 0 h 779"/>
                  <a:gd name="T11" fmla="*/ 504 w 504"/>
                  <a:gd name="T12" fmla="*/ 779 h 779"/>
                </a:gdLst>
                <a:ahLst/>
                <a:cxnLst>
                  <a:cxn ang="T6">
                    <a:pos x="T0" y="T1"/>
                  </a:cxn>
                  <a:cxn ang="T7">
                    <a:pos x="T2" y="T3"/>
                  </a:cxn>
                  <a:cxn ang="T8">
                    <a:pos x="T4" y="T5"/>
                  </a:cxn>
                </a:cxnLst>
                <a:rect l="T9" t="T10" r="T11" b="T12"/>
                <a:pathLst>
                  <a:path w="504" h="779">
                    <a:moveTo>
                      <a:pt x="504" y="779"/>
                    </a:moveTo>
                    <a:lnTo>
                      <a:pt x="504" y="0"/>
                    </a:lnTo>
                    <a:lnTo>
                      <a:pt x="0" y="0"/>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3" name="Freeform 16"/>
              <p:cNvSpPr>
                <a:spLocks/>
              </p:cNvSpPr>
              <p:nvPr/>
            </p:nvSpPr>
            <p:spPr bwMode="auto">
              <a:xfrm>
                <a:off x="2199" y="645"/>
                <a:ext cx="820" cy="2317"/>
              </a:xfrm>
              <a:custGeom>
                <a:avLst/>
                <a:gdLst>
                  <a:gd name="T0" fmla="*/ 0 w 820"/>
                  <a:gd name="T1" fmla="*/ 0 h 2317"/>
                  <a:gd name="T2" fmla="*/ 820 w 820"/>
                  <a:gd name="T3" fmla="*/ 0 h 2317"/>
                  <a:gd name="T4" fmla="*/ 820 w 820"/>
                  <a:gd name="T5" fmla="*/ 2317 h 2317"/>
                  <a:gd name="T6" fmla="*/ 213 w 820"/>
                  <a:gd name="T7" fmla="*/ 2317 h 2317"/>
                  <a:gd name="T8" fmla="*/ 213 w 820"/>
                  <a:gd name="T9" fmla="*/ 2236 h 2317"/>
                  <a:gd name="T10" fmla="*/ 0 60000 65536"/>
                  <a:gd name="T11" fmla="*/ 0 60000 65536"/>
                  <a:gd name="T12" fmla="*/ 0 60000 65536"/>
                  <a:gd name="T13" fmla="*/ 0 60000 65536"/>
                  <a:gd name="T14" fmla="*/ 0 60000 65536"/>
                  <a:gd name="T15" fmla="*/ 0 w 820"/>
                  <a:gd name="T16" fmla="*/ 0 h 2317"/>
                  <a:gd name="T17" fmla="*/ 820 w 820"/>
                  <a:gd name="T18" fmla="*/ 2317 h 2317"/>
                </a:gdLst>
                <a:ahLst/>
                <a:cxnLst>
                  <a:cxn ang="T10">
                    <a:pos x="T0" y="T1"/>
                  </a:cxn>
                  <a:cxn ang="T11">
                    <a:pos x="T2" y="T3"/>
                  </a:cxn>
                  <a:cxn ang="T12">
                    <a:pos x="T4" y="T5"/>
                  </a:cxn>
                  <a:cxn ang="T13">
                    <a:pos x="T6" y="T7"/>
                  </a:cxn>
                  <a:cxn ang="T14">
                    <a:pos x="T8" y="T9"/>
                  </a:cxn>
                </a:cxnLst>
                <a:rect l="T15" t="T16" r="T17" b="T18"/>
                <a:pathLst>
                  <a:path w="820" h="2317">
                    <a:moveTo>
                      <a:pt x="0" y="0"/>
                    </a:moveTo>
                    <a:lnTo>
                      <a:pt x="820" y="0"/>
                    </a:lnTo>
                    <a:lnTo>
                      <a:pt x="820" y="2317"/>
                    </a:lnTo>
                    <a:lnTo>
                      <a:pt x="213" y="2317"/>
                    </a:lnTo>
                    <a:lnTo>
                      <a:pt x="213" y="2236"/>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4" name="Freeform 17"/>
              <p:cNvSpPr>
                <a:spLocks/>
              </p:cNvSpPr>
              <p:nvPr/>
            </p:nvSpPr>
            <p:spPr bwMode="auto">
              <a:xfrm>
                <a:off x="2199" y="778"/>
                <a:ext cx="700" cy="919"/>
              </a:xfrm>
              <a:custGeom>
                <a:avLst/>
                <a:gdLst>
                  <a:gd name="T0" fmla="*/ 0 w 700"/>
                  <a:gd name="T1" fmla="*/ 0 h 919"/>
                  <a:gd name="T2" fmla="*/ 700 w 700"/>
                  <a:gd name="T3" fmla="*/ 2 h 919"/>
                  <a:gd name="T4" fmla="*/ 700 w 700"/>
                  <a:gd name="T5" fmla="*/ 615 h 919"/>
                  <a:gd name="T6" fmla="*/ 253 w 700"/>
                  <a:gd name="T7" fmla="*/ 615 h 919"/>
                  <a:gd name="T8" fmla="*/ 253 w 700"/>
                  <a:gd name="T9" fmla="*/ 919 h 919"/>
                  <a:gd name="T10" fmla="*/ 0 60000 65536"/>
                  <a:gd name="T11" fmla="*/ 0 60000 65536"/>
                  <a:gd name="T12" fmla="*/ 0 60000 65536"/>
                  <a:gd name="T13" fmla="*/ 0 60000 65536"/>
                  <a:gd name="T14" fmla="*/ 0 60000 65536"/>
                  <a:gd name="T15" fmla="*/ 0 w 700"/>
                  <a:gd name="T16" fmla="*/ 0 h 919"/>
                  <a:gd name="T17" fmla="*/ 700 w 700"/>
                  <a:gd name="T18" fmla="*/ 919 h 919"/>
                </a:gdLst>
                <a:ahLst/>
                <a:cxnLst>
                  <a:cxn ang="T10">
                    <a:pos x="T0" y="T1"/>
                  </a:cxn>
                  <a:cxn ang="T11">
                    <a:pos x="T2" y="T3"/>
                  </a:cxn>
                  <a:cxn ang="T12">
                    <a:pos x="T4" y="T5"/>
                  </a:cxn>
                  <a:cxn ang="T13">
                    <a:pos x="T6" y="T7"/>
                  </a:cxn>
                  <a:cxn ang="T14">
                    <a:pos x="T8" y="T9"/>
                  </a:cxn>
                </a:cxnLst>
                <a:rect l="T15" t="T16" r="T17" b="T18"/>
                <a:pathLst>
                  <a:path w="700" h="919">
                    <a:moveTo>
                      <a:pt x="0" y="0"/>
                    </a:moveTo>
                    <a:lnTo>
                      <a:pt x="700" y="2"/>
                    </a:lnTo>
                    <a:lnTo>
                      <a:pt x="700" y="615"/>
                    </a:lnTo>
                    <a:lnTo>
                      <a:pt x="253" y="615"/>
                    </a:lnTo>
                    <a:lnTo>
                      <a:pt x="253" y="919"/>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5" name="Freeform 18"/>
              <p:cNvSpPr>
                <a:spLocks/>
              </p:cNvSpPr>
              <p:nvPr/>
            </p:nvSpPr>
            <p:spPr bwMode="auto">
              <a:xfrm>
                <a:off x="2199" y="713"/>
                <a:ext cx="759" cy="1937"/>
              </a:xfrm>
              <a:custGeom>
                <a:avLst/>
                <a:gdLst>
                  <a:gd name="T0" fmla="*/ 0 w 759"/>
                  <a:gd name="T1" fmla="*/ 0 h 1937"/>
                  <a:gd name="T2" fmla="*/ 759 w 759"/>
                  <a:gd name="T3" fmla="*/ 0 h 1937"/>
                  <a:gd name="T4" fmla="*/ 759 w 759"/>
                  <a:gd name="T5" fmla="*/ 1937 h 1937"/>
                  <a:gd name="T6" fmla="*/ 410 w 759"/>
                  <a:gd name="T7" fmla="*/ 1937 h 1937"/>
                  <a:gd name="T8" fmla="*/ 410 w 759"/>
                  <a:gd name="T9" fmla="*/ 1837 h 1937"/>
                  <a:gd name="T10" fmla="*/ 0 60000 65536"/>
                  <a:gd name="T11" fmla="*/ 0 60000 65536"/>
                  <a:gd name="T12" fmla="*/ 0 60000 65536"/>
                  <a:gd name="T13" fmla="*/ 0 60000 65536"/>
                  <a:gd name="T14" fmla="*/ 0 60000 65536"/>
                  <a:gd name="T15" fmla="*/ 0 w 759"/>
                  <a:gd name="T16" fmla="*/ 0 h 1937"/>
                  <a:gd name="T17" fmla="*/ 759 w 759"/>
                  <a:gd name="T18" fmla="*/ 1937 h 1937"/>
                </a:gdLst>
                <a:ahLst/>
                <a:cxnLst>
                  <a:cxn ang="T10">
                    <a:pos x="T0" y="T1"/>
                  </a:cxn>
                  <a:cxn ang="T11">
                    <a:pos x="T2" y="T3"/>
                  </a:cxn>
                  <a:cxn ang="T12">
                    <a:pos x="T4" y="T5"/>
                  </a:cxn>
                  <a:cxn ang="T13">
                    <a:pos x="T6" y="T7"/>
                  </a:cxn>
                  <a:cxn ang="T14">
                    <a:pos x="T8" y="T9"/>
                  </a:cxn>
                </a:cxnLst>
                <a:rect l="T15" t="T16" r="T17" b="T18"/>
                <a:pathLst>
                  <a:path w="759" h="1937">
                    <a:moveTo>
                      <a:pt x="0" y="0"/>
                    </a:moveTo>
                    <a:lnTo>
                      <a:pt x="759" y="0"/>
                    </a:lnTo>
                    <a:lnTo>
                      <a:pt x="759" y="1937"/>
                    </a:lnTo>
                    <a:lnTo>
                      <a:pt x="410" y="1937"/>
                    </a:lnTo>
                    <a:lnTo>
                      <a:pt x="410" y="1837"/>
                    </a:lnTo>
                  </a:path>
                </a:pathLst>
              </a:custGeom>
              <a:noFill/>
              <a:ln w="1746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6" name="Line 19"/>
              <p:cNvSpPr>
                <a:spLocks noChangeShapeType="1"/>
              </p:cNvSpPr>
              <p:nvPr/>
            </p:nvSpPr>
            <p:spPr bwMode="auto">
              <a:xfrm>
                <a:off x="2918" y="1636"/>
                <a:ext cx="216" cy="1"/>
              </a:xfrm>
              <a:prstGeom prst="line">
                <a:avLst/>
              </a:prstGeom>
              <a:noFill/>
              <a:ln w="6350">
                <a:solidFill>
                  <a:srgbClr val="EB75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7" name="Freeform 20"/>
              <p:cNvSpPr>
                <a:spLocks/>
              </p:cNvSpPr>
              <p:nvPr/>
            </p:nvSpPr>
            <p:spPr bwMode="auto">
              <a:xfrm>
                <a:off x="3128" y="1623"/>
                <a:ext cx="28" cy="26"/>
              </a:xfrm>
              <a:custGeom>
                <a:avLst/>
                <a:gdLst>
                  <a:gd name="T0" fmla="*/ 0 w 28"/>
                  <a:gd name="T1" fmla="*/ 0 h 26"/>
                  <a:gd name="T2" fmla="*/ 2 w 28"/>
                  <a:gd name="T3" fmla="*/ 26 h 26"/>
                  <a:gd name="T4" fmla="*/ 28 w 28"/>
                  <a:gd name="T5" fmla="*/ 13 h 26"/>
                  <a:gd name="T6" fmla="*/ 2 w 28"/>
                  <a:gd name="T7" fmla="*/ 0 h 26"/>
                  <a:gd name="T8" fmla="*/ 0 w 28"/>
                  <a:gd name="T9" fmla="*/ 0 h 26"/>
                  <a:gd name="T10" fmla="*/ 0 60000 65536"/>
                  <a:gd name="T11" fmla="*/ 0 60000 65536"/>
                  <a:gd name="T12" fmla="*/ 0 60000 65536"/>
                  <a:gd name="T13" fmla="*/ 0 60000 65536"/>
                  <a:gd name="T14" fmla="*/ 0 60000 65536"/>
                  <a:gd name="T15" fmla="*/ 0 w 28"/>
                  <a:gd name="T16" fmla="*/ 0 h 26"/>
                  <a:gd name="T17" fmla="*/ 28 w 28"/>
                  <a:gd name="T18" fmla="*/ 26 h 26"/>
                </a:gdLst>
                <a:ahLst/>
                <a:cxnLst>
                  <a:cxn ang="T10">
                    <a:pos x="T0" y="T1"/>
                  </a:cxn>
                  <a:cxn ang="T11">
                    <a:pos x="T2" y="T3"/>
                  </a:cxn>
                  <a:cxn ang="T12">
                    <a:pos x="T4" y="T5"/>
                  </a:cxn>
                  <a:cxn ang="T13">
                    <a:pos x="T6" y="T7"/>
                  </a:cxn>
                  <a:cxn ang="T14">
                    <a:pos x="T8" y="T9"/>
                  </a:cxn>
                </a:cxnLst>
                <a:rect l="T15" t="T16" r="T17" b="T18"/>
                <a:pathLst>
                  <a:path w="28" h="26">
                    <a:moveTo>
                      <a:pt x="0" y="0"/>
                    </a:moveTo>
                    <a:lnTo>
                      <a:pt x="2" y="26"/>
                    </a:lnTo>
                    <a:lnTo>
                      <a:pt x="28" y="13"/>
                    </a:lnTo>
                    <a:lnTo>
                      <a:pt x="2" y="0"/>
                    </a:lnTo>
                    <a:lnTo>
                      <a:pt x="0" y="0"/>
                    </a:lnTo>
                    <a:close/>
                  </a:path>
                </a:pathLst>
              </a:custGeom>
              <a:solidFill>
                <a:srgbClr val="EB75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8" name="Freeform 21"/>
              <p:cNvSpPr>
                <a:spLocks/>
              </p:cNvSpPr>
              <p:nvPr/>
            </p:nvSpPr>
            <p:spPr bwMode="auto">
              <a:xfrm>
                <a:off x="2092" y="621"/>
                <a:ext cx="107" cy="183"/>
              </a:xfrm>
              <a:custGeom>
                <a:avLst/>
                <a:gdLst>
                  <a:gd name="T0" fmla="*/ 107 w 107"/>
                  <a:gd name="T1" fmla="*/ 181 h 183"/>
                  <a:gd name="T2" fmla="*/ 107 w 107"/>
                  <a:gd name="T3" fmla="*/ 0 h 183"/>
                  <a:gd name="T4" fmla="*/ 0 w 107"/>
                  <a:gd name="T5" fmla="*/ 0 h 183"/>
                  <a:gd name="T6" fmla="*/ 0 w 107"/>
                  <a:gd name="T7" fmla="*/ 183 h 183"/>
                  <a:gd name="T8" fmla="*/ 107 w 107"/>
                  <a:gd name="T9" fmla="*/ 183 h 183"/>
                  <a:gd name="T10" fmla="*/ 107 w 107"/>
                  <a:gd name="T11" fmla="*/ 181 h 183"/>
                  <a:gd name="T12" fmla="*/ 0 60000 65536"/>
                  <a:gd name="T13" fmla="*/ 0 60000 65536"/>
                  <a:gd name="T14" fmla="*/ 0 60000 65536"/>
                  <a:gd name="T15" fmla="*/ 0 60000 65536"/>
                  <a:gd name="T16" fmla="*/ 0 60000 65536"/>
                  <a:gd name="T17" fmla="*/ 0 60000 65536"/>
                  <a:gd name="T18" fmla="*/ 0 w 107"/>
                  <a:gd name="T19" fmla="*/ 0 h 183"/>
                  <a:gd name="T20" fmla="*/ 107 w 107"/>
                  <a:gd name="T21" fmla="*/ 183 h 183"/>
                </a:gdLst>
                <a:ahLst/>
                <a:cxnLst>
                  <a:cxn ang="T12">
                    <a:pos x="T0" y="T1"/>
                  </a:cxn>
                  <a:cxn ang="T13">
                    <a:pos x="T2" y="T3"/>
                  </a:cxn>
                  <a:cxn ang="T14">
                    <a:pos x="T4" y="T5"/>
                  </a:cxn>
                  <a:cxn ang="T15">
                    <a:pos x="T6" y="T7"/>
                  </a:cxn>
                  <a:cxn ang="T16">
                    <a:pos x="T8" y="T9"/>
                  </a:cxn>
                  <a:cxn ang="T17">
                    <a:pos x="T10" y="T11"/>
                  </a:cxn>
                </a:cxnLst>
                <a:rect l="T18" t="T19" r="T20" b="T21"/>
                <a:pathLst>
                  <a:path w="107" h="183">
                    <a:moveTo>
                      <a:pt x="107" y="181"/>
                    </a:moveTo>
                    <a:lnTo>
                      <a:pt x="107" y="0"/>
                    </a:lnTo>
                    <a:lnTo>
                      <a:pt x="0" y="0"/>
                    </a:lnTo>
                    <a:lnTo>
                      <a:pt x="0" y="183"/>
                    </a:lnTo>
                    <a:lnTo>
                      <a:pt x="107" y="183"/>
                    </a:lnTo>
                    <a:lnTo>
                      <a:pt x="107" y="1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9" name="Freeform 22"/>
              <p:cNvSpPr>
                <a:spLocks/>
              </p:cNvSpPr>
              <p:nvPr/>
            </p:nvSpPr>
            <p:spPr bwMode="auto">
              <a:xfrm>
                <a:off x="2092" y="621"/>
                <a:ext cx="107" cy="183"/>
              </a:xfrm>
              <a:custGeom>
                <a:avLst/>
                <a:gdLst>
                  <a:gd name="T0" fmla="*/ 107 w 107"/>
                  <a:gd name="T1" fmla="*/ 181 h 183"/>
                  <a:gd name="T2" fmla="*/ 107 w 107"/>
                  <a:gd name="T3" fmla="*/ 0 h 183"/>
                  <a:gd name="T4" fmla="*/ 0 w 107"/>
                  <a:gd name="T5" fmla="*/ 0 h 183"/>
                  <a:gd name="T6" fmla="*/ 0 w 107"/>
                  <a:gd name="T7" fmla="*/ 183 h 183"/>
                  <a:gd name="T8" fmla="*/ 107 w 107"/>
                  <a:gd name="T9" fmla="*/ 183 h 183"/>
                  <a:gd name="T10" fmla="*/ 0 60000 65536"/>
                  <a:gd name="T11" fmla="*/ 0 60000 65536"/>
                  <a:gd name="T12" fmla="*/ 0 60000 65536"/>
                  <a:gd name="T13" fmla="*/ 0 60000 65536"/>
                  <a:gd name="T14" fmla="*/ 0 60000 65536"/>
                  <a:gd name="T15" fmla="*/ 0 w 107"/>
                  <a:gd name="T16" fmla="*/ 0 h 183"/>
                  <a:gd name="T17" fmla="*/ 107 w 107"/>
                  <a:gd name="T18" fmla="*/ 183 h 183"/>
                </a:gdLst>
                <a:ahLst/>
                <a:cxnLst>
                  <a:cxn ang="T10">
                    <a:pos x="T0" y="T1"/>
                  </a:cxn>
                  <a:cxn ang="T11">
                    <a:pos x="T2" y="T3"/>
                  </a:cxn>
                  <a:cxn ang="T12">
                    <a:pos x="T4" y="T5"/>
                  </a:cxn>
                  <a:cxn ang="T13">
                    <a:pos x="T6" y="T7"/>
                  </a:cxn>
                  <a:cxn ang="T14">
                    <a:pos x="T8" y="T9"/>
                  </a:cxn>
                </a:cxnLst>
                <a:rect l="T15" t="T16" r="T17" b="T18"/>
                <a:pathLst>
                  <a:path w="107" h="183">
                    <a:moveTo>
                      <a:pt x="107" y="181"/>
                    </a:moveTo>
                    <a:lnTo>
                      <a:pt x="107" y="0"/>
                    </a:lnTo>
                    <a:lnTo>
                      <a:pt x="0" y="0"/>
                    </a:lnTo>
                    <a:lnTo>
                      <a:pt x="0" y="183"/>
                    </a:lnTo>
                    <a:lnTo>
                      <a:pt x="107" y="183"/>
                    </a:lnTo>
                  </a:path>
                </a:pathLst>
              </a:custGeom>
              <a:noFill/>
              <a:ln w="1111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0" name="Freeform 23"/>
              <p:cNvSpPr>
                <a:spLocks/>
              </p:cNvSpPr>
              <p:nvPr/>
            </p:nvSpPr>
            <p:spPr bwMode="auto">
              <a:xfrm>
                <a:off x="2709" y="1873"/>
                <a:ext cx="81" cy="463"/>
              </a:xfrm>
              <a:custGeom>
                <a:avLst/>
                <a:gdLst>
                  <a:gd name="T0" fmla="*/ 81 w 81"/>
                  <a:gd name="T1" fmla="*/ 0 h 463"/>
                  <a:gd name="T2" fmla="*/ 81 w 81"/>
                  <a:gd name="T3" fmla="*/ 463 h 463"/>
                  <a:gd name="T4" fmla="*/ 0 w 81"/>
                  <a:gd name="T5" fmla="*/ 463 h 463"/>
                  <a:gd name="T6" fmla="*/ 0 60000 65536"/>
                  <a:gd name="T7" fmla="*/ 0 60000 65536"/>
                  <a:gd name="T8" fmla="*/ 0 60000 65536"/>
                  <a:gd name="T9" fmla="*/ 0 w 81"/>
                  <a:gd name="T10" fmla="*/ 0 h 463"/>
                  <a:gd name="T11" fmla="*/ 81 w 81"/>
                  <a:gd name="T12" fmla="*/ 463 h 463"/>
                </a:gdLst>
                <a:ahLst/>
                <a:cxnLst>
                  <a:cxn ang="T6">
                    <a:pos x="T0" y="T1"/>
                  </a:cxn>
                  <a:cxn ang="T7">
                    <a:pos x="T2" y="T3"/>
                  </a:cxn>
                  <a:cxn ang="T8">
                    <a:pos x="T4" y="T5"/>
                  </a:cxn>
                </a:cxnLst>
                <a:rect l="T9" t="T10" r="T11" b="T12"/>
                <a:pathLst>
                  <a:path w="81" h="463">
                    <a:moveTo>
                      <a:pt x="81" y="0"/>
                    </a:moveTo>
                    <a:lnTo>
                      <a:pt x="81" y="463"/>
                    </a:lnTo>
                    <a:lnTo>
                      <a:pt x="0" y="463"/>
                    </a:lnTo>
                  </a:path>
                </a:pathLst>
              </a:custGeom>
              <a:noFill/>
              <a:ln w="1746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1" name="Freeform 24"/>
              <p:cNvSpPr>
                <a:spLocks/>
              </p:cNvSpPr>
              <p:nvPr/>
            </p:nvSpPr>
            <p:spPr bwMode="auto">
              <a:xfrm>
                <a:off x="3429" y="1254"/>
                <a:ext cx="170" cy="142"/>
              </a:xfrm>
              <a:custGeom>
                <a:avLst/>
                <a:gdLst>
                  <a:gd name="T0" fmla="*/ 100 w 170"/>
                  <a:gd name="T1" fmla="*/ 139 h 142"/>
                  <a:gd name="T2" fmla="*/ 111 w 170"/>
                  <a:gd name="T3" fmla="*/ 139 h 142"/>
                  <a:gd name="T4" fmla="*/ 122 w 170"/>
                  <a:gd name="T5" fmla="*/ 137 h 142"/>
                  <a:gd name="T6" fmla="*/ 133 w 170"/>
                  <a:gd name="T7" fmla="*/ 133 h 142"/>
                  <a:gd name="T8" fmla="*/ 142 w 170"/>
                  <a:gd name="T9" fmla="*/ 126 h 142"/>
                  <a:gd name="T10" fmla="*/ 150 w 170"/>
                  <a:gd name="T11" fmla="*/ 120 h 142"/>
                  <a:gd name="T12" fmla="*/ 157 w 170"/>
                  <a:gd name="T13" fmla="*/ 111 h 142"/>
                  <a:gd name="T14" fmla="*/ 161 w 170"/>
                  <a:gd name="T15" fmla="*/ 102 h 142"/>
                  <a:gd name="T16" fmla="*/ 166 w 170"/>
                  <a:gd name="T17" fmla="*/ 94 h 142"/>
                  <a:gd name="T18" fmla="*/ 168 w 170"/>
                  <a:gd name="T19" fmla="*/ 83 h 142"/>
                  <a:gd name="T20" fmla="*/ 170 w 170"/>
                  <a:gd name="T21" fmla="*/ 70 h 142"/>
                  <a:gd name="T22" fmla="*/ 168 w 170"/>
                  <a:gd name="T23" fmla="*/ 59 h 142"/>
                  <a:gd name="T24" fmla="*/ 166 w 170"/>
                  <a:gd name="T25" fmla="*/ 48 h 142"/>
                  <a:gd name="T26" fmla="*/ 161 w 170"/>
                  <a:gd name="T27" fmla="*/ 37 h 142"/>
                  <a:gd name="T28" fmla="*/ 157 w 170"/>
                  <a:gd name="T29" fmla="*/ 28 h 142"/>
                  <a:gd name="T30" fmla="*/ 150 w 170"/>
                  <a:gd name="T31" fmla="*/ 19 h 142"/>
                  <a:gd name="T32" fmla="*/ 142 w 170"/>
                  <a:gd name="T33" fmla="*/ 13 h 142"/>
                  <a:gd name="T34" fmla="*/ 133 w 170"/>
                  <a:gd name="T35" fmla="*/ 9 h 142"/>
                  <a:gd name="T36" fmla="*/ 122 w 170"/>
                  <a:gd name="T37" fmla="*/ 4 h 142"/>
                  <a:gd name="T38" fmla="*/ 111 w 170"/>
                  <a:gd name="T39" fmla="*/ 0 h 142"/>
                  <a:gd name="T40" fmla="*/ 100 w 170"/>
                  <a:gd name="T41" fmla="*/ 0 h 142"/>
                  <a:gd name="T42" fmla="*/ 0 w 170"/>
                  <a:gd name="T43" fmla="*/ 0 h 142"/>
                  <a:gd name="T44" fmla="*/ 0 w 170"/>
                  <a:gd name="T45" fmla="*/ 142 h 142"/>
                  <a:gd name="T46" fmla="*/ 100 w 170"/>
                  <a:gd name="T47" fmla="*/ 142 h 142"/>
                  <a:gd name="T48" fmla="*/ 100 w 170"/>
                  <a:gd name="T49" fmla="*/ 139 h 14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70"/>
                  <a:gd name="T76" fmla="*/ 0 h 142"/>
                  <a:gd name="T77" fmla="*/ 170 w 170"/>
                  <a:gd name="T78" fmla="*/ 142 h 14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70" h="142">
                    <a:moveTo>
                      <a:pt x="100" y="139"/>
                    </a:moveTo>
                    <a:lnTo>
                      <a:pt x="111" y="139"/>
                    </a:lnTo>
                    <a:lnTo>
                      <a:pt x="122" y="137"/>
                    </a:lnTo>
                    <a:lnTo>
                      <a:pt x="133" y="133"/>
                    </a:lnTo>
                    <a:lnTo>
                      <a:pt x="142" y="126"/>
                    </a:lnTo>
                    <a:lnTo>
                      <a:pt x="150" y="120"/>
                    </a:lnTo>
                    <a:lnTo>
                      <a:pt x="157" y="111"/>
                    </a:lnTo>
                    <a:lnTo>
                      <a:pt x="161" y="102"/>
                    </a:lnTo>
                    <a:lnTo>
                      <a:pt x="166" y="94"/>
                    </a:lnTo>
                    <a:lnTo>
                      <a:pt x="168" y="83"/>
                    </a:lnTo>
                    <a:lnTo>
                      <a:pt x="170" y="70"/>
                    </a:lnTo>
                    <a:lnTo>
                      <a:pt x="168" y="59"/>
                    </a:lnTo>
                    <a:lnTo>
                      <a:pt x="166" y="48"/>
                    </a:lnTo>
                    <a:lnTo>
                      <a:pt x="161" y="37"/>
                    </a:lnTo>
                    <a:lnTo>
                      <a:pt x="157" y="28"/>
                    </a:lnTo>
                    <a:lnTo>
                      <a:pt x="150" y="19"/>
                    </a:lnTo>
                    <a:lnTo>
                      <a:pt x="142" y="13"/>
                    </a:lnTo>
                    <a:lnTo>
                      <a:pt x="133" y="9"/>
                    </a:lnTo>
                    <a:lnTo>
                      <a:pt x="122" y="4"/>
                    </a:lnTo>
                    <a:lnTo>
                      <a:pt x="111" y="0"/>
                    </a:lnTo>
                    <a:lnTo>
                      <a:pt x="100" y="0"/>
                    </a:lnTo>
                    <a:lnTo>
                      <a:pt x="0" y="0"/>
                    </a:lnTo>
                    <a:lnTo>
                      <a:pt x="0" y="142"/>
                    </a:lnTo>
                    <a:lnTo>
                      <a:pt x="100" y="142"/>
                    </a:lnTo>
                    <a:lnTo>
                      <a:pt x="100" y="1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2" name="Freeform 25"/>
              <p:cNvSpPr>
                <a:spLocks/>
              </p:cNvSpPr>
              <p:nvPr/>
            </p:nvSpPr>
            <p:spPr bwMode="auto">
              <a:xfrm>
                <a:off x="3429" y="1254"/>
                <a:ext cx="170" cy="142"/>
              </a:xfrm>
              <a:custGeom>
                <a:avLst/>
                <a:gdLst>
                  <a:gd name="T0" fmla="*/ 100 w 170"/>
                  <a:gd name="T1" fmla="*/ 139 h 142"/>
                  <a:gd name="T2" fmla="*/ 111 w 170"/>
                  <a:gd name="T3" fmla="*/ 139 h 142"/>
                  <a:gd name="T4" fmla="*/ 122 w 170"/>
                  <a:gd name="T5" fmla="*/ 137 h 142"/>
                  <a:gd name="T6" fmla="*/ 133 w 170"/>
                  <a:gd name="T7" fmla="*/ 133 h 142"/>
                  <a:gd name="T8" fmla="*/ 142 w 170"/>
                  <a:gd name="T9" fmla="*/ 126 h 142"/>
                  <a:gd name="T10" fmla="*/ 150 w 170"/>
                  <a:gd name="T11" fmla="*/ 120 h 142"/>
                  <a:gd name="T12" fmla="*/ 157 w 170"/>
                  <a:gd name="T13" fmla="*/ 111 h 142"/>
                  <a:gd name="T14" fmla="*/ 161 w 170"/>
                  <a:gd name="T15" fmla="*/ 102 h 142"/>
                  <a:gd name="T16" fmla="*/ 166 w 170"/>
                  <a:gd name="T17" fmla="*/ 94 h 142"/>
                  <a:gd name="T18" fmla="*/ 168 w 170"/>
                  <a:gd name="T19" fmla="*/ 83 h 142"/>
                  <a:gd name="T20" fmla="*/ 170 w 170"/>
                  <a:gd name="T21" fmla="*/ 70 h 142"/>
                  <a:gd name="T22" fmla="*/ 168 w 170"/>
                  <a:gd name="T23" fmla="*/ 59 h 142"/>
                  <a:gd name="T24" fmla="*/ 166 w 170"/>
                  <a:gd name="T25" fmla="*/ 48 h 142"/>
                  <a:gd name="T26" fmla="*/ 161 w 170"/>
                  <a:gd name="T27" fmla="*/ 37 h 142"/>
                  <a:gd name="T28" fmla="*/ 157 w 170"/>
                  <a:gd name="T29" fmla="*/ 28 h 142"/>
                  <a:gd name="T30" fmla="*/ 150 w 170"/>
                  <a:gd name="T31" fmla="*/ 19 h 142"/>
                  <a:gd name="T32" fmla="*/ 142 w 170"/>
                  <a:gd name="T33" fmla="*/ 13 h 142"/>
                  <a:gd name="T34" fmla="*/ 133 w 170"/>
                  <a:gd name="T35" fmla="*/ 9 h 142"/>
                  <a:gd name="T36" fmla="*/ 122 w 170"/>
                  <a:gd name="T37" fmla="*/ 4 h 142"/>
                  <a:gd name="T38" fmla="*/ 111 w 170"/>
                  <a:gd name="T39" fmla="*/ 0 h 142"/>
                  <a:gd name="T40" fmla="*/ 100 w 170"/>
                  <a:gd name="T41" fmla="*/ 0 h 142"/>
                  <a:gd name="T42" fmla="*/ 0 w 170"/>
                  <a:gd name="T43" fmla="*/ 0 h 142"/>
                  <a:gd name="T44" fmla="*/ 0 w 170"/>
                  <a:gd name="T45" fmla="*/ 142 h 142"/>
                  <a:gd name="T46" fmla="*/ 100 w 170"/>
                  <a:gd name="T47" fmla="*/ 142 h 14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70"/>
                  <a:gd name="T73" fmla="*/ 0 h 142"/>
                  <a:gd name="T74" fmla="*/ 170 w 170"/>
                  <a:gd name="T75" fmla="*/ 142 h 14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70" h="142">
                    <a:moveTo>
                      <a:pt x="100" y="139"/>
                    </a:moveTo>
                    <a:lnTo>
                      <a:pt x="111" y="139"/>
                    </a:lnTo>
                    <a:lnTo>
                      <a:pt x="122" y="137"/>
                    </a:lnTo>
                    <a:lnTo>
                      <a:pt x="133" y="133"/>
                    </a:lnTo>
                    <a:lnTo>
                      <a:pt x="142" y="126"/>
                    </a:lnTo>
                    <a:lnTo>
                      <a:pt x="150" y="120"/>
                    </a:lnTo>
                    <a:lnTo>
                      <a:pt x="157" y="111"/>
                    </a:lnTo>
                    <a:lnTo>
                      <a:pt x="161" y="102"/>
                    </a:lnTo>
                    <a:lnTo>
                      <a:pt x="166" y="94"/>
                    </a:lnTo>
                    <a:lnTo>
                      <a:pt x="168" y="83"/>
                    </a:lnTo>
                    <a:lnTo>
                      <a:pt x="170" y="70"/>
                    </a:lnTo>
                    <a:lnTo>
                      <a:pt x="168" y="59"/>
                    </a:lnTo>
                    <a:lnTo>
                      <a:pt x="166" y="48"/>
                    </a:lnTo>
                    <a:lnTo>
                      <a:pt x="161" y="37"/>
                    </a:lnTo>
                    <a:lnTo>
                      <a:pt x="157" y="28"/>
                    </a:lnTo>
                    <a:lnTo>
                      <a:pt x="150" y="19"/>
                    </a:lnTo>
                    <a:lnTo>
                      <a:pt x="142" y="13"/>
                    </a:lnTo>
                    <a:lnTo>
                      <a:pt x="133" y="9"/>
                    </a:lnTo>
                    <a:lnTo>
                      <a:pt x="122" y="4"/>
                    </a:lnTo>
                    <a:lnTo>
                      <a:pt x="111" y="0"/>
                    </a:lnTo>
                    <a:lnTo>
                      <a:pt x="100" y="0"/>
                    </a:lnTo>
                    <a:lnTo>
                      <a:pt x="0" y="0"/>
                    </a:lnTo>
                    <a:lnTo>
                      <a:pt x="0" y="142"/>
                    </a:lnTo>
                    <a:lnTo>
                      <a:pt x="100" y="142"/>
                    </a:lnTo>
                  </a:path>
                </a:pathLst>
              </a:custGeom>
              <a:noFill/>
              <a:ln w="6350">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3" name="Freeform 26"/>
              <p:cNvSpPr>
                <a:spLocks/>
              </p:cNvSpPr>
              <p:nvPr/>
            </p:nvSpPr>
            <p:spPr bwMode="auto">
              <a:xfrm>
                <a:off x="2330" y="2576"/>
                <a:ext cx="26" cy="26"/>
              </a:xfrm>
              <a:custGeom>
                <a:avLst/>
                <a:gdLst>
                  <a:gd name="T0" fmla="*/ 0 w 26"/>
                  <a:gd name="T1" fmla="*/ 0 h 26"/>
                  <a:gd name="T2" fmla="*/ 0 w 26"/>
                  <a:gd name="T3" fmla="*/ 26 h 26"/>
                  <a:gd name="T4" fmla="*/ 26 w 26"/>
                  <a:gd name="T5" fmla="*/ 13 h 26"/>
                  <a:gd name="T6" fmla="*/ 0 w 26"/>
                  <a:gd name="T7" fmla="*/ 0 h 26"/>
                  <a:gd name="T8" fmla="*/ 0 60000 65536"/>
                  <a:gd name="T9" fmla="*/ 0 60000 65536"/>
                  <a:gd name="T10" fmla="*/ 0 60000 65536"/>
                  <a:gd name="T11" fmla="*/ 0 60000 65536"/>
                  <a:gd name="T12" fmla="*/ 0 w 26"/>
                  <a:gd name="T13" fmla="*/ 0 h 26"/>
                  <a:gd name="T14" fmla="*/ 26 w 26"/>
                  <a:gd name="T15" fmla="*/ 26 h 26"/>
                </a:gdLst>
                <a:ahLst/>
                <a:cxnLst>
                  <a:cxn ang="T8">
                    <a:pos x="T0" y="T1"/>
                  </a:cxn>
                  <a:cxn ang="T9">
                    <a:pos x="T2" y="T3"/>
                  </a:cxn>
                  <a:cxn ang="T10">
                    <a:pos x="T4" y="T5"/>
                  </a:cxn>
                  <a:cxn ang="T11">
                    <a:pos x="T6" y="T7"/>
                  </a:cxn>
                </a:cxnLst>
                <a:rect l="T12" t="T13" r="T14" b="T15"/>
                <a:pathLst>
                  <a:path w="26" h="26">
                    <a:moveTo>
                      <a:pt x="0" y="0"/>
                    </a:moveTo>
                    <a:lnTo>
                      <a:pt x="0" y="26"/>
                    </a:lnTo>
                    <a:lnTo>
                      <a:pt x="26"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4" name="Freeform 27"/>
              <p:cNvSpPr>
                <a:spLocks/>
              </p:cNvSpPr>
              <p:nvPr/>
            </p:nvSpPr>
            <p:spPr bwMode="auto">
              <a:xfrm>
                <a:off x="2330" y="2818"/>
                <a:ext cx="26" cy="26"/>
              </a:xfrm>
              <a:custGeom>
                <a:avLst/>
                <a:gdLst>
                  <a:gd name="T0" fmla="*/ 0 w 26"/>
                  <a:gd name="T1" fmla="*/ 0 h 26"/>
                  <a:gd name="T2" fmla="*/ 0 w 26"/>
                  <a:gd name="T3" fmla="*/ 26 h 26"/>
                  <a:gd name="T4" fmla="*/ 26 w 26"/>
                  <a:gd name="T5" fmla="*/ 13 h 26"/>
                  <a:gd name="T6" fmla="*/ 0 w 26"/>
                  <a:gd name="T7" fmla="*/ 0 h 26"/>
                  <a:gd name="T8" fmla="*/ 0 60000 65536"/>
                  <a:gd name="T9" fmla="*/ 0 60000 65536"/>
                  <a:gd name="T10" fmla="*/ 0 60000 65536"/>
                  <a:gd name="T11" fmla="*/ 0 60000 65536"/>
                  <a:gd name="T12" fmla="*/ 0 w 26"/>
                  <a:gd name="T13" fmla="*/ 0 h 26"/>
                  <a:gd name="T14" fmla="*/ 26 w 26"/>
                  <a:gd name="T15" fmla="*/ 26 h 26"/>
                </a:gdLst>
                <a:ahLst/>
                <a:cxnLst>
                  <a:cxn ang="T8">
                    <a:pos x="T0" y="T1"/>
                  </a:cxn>
                  <a:cxn ang="T9">
                    <a:pos x="T2" y="T3"/>
                  </a:cxn>
                  <a:cxn ang="T10">
                    <a:pos x="T4" y="T5"/>
                  </a:cxn>
                  <a:cxn ang="T11">
                    <a:pos x="T6" y="T7"/>
                  </a:cxn>
                </a:cxnLst>
                <a:rect l="T12" t="T13" r="T14" b="T15"/>
                <a:pathLst>
                  <a:path w="26" h="26">
                    <a:moveTo>
                      <a:pt x="0" y="0"/>
                    </a:moveTo>
                    <a:lnTo>
                      <a:pt x="0" y="26"/>
                    </a:lnTo>
                    <a:lnTo>
                      <a:pt x="26"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5" name="Freeform 28"/>
              <p:cNvSpPr>
                <a:spLocks/>
              </p:cNvSpPr>
              <p:nvPr/>
            </p:nvSpPr>
            <p:spPr bwMode="auto">
              <a:xfrm>
                <a:off x="1333" y="1771"/>
                <a:ext cx="28" cy="28"/>
              </a:xfrm>
              <a:custGeom>
                <a:avLst/>
                <a:gdLst>
                  <a:gd name="T0" fmla="*/ 0 w 28"/>
                  <a:gd name="T1" fmla="*/ 0 h 28"/>
                  <a:gd name="T2" fmla="*/ 2 w 28"/>
                  <a:gd name="T3" fmla="*/ 28 h 28"/>
                  <a:gd name="T4" fmla="*/ 28 w 28"/>
                  <a:gd name="T5" fmla="*/ 15 h 28"/>
                  <a:gd name="T6" fmla="*/ 2 w 28"/>
                  <a:gd name="T7" fmla="*/ 2 h 28"/>
                  <a:gd name="T8" fmla="*/ 0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0" y="0"/>
                    </a:moveTo>
                    <a:lnTo>
                      <a:pt x="2" y="28"/>
                    </a:lnTo>
                    <a:lnTo>
                      <a:pt x="28" y="15"/>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6" name="Line 29"/>
              <p:cNvSpPr>
                <a:spLocks noChangeShapeType="1"/>
              </p:cNvSpPr>
              <p:nvPr/>
            </p:nvSpPr>
            <p:spPr bwMode="auto">
              <a:xfrm flipH="1" flipV="1">
                <a:off x="1599" y="2299"/>
                <a:ext cx="39" cy="70"/>
              </a:xfrm>
              <a:prstGeom prst="line">
                <a:avLst/>
              </a:prstGeom>
              <a:noFill/>
              <a:ln w="1111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7" name="Freeform 30"/>
              <p:cNvSpPr>
                <a:spLocks/>
              </p:cNvSpPr>
              <p:nvPr/>
            </p:nvSpPr>
            <p:spPr bwMode="auto">
              <a:xfrm>
                <a:off x="31" y="1363"/>
                <a:ext cx="100" cy="281"/>
              </a:xfrm>
              <a:custGeom>
                <a:avLst/>
                <a:gdLst>
                  <a:gd name="T0" fmla="*/ 100 w 100"/>
                  <a:gd name="T1" fmla="*/ 281 h 281"/>
                  <a:gd name="T2" fmla="*/ 100 w 100"/>
                  <a:gd name="T3" fmla="*/ 0 h 281"/>
                  <a:gd name="T4" fmla="*/ 0 w 100"/>
                  <a:gd name="T5" fmla="*/ 0 h 281"/>
                  <a:gd name="T6" fmla="*/ 0 w 100"/>
                  <a:gd name="T7" fmla="*/ 281 h 281"/>
                  <a:gd name="T8" fmla="*/ 100 w 100"/>
                  <a:gd name="T9" fmla="*/ 281 h 281"/>
                  <a:gd name="T10" fmla="*/ 0 60000 65536"/>
                  <a:gd name="T11" fmla="*/ 0 60000 65536"/>
                  <a:gd name="T12" fmla="*/ 0 60000 65536"/>
                  <a:gd name="T13" fmla="*/ 0 60000 65536"/>
                  <a:gd name="T14" fmla="*/ 0 60000 65536"/>
                  <a:gd name="T15" fmla="*/ 0 w 100"/>
                  <a:gd name="T16" fmla="*/ 0 h 281"/>
                  <a:gd name="T17" fmla="*/ 100 w 100"/>
                  <a:gd name="T18" fmla="*/ 281 h 281"/>
                </a:gdLst>
                <a:ahLst/>
                <a:cxnLst>
                  <a:cxn ang="T10">
                    <a:pos x="T0" y="T1"/>
                  </a:cxn>
                  <a:cxn ang="T11">
                    <a:pos x="T2" y="T3"/>
                  </a:cxn>
                  <a:cxn ang="T12">
                    <a:pos x="T4" y="T5"/>
                  </a:cxn>
                  <a:cxn ang="T13">
                    <a:pos x="T6" y="T7"/>
                  </a:cxn>
                  <a:cxn ang="T14">
                    <a:pos x="T8" y="T9"/>
                  </a:cxn>
                </a:cxnLst>
                <a:rect l="T15" t="T16" r="T17" b="T18"/>
                <a:pathLst>
                  <a:path w="100" h="281">
                    <a:moveTo>
                      <a:pt x="100" y="281"/>
                    </a:moveTo>
                    <a:lnTo>
                      <a:pt x="100" y="0"/>
                    </a:lnTo>
                    <a:lnTo>
                      <a:pt x="0" y="0"/>
                    </a:lnTo>
                    <a:lnTo>
                      <a:pt x="0" y="281"/>
                    </a:lnTo>
                    <a:lnTo>
                      <a:pt x="100" y="2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8" name="Freeform 31"/>
              <p:cNvSpPr>
                <a:spLocks/>
              </p:cNvSpPr>
              <p:nvPr/>
            </p:nvSpPr>
            <p:spPr bwMode="auto">
              <a:xfrm>
                <a:off x="31" y="1363"/>
                <a:ext cx="100" cy="281"/>
              </a:xfrm>
              <a:custGeom>
                <a:avLst/>
                <a:gdLst>
                  <a:gd name="T0" fmla="*/ 100 w 100"/>
                  <a:gd name="T1" fmla="*/ 281 h 281"/>
                  <a:gd name="T2" fmla="*/ 100 w 100"/>
                  <a:gd name="T3" fmla="*/ 0 h 281"/>
                  <a:gd name="T4" fmla="*/ 0 w 100"/>
                  <a:gd name="T5" fmla="*/ 0 h 281"/>
                  <a:gd name="T6" fmla="*/ 0 w 100"/>
                  <a:gd name="T7" fmla="*/ 281 h 281"/>
                  <a:gd name="T8" fmla="*/ 100 w 100"/>
                  <a:gd name="T9" fmla="*/ 281 h 281"/>
                  <a:gd name="T10" fmla="*/ 0 60000 65536"/>
                  <a:gd name="T11" fmla="*/ 0 60000 65536"/>
                  <a:gd name="T12" fmla="*/ 0 60000 65536"/>
                  <a:gd name="T13" fmla="*/ 0 60000 65536"/>
                  <a:gd name="T14" fmla="*/ 0 60000 65536"/>
                  <a:gd name="T15" fmla="*/ 0 w 100"/>
                  <a:gd name="T16" fmla="*/ 0 h 281"/>
                  <a:gd name="T17" fmla="*/ 100 w 100"/>
                  <a:gd name="T18" fmla="*/ 281 h 281"/>
                </a:gdLst>
                <a:ahLst/>
                <a:cxnLst>
                  <a:cxn ang="T10">
                    <a:pos x="T0" y="T1"/>
                  </a:cxn>
                  <a:cxn ang="T11">
                    <a:pos x="T2" y="T3"/>
                  </a:cxn>
                  <a:cxn ang="T12">
                    <a:pos x="T4" y="T5"/>
                  </a:cxn>
                  <a:cxn ang="T13">
                    <a:pos x="T6" y="T7"/>
                  </a:cxn>
                  <a:cxn ang="T14">
                    <a:pos x="T8" y="T9"/>
                  </a:cxn>
                </a:cxnLst>
                <a:rect l="T15" t="T16" r="T17" b="T18"/>
                <a:pathLst>
                  <a:path w="100" h="281">
                    <a:moveTo>
                      <a:pt x="100" y="281"/>
                    </a:moveTo>
                    <a:lnTo>
                      <a:pt x="100" y="0"/>
                    </a:lnTo>
                    <a:lnTo>
                      <a:pt x="0" y="0"/>
                    </a:lnTo>
                    <a:lnTo>
                      <a:pt x="0" y="281"/>
                    </a:lnTo>
                    <a:lnTo>
                      <a:pt x="100" y="281"/>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9" name="Rectangle 32"/>
              <p:cNvSpPr>
                <a:spLocks noChangeArrowheads="1"/>
              </p:cNvSpPr>
              <p:nvPr/>
            </p:nvSpPr>
            <p:spPr bwMode="auto">
              <a:xfrm>
                <a:off x="46" y="1470"/>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P</a:t>
                </a:r>
                <a:endParaRPr lang="en-US" altLang="zh-CN"/>
              </a:p>
            </p:txBody>
          </p:sp>
          <p:sp>
            <p:nvSpPr>
              <p:cNvPr id="420" name="Rectangle 33"/>
              <p:cNvSpPr>
                <a:spLocks noChangeArrowheads="1"/>
              </p:cNvSpPr>
              <p:nvPr/>
            </p:nvSpPr>
            <p:spPr bwMode="auto">
              <a:xfrm>
                <a:off x="83" y="1470"/>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C</a:t>
                </a:r>
                <a:endParaRPr lang="en-US" altLang="zh-CN"/>
              </a:p>
            </p:txBody>
          </p:sp>
          <p:sp>
            <p:nvSpPr>
              <p:cNvPr id="421" name="Freeform 34"/>
              <p:cNvSpPr>
                <a:spLocks/>
              </p:cNvSpPr>
              <p:nvPr/>
            </p:nvSpPr>
            <p:spPr bwMode="auto">
              <a:xfrm>
                <a:off x="273" y="1389"/>
                <a:ext cx="606" cy="633"/>
              </a:xfrm>
              <a:custGeom>
                <a:avLst/>
                <a:gdLst>
                  <a:gd name="T0" fmla="*/ 604 w 606"/>
                  <a:gd name="T1" fmla="*/ 631 h 633"/>
                  <a:gd name="T2" fmla="*/ 606 w 606"/>
                  <a:gd name="T3" fmla="*/ 0 h 633"/>
                  <a:gd name="T4" fmla="*/ 0 w 606"/>
                  <a:gd name="T5" fmla="*/ 0 h 633"/>
                  <a:gd name="T6" fmla="*/ 0 w 606"/>
                  <a:gd name="T7" fmla="*/ 633 h 633"/>
                  <a:gd name="T8" fmla="*/ 606 w 606"/>
                  <a:gd name="T9" fmla="*/ 633 h 633"/>
                  <a:gd name="T10" fmla="*/ 604 w 606"/>
                  <a:gd name="T11" fmla="*/ 631 h 633"/>
                  <a:gd name="T12" fmla="*/ 0 60000 65536"/>
                  <a:gd name="T13" fmla="*/ 0 60000 65536"/>
                  <a:gd name="T14" fmla="*/ 0 60000 65536"/>
                  <a:gd name="T15" fmla="*/ 0 60000 65536"/>
                  <a:gd name="T16" fmla="*/ 0 60000 65536"/>
                  <a:gd name="T17" fmla="*/ 0 60000 65536"/>
                  <a:gd name="T18" fmla="*/ 0 w 606"/>
                  <a:gd name="T19" fmla="*/ 0 h 633"/>
                  <a:gd name="T20" fmla="*/ 606 w 606"/>
                  <a:gd name="T21" fmla="*/ 633 h 633"/>
                </a:gdLst>
                <a:ahLst/>
                <a:cxnLst>
                  <a:cxn ang="T12">
                    <a:pos x="T0" y="T1"/>
                  </a:cxn>
                  <a:cxn ang="T13">
                    <a:pos x="T2" y="T3"/>
                  </a:cxn>
                  <a:cxn ang="T14">
                    <a:pos x="T4" y="T5"/>
                  </a:cxn>
                  <a:cxn ang="T15">
                    <a:pos x="T6" y="T7"/>
                  </a:cxn>
                  <a:cxn ang="T16">
                    <a:pos x="T8" y="T9"/>
                  </a:cxn>
                  <a:cxn ang="T17">
                    <a:pos x="T10" y="T11"/>
                  </a:cxn>
                </a:cxnLst>
                <a:rect l="T18" t="T19" r="T20" b="T21"/>
                <a:pathLst>
                  <a:path w="606" h="633">
                    <a:moveTo>
                      <a:pt x="604" y="631"/>
                    </a:moveTo>
                    <a:lnTo>
                      <a:pt x="606" y="0"/>
                    </a:lnTo>
                    <a:lnTo>
                      <a:pt x="0" y="0"/>
                    </a:lnTo>
                    <a:lnTo>
                      <a:pt x="0" y="633"/>
                    </a:lnTo>
                    <a:lnTo>
                      <a:pt x="606" y="633"/>
                    </a:lnTo>
                    <a:lnTo>
                      <a:pt x="604" y="6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22" name="Freeform 35"/>
              <p:cNvSpPr>
                <a:spLocks/>
              </p:cNvSpPr>
              <p:nvPr/>
            </p:nvSpPr>
            <p:spPr bwMode="auto">
              <a:xfrm>
                <a:off x="273" y="1389"/>
                <a:ext cx="606" cy="633"/>
              </a:xfrm>
              <a:custGeom>
                <a:avLst/>
                <a:gdLst>
                  <a:gd name="T0" fmla="*/ 604 w 606"/>
                  <a:gd name="T1" fmla="*/ 631 h 633"/>
                  <a:gd name="T2" fmla="*/ 606 w 606"/>
                  <a:gd name="T3" fmla="*/ 0 h 633"/>
                  <a:gd name="T4" fmla="*/ 0 w 606"/>
                  <a:gd name="T5" fmla="*/ 0 h 633"/>
                  <a:gd name="T6" fmla="*/ 0 w 606"/>
                  <a:gd name="T7" fmla="*/ 633 h 633"/>
                  <a:gd name="T8" fmla="*/ 606 w 606"/>
                  <a:gd name="T9" fmla="*/ 633 h 633"/>
                  <a:gd name="T10" fmla="*/ 0 60000 65536"/>
                  <a:gd name="T11" fmla="*/ 0 60000 65536"/>
                  <a:gd name="T12" fmla="*/ 0 60000 65536"/>
                  <a:gd name="T13" fmla="*/ 0 60000 65536"/>
                  <a:gd name="T14" fmla="*/ 0 60000 65536"/>
                  <a:gd name="T15" fmla="*/ 0 w 606"/>
                  <a:gd name="T16" fmla="*/ 0 h 633"/>
                  <a:gd name="T17" fmla="*/ 606 w 606"/>
                  <a:gd name="T18" fmla="*/ 633 h 633"/>
                </a:gdLst>
                <a:ahLst/>
                <a:cxnLst>
                  <a:cxn ang="T10">
                    <a:pos x="T0" y="T1"/>
                  </a:cxn>
                  <a:cxn ang="T11">
                    <a:pos x="T2" y="T3"/>
                  </a:cxn>
                  <a:cxn ang="T12">
                    <a:pos x="T4" y="T5"/>
                  </a:cxn>
                  <a:cxn ang="T13">
                    <a:pos x="T6" y="T7"/>
                  </a:cxn>
                  <a:cxn ang="T14">
                    <a:pos x="T8" y="T9"/>
                  </a:cxn>
                </a:cxnLst>
                <a:rect l="T15" t="T16" r="T17" b="T18"/>
                <a:pathLst>
                  <a:path w="606" h="633">
                    <a:moveTo>
                      <a:pt x="604" y="631"/>
                    </a:moveTo>
                    <a:lnTo>
                      <a:pt x="606" y="0"/>
                    </a:lnTo>
                    <a:lnTo>
                      <a:pt x="0" y="0"/>
                    </a:lnTo>
                    <a:lnTo>
                      <a:pt x="0" y="633"/>
                    </a:lnTo>
                    <a:lnTo>
                      <a:pt x="606" y="633"/>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23" name="Rectangle 36"/>
              <p:cNvSpPr>
                <a:spLocks noChangeArrowheads="1"/>
              </p:cNvSpPr>
              <p:nvPr/>
            </p:nvSpPr>
            <p:spPr bwMode="auto">
              <a:xfrm>
                <a:off x="445" y="1640"/>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424" name="Rectangle 37"/>
              <p:cNvSpPr>
                <a:spLocks noChangeArrowheads="1"/>
              </p:cNvSpPr>
              <p:nvPr/>
            </p:nvSpPr>
            <p:spPr bwMode="auto">
              <a:xfrm>
                <a:off x="458" y="16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425" name="Rectangle 38"/>
              <p:cNvSpPr>
                <a:spLocks noChangeArrowheads="1"/>
              </p:cNvSpPr>
              <p:nvPr/>
            </p:nvSpPr>
            <p:spPr bwMode="auto">
              <a:xfrm>
                <a:off x="489" y="1640"/>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426" name="Rectangle 39"/>
              <p:cNvSpPr>
                <a:spLocks noChangeArrowheads="1"/>
              </p:cNvSpPr>
              <p:nvPr/>
            </p:nvSpPr>
            <p:spPr bwMode="auto">
              <a:xfrm>
                <a:off x="515" y="1640"/>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427" name="Rectangle 40"/>
              <p:cNvSpPr>
                <a:spLocks noChangeArrowheads="1"/>
              </p:cNvSpPr>
              <p:nvPr/>
            </p:nvSpPr>
            <p:spPr bwMode="auto">
              <a:xfrm>
                <a:off x="530" y="1640"/>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428" name="Rectangle 41"/>
              <p:cNvSpPr>
                <a:spLocks noChangeArrowheads="1"/>
              </p:cNvSpPr>
              <p:nvPr/>
            </p:nvSpPr>
            <p:spPr bwMode="auto">
              <a:xfrm>
                <a:off x="548" y="16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429" name="Rectangle 42"/>
              <p:cNvSpPr>
                <a:spLocks noChangeArrowheads="1"/>
              </p:cNvSpPr>
              <p:nvPr/>
            </p:nvSpPr>
            <p:spPr bwMode="auto">
              <a:xfrm>
                <a:off x="578" y="1640"/>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c</a:t>
                </a:r>
                <a:endParaRPr lang="en-US" altLang="zh-CN"/>
              </a:p>
            </p:txBody>
          </p:sp>
          <p:sp>
            <p:nvSpPr>
              <p:cNvPr id="430" name="Rectangle 43"/>
              <p:cNvSpPr>
                <a:spLocks noChangeArrowheads="1"/>
              </p:cNvSpPr>
              <p:nvPr/>
            </p:nvSpPr>
            <p:spPr bwMode="auto">
              <a:xfrm>
                <a:off x="606" y="1640"/>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431" name="Rectangle 44"/>
              <p:cNvSpPr>
                <a:spLocks noChangeArrowheads="1"/>
              </p:cNvSpPr>
              <p:nvPr/>
            </p:nvSpPr>
            <p:spPr bwMode="auto">
              <a:xfrm>
                <a:off x="620" y="1640"/>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432" name="Rectangle 45"/>
              <p:cNvSpPr>
                <a:spLocks noChangeArrowheads="1"/>
              </p:cNvSpPr>
              <p:nvPr/>
            </p:nvSpPr>
            <p:spPr bwMode="auto">
              <a:xfrm>
                <a:off x="633" y="16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o</a:t>
                </a:r>
                <a:endParaRPr lang="en-US" altLang="zh-CN"/>
              </a:p>
            </p:txBody>
          </p:sp>
          <p:sp>
            <p:nvSpPr>
              <p:cNvPr id="433" name="Rectangle 46"/>
              <p:cNvSpPr>
                <a:spLocks noChangeArrowheads="1"/>
              </p:cNvSpPr>
              <p:nvPr/>
            </p:nvSpPr>
            <p:spPr bwMode="auto">
              <a:xfrm>
                <a:off x="663" y="16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434" name="Rectangle 47"/>
              <p:cNvSpPr>
                <a:spLocks noChangeArrowheads="1"/>
              </p:cNvSpPr>
              <p:nvPr/>
            </p:nvSpPr>
            <p:spPr bwMode="auto">
              <a:xfrm>
                <a:off x="691" y="1640"/>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35" name="Rectangle 48"/>
              <p:cNvSpPr>
                <a:spLocks noChangeArrowheads="1"/>
              </p:cNvSpPr>
              <p:nvPr/>
            </p:nvSpPr>
            <p:spPr bwMode="auto">
              <a:xfrm>
                <a:off x="480" y="1703"/>
                <a:ext cx="7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436" name="Rectangle 49"/>
              <p:cNvSpPr>
                <a:spLocks noChangeArrowheads="1"/>
              </p:cNvSpPr>
              <p:nvPr/>
            </p:nvSpPr>
            <p:spPr bwMode="auto">
              <a:xfrm>
                <a:off x="524" y="170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437" name="Rectangle 50"/>
              <p:cNvSpPr>
                <a:spLocks noChangeArrowheads="1"/>
              </p:cNvSpPr>
              <p:nvPr/>
            </p:nvSpPr>
            <p:spPr bwMode="auto">
              <a:xfrm>
                <a:off x="554" y="1703"/>
                <a:ext cx="7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438" name="Rectangle 51"/>
              <p:cNvSpPr>
                <a:spLocks noChangeArrowheads="1"/>
              </p:cNvSpPr>
              <p:nvPr/>
            </p:nvSpPr>
            <p:spPr bwMode="auto">
              <a:xfrm>
                <a:off x="600" y="170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o</a:t>
                </a:r>
                <a:endParaRPr lang="en-US" altLang="zh-CN"/>
              </a:p>
            </p:txBody>
          </p:sp>
          <p:sp>
            <p:nvSpPr>
              <p:cNvPr id="439" name="Rectangle 52"/>
              <p:cNvSpPr>
                <a:spLocks noChangeArrowheads="1"/>
              </p:cNvSpPr>
              <p:nvPr/>
            </p:nvSpPr>
            <p:spPr bwMode="auto">
              <a:xfrm>
                <a:off x="628" y="1703"/>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440" name="Rectangle 53"/>
              <p:cNvSpPr>
                <a:spLocks noChangeArrowheads="1"/>
              </p:cNvSpPr>
              <p:nvPr/>
            </p:nvSpPr>
            <p:spPr bwMode="auto">
              <a:xfrm>
                <a:off x="648" y="1703"/>
                <a:ext cx="5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y</a:t>
                </a:r>
                <a:endParaRPr lang="en-US" altLang="zh-CN"/>
              </a:p>
            </p:txBody>
          </p:sp>
          <p:sp>
            <p:nvSpPr>
              <p:cNvPr id="441" name="Rectangle 54"/>
              <p:cNvSpPr>
                <a:spLocks noChangeArrowheads="1"/>
              </p:cNvSpPr>
              <p:nvPr/>
            </p:nvSpPr>
            <p:spPr bwMode="auto">
              <a:xfrm rot="-5400000">
                <a:off x="1109" y="1608"/>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442" name="Rectangle 55"/>
              <p:cNvSpPr>
                <a:spLocks noChangeArrowheads="1"/>
              </p:cNvSpPr>
              <p:nvPr/>
            </p:nvSpPr>
            <p:spPr bwMode="auto">
              <a:xfrm rot="-5400000">
                <a:off x="1100" y="158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443" name="Rectangle 56"/>
              <p:cNvSpPr>
                <a:spLocks noChangeArrowheads="1"/>
              </p:cNvSpPr>
              <p:nvPr/>
            </p:nvSpPr>
            <p:spPr bwMode="auto">
              <a:xfrm rot="-5400000">
                <a:off x="1102" y="1555"/>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444" name="Rectangle 57"/>
              <p:cNvSpPr>
                <a:spLocks noChangeArrowheads="1"/>
              </p:cNvSpPr>
              <p:nvPr/>
            </p:nvSpPr>
            <p:spPr bwMode="auto">
              <a:xfrm rot="-5400000">
                <a:off x="1108" y="1535"/>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445" name="Rectangle 58"/>
              <p:cNvSpPr>
                <a:spLocks noChangeArrowheads="1"/>
              </p:cNvSpPr>
              <p:nvPr/>
            </p:nvSpPr>
            <p:spPr bwMode="auto">
              <a:xfrm rot="-5400000">
                <a:off x="1106" y="1518"/>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446" name="Rectangle 59"/>
              <p:cNvSpPr>
                <a:spLocks noChangeArrowheads="1"/>
              </p:cNvSpPr>
              <p:nvPr/>
            </p:nvSpPr>
            <p:spPr bwMode="auto">
              <a:xfrm rot="-5400000">
                <a:off x="1100" y="149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447" name="Rectangle 60"/>
              <p:cNvSpPr>
                <a:spLocks noChangeArrowheads="1"/>
              </p:cNvSpPr>
              <p:nvPr/>
            </p:nvSpPr>
            <p:spPr bwMode="auto">
              <a:xfrm rot="-5400000">
                <a:off x="1102" y="1466"/>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c</a:t>
                </a:r>
                <a:endParaRPr lang="en-US" altLang="zh-CN"/>
              </a:p>
            </p:txBody>
          </p:sp>
          <p:sp>
            <p:nvSpPr>
              <p:cNvPr id="448" name="Rectangle 61"/>
              <p:cNvSpPr>
                <a:spLocks noChangeArrowheads="1"/>
              </p:cNvSpPr>
              <p:nvPr/>
            </p:nvSpPr>
            <p:spPr bwMode="auto">
              <a:xfrm rot="-5400000">
                <a:off x="1108" y="1446"/>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449" name="Rectangle 62"/>
              <p:cNvSpPr>
                <a:spLocks noChangeArrowheads="1"/>
              </p:cNvSpPr>
              <p:nvPr/>
            </p:nvSpPr>
            <p:spPr bwMode="auto">
              <a:xfrm rot="-5400000">
                <a:off x="1109" y="1431"/>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450" name="Rectangle 63"/>
              <p:cNvSpPr>
                <a:spLocks noChangeArrowheads="1"/>
              </p:cNvSpPr>
              <p:nvPr/>
            </p:nvSpPr>
            <p:spPr bwMode="auto">
              <a:xfrm rot="-5400000">
                <a:off x="1100" y="141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o</a:t>
                </a:r>
                <a:endParaRPr lang="en-US" altLang="zh-CN"/>
              </a:p>
            </p:txBody>
          </p:sp>
          <p:sp>
            <p:nvSpPr>
              <p:cNvPr id="451" name="Rectangle 64"/>
              <p:cNvSpPr>
                <a:spLocks noChangeArrowheads="1"/>
              </p:cNvSpPr>
              <p:nvPr/>
            </p:nvSpPr>
            <p:spPr bwMode="auto">
              <a:xfrm rot="-5400000">
                <a:off x="1100" y="138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452" name="Freeform 65"/>
              <p:cNvSpPr>
                <a:spLocks/>
              </p:cNvSpPr>
              <p:nvPr/>
            </p:nvSpPr>
            <p:spPr bwMode="auto">
              <a:xfrm>
                <a:off x="3468" y="1559"/>
                <a:ext cx="606" cy="633"/>
              </a:xfrm>
              <a:custGeom>
                <a:avLst/>
                <a:gdLst>
                  <a:gd name="T0" fmla="*/ 606 w 606"/>
                  <a:gd name="T1" fmla="*/ 633 h 633"/>
                  <a:gd name="T2" fmla="*/ 606 w 606"/>
                  <a:gd name="T3" fmla="*/ 0 h 633"/>
                  <a:gd name="T4" fmla="*/ 0 w 606"/>
                  <a:gd name="T5" fmla="*/ 0 h 633"/>
                  <a:gd name="T6" fmla="*/ 0 w 606"/>
                  <a:gd name="T7" fmla="*/ 633 h 633"/>
                  <a:gd name="T8" fmla="*/ 606 w 606"/>
                  <a:gd name="T9" fmla="*/ 633 h 633"/>
                  <a:gd name="T10" fmla="*/ 0 60000 65536"/>
                  <a:gd name="T11" fmla="*/ 0 60000 65536"/>
                  <a:gd name="T12" fmla="*/ 0 60000 65536"/>
                  <a:gd name="T13" fmla="*/ 0 60000 65536"/>
                  <a:gd name="T14" fmla="*/ 0 60000 65536"/>
                  <a:gd name="T15" fmla="*/ 0 w 606"/>
                  <a:gd name="T16" fmla="*/ 0 h 633"/>
                  <a:gd name="T17" fmla="*/ 606 w 606"/>
                  <a:gd name="T18" fmla="*/ 633 h 633"/>
                </a:gdLst>
                <a:ahLst/>
                <a:cxnLst>
                  <a:cxn ang="T10">
                    <a:pos x="T0" y="T1"/>
                  </a:cxn>
                  <a:cxn ang="T11">
                    <a:pos x="T2" y="T3"/>
                  </a:cxn>
                  <a:cxn ang="T12">
                    <a:pos x="T4" y="T5"/>
                  </a:cxn>
                  <a:cxn ang="T13">
                    <a:pos x="T6" y="T7"/>
                  </a:cxn>
                  <a:cxn ang="T14">
                    <a:pos x="T8" y="T9"/>
                  </a:cxn>
                </a:cxnLst>
                <a:rect l="T15" t="T16" r="T17" b="T18"/>
                <a:pathLst>
                  <a:path w="606" h="633">
                    <a:moveTo>
                      <a:pt x="606" y="633"/>
                    </a:moveTo>
                    <a:lnTo>
                      <a:pt x="606" y="0"/>
                    </a:lnTo>
                    <a:lnTo>
                      <a:pt x="0" y="0"/>
                    </a:lnTo>
                    <a:lnTo>
                      <a:pt x="0" y="633"/>
                    </a:lnTo>
                    <a:lnTo>
                      <a:pt x="606" y="6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53" name="Freeform 66"/>
              <p:cNvSpPr>
                <a:spLocks/>
              </p:cNvSpPr>
              <p:nvPr/>
            </p:nvSpPr>
            <p:spPr bwMode="auto">
              <a:xfrm>
                <a:off x="3468" y="1559"/>
                <a:ext cx="606" cy="633"/>
              </a:xfrm>
              <a:custGeom>
                <a:avLst/>
                <a:gdLst>
                  <a:gd name="T0" fmla="*/ 606 w 606"/>
                  <a:gd name="T1" fmla="*/ 633 h 633"/>
                  <a:gd name="T2" fmla="*/ 606 w 606"/>
                  <a:gd name="T3" fmla="*/ 0 h 633"/>
                  <a:gd name="T4" fmla="*/ 0 w 606"/>
                  <a:gd name="T5" fmla="*/ 0 h 633"/>
                  <a:gd name="T6" fmla="*/ 0 w 606"/>
                  <a:gd name="T7" fmla="*/ 633 h 633"/>
                  <a:gd name="T8" fmla="*/ 606 w 606"/>
                  <a:gd name="T9" fmla="*/ 633 h 633"/>
                  <a:gd name="T10" fmla="*/ 0 60000 65536"/>
                  <a:gd name="T11" fmla="*/ 0 60000 65536"/>
                  <a:gd name="T12" fmla="*/ 0 60000 65536"/>
                  <a:gd name="T13" fmla="*/ 0 60000 65536"/>
                  <a:gd name="T14" fmla="*/ 0 60000 65536"/>
                  <a:gd name="T15" fmla="*/ 0 w 606"/>
                  <a:gd name="T16" fmla="*/ 0 h 633"/>
                  <a:gd name="T17" fmla="*/ 606 w 606"/>
                  <a:gd name="T18" fmla="*/ 633 h 633"/>
                </a:gdLst>
                <a:ahLst/>
                <a:cxnLst>
                  <a:cxn ang="T10">
                    <a:pos x="T0" y="T1"/>
                  </a:cxn>
                  <a:cxn ang="T11">
                    <a:pos x="T2" y="T3"/>
                  </a:cxn>
                  <a:cxn ang="T12">
                    <a:pos x="T4" y="T5"/>
                  </a:cxn>
                  <a:cxn ang="T13">
                    <a:pos x="T6" y="T7"/>
                  </a:cxn>
                  <a:cxn ang="T14">
                    <a:pos x="T8" y="T9"/>
                  </a:cxn>
                </a:cxnLst>
                <a:rect l="T15" t="T16" r="T17" b="T18"/>
                <a:pathLst>
                  <a:path w="606" h="633">
                    <a:moveTo>
                      <a:pt x="606" y="633"/>
                    </a:moveTo>
                    <a:lnTo>
                      <a:pt x="606" y="0"/>
                    </a:lnTo>
                    <a:lnTo>
                      <a:pt x="0" y="0"/>
                    </a:lnTo>
                    <a:lnTo>
                      <a:pt x="0" y="633"/>
                    </a:lnTo>
                    <a:lnTo>
                      <a:pt x="606" y="633"/>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54" name="Freeform 67"/>
              <p:cNvSpPr>
                <a:spLocks/>
              </p:cNvSpPr>
              <p:nvPr/>
            </p:nvSpPr>
            <p:spPr bwMode="auto">
              <a:xfrm>
                <a:off x="1333" y="1448"/>
                <a:ext cx="28" cy="28"/>
              </a:xfrm>
              <a:custGeom>
                <a:avLst/>
                <a:gdLst>
                  <a:gd name="T0" fmla="*/ 0 w 28"/>
                  <a:gd name="T1" fmla="*/ 0 h 28"/>
                  <a:gd name="T2" fmla="*/ 2 w 28"/>
                  <a:gd name="T3" fmla="*/ 28 h 28"/>
                  <a:gd name="T4" fmla="*/ 28 w 28"/>
                  <a:gd name="T5" fmla="*/ 15 h 28"/>
                  <a:gd name="T6" fmla="*/ 2 w 28"/>
                  <a:gd name="T7" fmla="*/ 2 h 28"/>
                  <a:gd name="T8" fmla="*/ 0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0" y="0"/>
                    </a:moveTo>
                    <a:lnTo>
                      <a:pt x="2" y="28"/>
                    </a:lnTo>
                    <a:lnTo>
                      <a:pt x="28" y="15"/>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55" name="Freeform 68"/>
              <p:cNvSpPr>
                <a:spLocks/>
              </p:cNvSpPr>
              <p:nvPr/>
            </p:nvSpPr>
            <p:spPr bwMode="auto">
              <a:xfrm>
                <a:off x="1333" y="1932"/>
                <a:ext cx="28" cy="29"/>
              </a:xfrm>
              <a:custGeom>
                <a:avLst/>
                <a:gdLst>
                  <a:gd name="T0" fmla="*/ 0 w 28"/>
                  <a:gd name="T1" fmla="*/ 0 h 29"/>
                  <a:gd name="T2" fmla="*/ 2 w 28"/>
                  <a:gd name="T3" fmla="*/ 29 h 29"/>
                  <a:gd name="T4" fmla="*/ 28 w 28"/>
                  <a:gd name="T5" fmla="*/ 16 h 29"/>
                  <a:gd name="T6" fmla="*/ 2 w 28"/>
                  <a:gd name="T7" fmla="*/ 2 h 29"/>
                  <a:gd name="T8" fmla="*/ 0 w 28"/>
                  <a:gd name="T9" fmla="*/ 0 h 29"/>
                  <a:gd name="T10" fmla="*/ 0 60000 65536"/>
                  <a:gd name="T11" fmla="*/ 0 60000 65536"/>
                  <a:gd name="T12" fmla="*/ 0 60000 65536"/>
                  <a:gd name="T13" fmla="*/ 0 60000 65536"/>
                  <a:gd name="T14" fmla="*/ 0 60000 65536"/>
                  <a:gd name="T15" fmla="*/ 0 w 28"/>
                  <a:gd name="T16" fmla="*/ 0 h 29"/>
                  <a:gd name="T17" fmla="*/ 28 w 28"/>
                  <a:gd name="T18" fmla="*/ 29 h 29"/>
                </a:gdLst>
                <a:ahLst/>
                <a:cxnLst>
                  <a:cxn ang="T10">
                    <a:pos x="T0" y="T1"/>
                  </a:cxn>
                  <a:cxn ang="T11">
                    <a:pos x="T2" y="T3"/>
                  </a:cxn>
                  <a:cxn ang="T12">
                    <a:pos x="T4" y="T5"/>
                  </a:cxn>
                  <a:cxn ang="T13">
                    <a:pos x="T6" y="T7"/>
                  </a:cxn>
                  <a:cxn ang="T14">
                    <a:pos x="T8" y="T9"/>
                  </a:cxn>
                </a:cxnLst>
                <a:rect l="T15" t="T16" r="T17" b="T18"/>
                <a:pathLst>
                  <a:path w="28" h="29">
                    <a:moveTo>
                      <a:pt x="0" y="0"/>
                    </a:moveTo>
                    <a:lnTo>
                      <a:pt x="2" y="29"/>
                    </a:lnTo>
                    <a:lnTo>
                      <a:pt x="28" y="16"/>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56" name="Freeform 69"/>
              <p:cNvSpPr>
                <a:spLocks/>
              </p:cNvSpPr>
              <p:nvPr/>
            </p:nvSpPr>
            <p:spPr bwMode="auto">
              <a:xfrm>
                <a:off x="192" y="767"/>
                <a:ext cx="273" cy="736"/>
              </a:xfrm>
              <a:custGeom>
                <a:avLst/>
                <a:gdLst>
                  <a:gd name="T0" fmla="*/ 273 w 273"/>
                  <a:gd name="T1" fmla="*/ 0 h 736"/>
                  <a:gd name="T2" fmla="*/ 0 w 273"/>
                  <a:gd name="T3" fmla="*/ 3 h 736"/>
                  <a:gd name="T4" fmla="*/ 0 w 273"/>
                  <a:gd name="T5" fmla="*/ 736 h 736"/>
                  <a:gd name="T6" fmla="*/ 0 60000 65536"/>
                  <a:gd name="T7" fmla="*/ 0 60000 65536"/>
                  <a:gd name="T8" fmla="*/ 0 60000 65536"/>
                  <a:gd name="T9" fmla="*/ 0 w 273"/>
                  <a:gd name="T10" fmla="*/ 0 h 736"/>
                  <a:gd name="T11" fmla="*/ 273 w 273"/>
                  <a:gd name="T12" fmla="*/ 736 h 736"/>
                </a:gdLst>
                <a:ahLst/>
                <a:cxnLst>
                  <a:cxn ang="T6">
                    <a:pos x="T0" y="T1"/>
                  </a:cxn>
                  <a:cxn ang="T7">
                    <a:pos x="T2" y="T3"/>
                  </a:cxn>
                  <a:cxn ang="T8">
                    <a:pos x="T4" y="T5"/>
                  </a:cxn>
                </a:cxnLst>
                <a:rect l="T9" t="T10" r="T11" b="T12"/>
                <a:pathLst>
                  <a:path w="273" h="736">
                    <a:moveTo>
                      <a:pt x="273" y="0"/>
                    </a:moveTo>
                    <a:lnTo>
                      <a:pt x="0" y="3"/>
                    </a:lnTo>
                    <a:lnTo>
                      <a:pt x="0" y="736"/>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57" name="Line 70"/>
              <p:cNvSpPr>
                <a:spLocks noChangeShapeType="1"/>
              </p:cNvSpPr>
              <p:nvPr/>
            </p:nvSpPr>
            <p:spPr bwMode="auto">
              <a:xfrm flipH="1">
                <a:off x="367" y="1090"/>
                <a:ext cx="98"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58" name="Freeform 71"/>
              <p:cNvSpPr>
                <a:spLocks/>
              </p:cNvSpPr>
              <p:nvPr/>
            </p:nvSpPr>
            <p:spPr bwMode="auto">
              <a:xfrm>
                <a:off x="486" y="658"/>
                <a:ext cx="177" cy="544"/>
              </a:xfrm>
              <a:custGeom>
                <a:avLst/>
                <a:gdLst>
                  <a:gd name="T0" fmla="*/ 0 w 177"/>
                  <a:gd name="T1" fmla="*/ 0 h 544"/>
                  <a:gd name="T2" fmla="*/ 0 w 177"/>
                  <a:gd name="T3" fmla="*/ 221 h 544"/>
                  <a:gd name="T4" fmla="*/ 57 w 177"/>
                  <a:gd name="T5" fmla="*/ 273 h 544"/>
                  <a:gd name="T6" fmla="*/ 0 w 177"/>
                  <a:gd name="T7" fmla="*/ 325 h 544"/>
                  <a:gd name="T8" fmla="*/ 0 w 177"/>
                  <a:gd name="T9" fmla="*/ 544 h 544"/>
                  <a:gd name="T10" fmla="*/ 177 w 177"/>
                  <a:gd name="T11" fmla="*/ 378 h 544"/>
                  <a:gd name="T12" fmla="*/ 177 w 177"/>
                  <a:gd name="T13" fmla="*/ 166 h 544"/>
                  <a:gd name="T14" fmla="*/ 0 w 177"/>
                  <a:gd name="T15" fmla="*/ 3 h 544"/>
                  <a:gd name="T16" fmla="*/ 0 60000 65536"/>
                  <a:gd name="T17" fmla="*/ 0 60000 65536"/>
                  <a:gd name="T18" fmla="*/ 0 60000 65536"/>
                  <a:gd name="T19" fmla="*/ 0 60000 65536"/>
                  <a:gd name="T20" fmla="*/ 0 60000 65536"/>
                  <a:gd name="T21" fmla="*/ 0 60000 65536"/>
                  <a:gd name="T22" fmla="*/ 0 60000 65536"/>
                  <a:gd name="T23" fmla="*/ 0 60000 65536"/>
                  <a:gd name="T24" fmla="*/ 0 w 177"/>
                  <a:gd name="T25" fmla="*/ 0 h 544"/>
                  <a:gd name="T26" fmla="*/ 177 w 177"/>
                  <a:gd name="T27" fmla="*/ 544 h 5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77" h="544">
                    <a:moveTo>
                      <a:pt x="0" y="0"/>
                    </a:moveTo>
                    <a:lnTo>
                      <a:pt x="0" y="221"/>
                    </a:lnTo>
                    <a:lnTo>
                      <a:pt x="57" y="273"/>
                    </a:lnTo>
                    <a:lnTo>
                      <a:pt x="0" y="325"/>
                    </a:lnTo>
                    <a:lnTo>
                      <a:pt x="0" y="544"/>
                    </a:lnTo>
                    <a:lnTo>
                      <a:pt x="177" y="378"/>
                    </a:lnTo>
                    <a:lnTo>
                      <a:pt x="177" y="166"/>
                    </a:lnTo>
                    <a:lnTo>
                      <a:pt x="0" y="3"/>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59" name="Rectangle 72"/>
              <p:cNvSpPr>
                <a:spLocks noChangeArrowheads="1"/>
              </p:cNvSpPr>
              <p:nvPr/>
            </p:nvSpPr>
            <p:spPr bwMode="auto">
              <a:xfrm>
                <a:off x="556" y="898"/>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460" name="Rectangle 73"/>
              <p:cNvSpPr>
                <a:spLocks noChangeArrowheads="1"/>
              </p:cNvSpPr>
              <p:nvPr/>
            </p:nvSpPr>
            <p:spPr bwMode="auto">
              <a:xfrm>
                <a:off x="591" y="898"/>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461" name="Rectangle 74"/>
              <p:cNvSpPr>
                <a:spLocks noChangeArrowheads="1"/>
              </p:cNvSpPr>
              <p:nvPr/>
            </p:nvSpPr>
            <p:spPr bwMode="auto">
              <a:xfrm>
                <a:off x="622" y="898"/>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462" name="Freeform 75"/>
              <p:cNvSpPr>
                <a:spLocks/>
              </p:cNvSpPr>
              <p:nvPr/>
            </p:nvSpPr>
            <p:spPr bwMode="auto">
              <a:xfrm>
                <a:off x="2369" y="1732"/>
                <a:ext cx="28" cy="28"/>
              </a:xfrm>
              <a:custGeom>
                <a:avLst/>
                <a:gdLst>
                  <a:gd name="T0" fmla="*/ 0 w 28"/>
                  <a:gd name="T1" fmla="*/ 0 h 28"/>
                  <a:gd name="T2" fmla="*/ 0 w 28"/>
                  <a:gd name="T3" fmla="*/ 28 h 28"/>
                  <a:gd name="T4" fmla="*/ 28 w 28"/>
                  <a:gd name="T5" fmla="*/ 15 h 28"/>
                  <a:gd name="T6" fmla="*/ 0 w 28"/>
                  <a:gd name="T7" fmla="*/ 0 h 28"/>
                  <a:gd name="T8" fmla="*/ 0 60000 65536"/>
                  <a:gd name="T9" fmla="*/ 0 60000 65536"/>
                  <a:gd name="T10" fmla="*/ 0 60000 65536"/>
                  <a:gd name="T11" fmla="*/ 0 60000 65536"/>
                  <a:gd name="T12" fmla="*/ 0 w 28"/>
                  <a:gd name="T13" fmla="*/ 0 h 28"/>
                  <a:gd name="T14" fmla="*/ 28 w 28"/>
                  <a:gd name="T15" fmla="*/ 28 h 28"/>
                </a:gdLst>
                <a:ahLst/>
                <a:cxnLst>
                  <a:cxn ang="T8">
                    <a:pos x="T0" y="T1"/>
                  </a:cxn>
                  <a:cxn ang="T9">
                    <a:pos x="T2" y="T3"/>
                  </a:cxn>
                  <a:cxn ang="T10">
                    <a:pos x="T4" y="T5"/>
                  </a:cxn>
                  <a:cxn ang="T11">
                    <a:pos x="T6" y="T7"/>
                  </a:cxn>
                </a:cxnLst>
                <a:rect l="T12" t="T13" r="T14" b="T15"/>
                <a:pathLst>
                  <a:path w="28" h="28">
                    <a:moveTo>
                      <a:pt x="0" y="0"/>
                    </a:moveTo>
                    <a:lnTo>
                      <a:pt x="0" y="28"/>
                    </a:lnTo>
                    <a:lnTo>
                      <a:pt x="28"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63" name="Freeform 76"/>
              <p:cNvSpPr>
                <a:spLocks/>
              </p:cNvSpPr>
              <p:nvPr/>
            </p:nvSpPr>
            <p:spPr bwMode="auto">
              <a:xfrm>
                <a:off x="2369" y="1974"/>
                <a:ext cx="28" cy="26"/>
              </a:xfrm>
              <a:custGeom>
                <a:avLst/>
                <a:gdLst>
                  <a:gd name="T0" fmla="*/ 0 w 28"/>
                  <a:gd name="T1" fmla="*/ 0 h 26"/>
                  <a:gd name="T2" fmla="*/ 0 w 28"/>
                  <a:gd name="T3" fmla="*/ 26 h 26"/>
                  <a:gd name="T4" fmla="*/ 28 w 28"/>
                  <a:gd name="T5" fmla="*/ 13 h 26"/>
                  <a:gd name="T6" fmla="*/ 0 w 28"/>
                  <a:gd name="T7" fmla="*/ 0 h 26"/>
                  <a:gd name="T8" fmla="*/ 0 60000 65536"/>
                  <a:gd name="T9" fmla="*/ 0 60000 65536"/>
                  <a:gd name="T10" fmla="*/ 0 60000 65536"/>
                  <a:gd name="T11" fmla="*/ 0 60000 65536"/>
                  <a:gd name="T12" fmla="*/ 0 w 28"/>
                  <a:gd name="T13" fmla="*/ 0 h 26"/>
                  <a:gd name="T14" fmla="*/ 28 w 28"/>
                  <a:gd name="T15" fmla="*/ 26 h 26"/>
                </a:gdLst>
                <a:ahLst/>
                <a:cxnLst>
                  <a:cxn ang="T8">
                    <a:pos x="T0" y="T1"/>
                  </a:cxn>
                  <a:cxn ang="T9">
                    <a:pos x="T2" y="T3"/>
                  </a:cxn>
                  <a:cxn ang="T10">
                    <a:pos x="T4" y="T5"/>
                  </a:cxn>
                  <a:cxn ang="T11">
                    <a:pos x="T6" y="T7"/>
                  </a:cxn>
                </a:cxnLst>
                <a:rect l="T12" t="T13" r="T14" b="T15"/>
                <a:pathLst>
                  <a:path w="28" h="26">
                    <a:moveTo>
                      <a:pt x="0" y="0"/>
                    </a:moveTo>
                    <a:lnTo>
                      <a:pt x="0" y="26"/>
                    </a:lnTo>
                    <a:lnTo>
                      <a:pt x="28"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64" name="Freeform 77"/>
              <p:cNvSpPr>
                <a:spLocks/>
              </p:cNvSpPr>
              <p:nvPr/>
            </p:nvSpPr>
            <p:spPr bwMode="auto">
              <a:xfrm>
                <a:off x="2552" y="1852"/>
                <a:ext cx="26" cy="28"/>
              </a:xfrm>
              <a:custGeom>
                <a:avLst/>
                <a:gdLst>
                  <a:gd name="T0" fmla="*/ 0 w 26"/>
                  <a:gd name="T1" fmla="*/ 0 h 28"/>
                  <a:gd name="T2" fmla="*/ 0 w 26"/>
                  <a:gd name="T3" fmla="*/ 28 h 28"/>
                  <a:gd name="T4" fmla="*/ 26 w 26"/>
                  <a:gd name="T5" fmla="*/ 15 h 28"/>
                  <a:gd name="T6" fmla="*/ 0 w 26"/>
                  <a:gd name="T7" fmla="*/ 2 h 28"/>
                  <a:gd name="T8" fmla="*/ 0 w 26"/>
                  <a:gd name="T9" fmla="*/ 0 h 28"/>
                  <a:gd name="T10" fmla="*/ 0 60000 65536"/>
                  <a:gd name="T11" fmla="*/ 0 60000 65536"/>
                  <a:gd name="T12" fmla="*/ 0 60000 65536"/>
                  <a:gd name="T13" fmla="*/ 0 60000 65536"/>
                  <a:gd name="T14" fmla="*/ 0 60000 65536"/>
                  <a:gd name="T15" fmla="*/ 0 w 26"/>
                  <a:gd name="T16" fmla="*/ 0 h 28"/>
                  <a:gd name="T17" fmla="*/ 26 w 26"/>
                  <a:gd name="T18" fmla="*/ 28 h 28"/>
                </a:gdLst>
                <a:ahLst/>
                <a:cxnLst>
                  <a:cxn ang="T10">
                    <a:pos x="T0" y="T1"/>
                  </a:cxn>
                  <a:cxn ang="T11">
                    <a:pos x="T2" y="T3"/>
                  </a:cxn>
                  <a:cxn ang="T12">
                    <a:pos x="T4" y="T5"/>
                  </a:cxn>
                  <a:cxn ang="T13">
                    <a:pos x="T6" y="T7"/>
                  </a:cxn>
                  <a:cxn ang="T14">
                    <a:pos x="T8" y="T9"/>
                  </a:cxn>
                </a:cxnLst>
                <a:rect l="T15" t="T16" r="T17" b="T18"/>
                <a:pathLst>
                  <a:path w="26" h="28">
                    <a:moveTo>
                      <a:pt x="0" y="0"/>
                    </a:moveTo>
                    <a:lnTo>
                      <a:pt x="0" y="28"/>
                    </a:lnTo>
                    <a:lnTo>
                      <a:pt x="26" y="15"/>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65" name="Line 78"/>
              <p:cNvSpPr>
                <a:spLocks noChangeShapeType="1"/>
              </p:cNvSpPr>
              <p:nvPr/>
            </p:nvSpPr>
            <p:spPr bwMode="auto">
              <a:xfrm flipH="1">
                <a:off x="2502" y="1867"/>
                <a:ext cx="59"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66" name="Freeform 79"/>
              <p:cNvSpPr>
                <a:spLocks/>
              </p:cNvSpPr>
              <p:nvPr/>
            </p:nvSpPr>
            <p:spPr bwMode="auto">
              <a:xfrm>
                <a:off x="2552" y="1529"/>
                <a:ext cx="26" cy="28"/>
              </a:xfrm>
              <a:custGeom>
                <a:avLst/>
                <a:gdLst>
                  <a:gd name="T0" fmla="*/ 0 w 26"/>
                  <a:gd name="T1" fmla="*/ 0 h 28"/>
                  <a:gd name="T2" fmla="*/ 0 w 26"/>
                  <a:gd name="T3" fmla="*/ 28 h 28"/>
                  <a:gd name="T4" fmla="*/ 26 w 26"/>
                  <a:gd name="T5" fmla="*/ 15 h 28"/>
                  <a:gd name="T6" fmla="*/ 0 w 26"/>
                  <a:gd name="T7" fmla="*/ 2 h 28"/>
                  <a:gd name="T8" fmla="*/ 0 w 26"/>
                  <a:gd name="T9" fmla="*/ 0 h 28"/>
                  <a:gd name="T10" fmla="*/ 0 60000 65536"/>
                  <a:gd name="T11" fmla="*/ 0 60000 65536"/>
                  <a:gd name="T12" fmla="*/ 0 60000 65536"/>
                  <a:gd name="T13" fmla="*/ 0 60000 65536"/>
                  <a:gd name="T14" fmla="*/ 0 60000 65536"/>
                  <a:gd name="T15" fmla="*/ 0 w 26"/>
                  <a:gd name="T16" fmla="*/ 0 h 28"/>
                  <a:gd name="T17" fmla="*/ 26 w 26"/>
                  <a:gd name="T18" fmla="*/ 28 h 28"/>
                </a:gdLst>
                <a:ahLst/>
                <a:cxnLst>
                  <a:cxn ang="T10">
                    <a:pos x="T0" y="T1"/>
                  </a:cxn>
                  <a:cxn ang="T11">
                    <a:pos x="T2" y="T3"/>
                  </a:cxn>
                  <a:cxn ang="T12">
                    <a:pos x="T4" y="T5"/>
                  </a:cxn>
                  <a:cxn ang="T13">
                    <a:pos x="T6" y="T7"/>
                  </a:cxn>
                  <a:cxn ang="T14">
                    <a:pos x="T8" y="T9"/>
                  </a:cxn>
                </a:cxnLst>
                <a:rect l="T15" t="T16" r="T17" b="T18"/>
                <a:pathLst>
                  <a:path w="26" h="28">
                    <a:moveTo>
                      <a:pt x="0" y="0"/>
                    </a:moveTo>
                    <a:lnTo>
                      <a:pt x="0" y="28"/>
                    </a:lnTo>
                    <a:lnTo>
                      <a:pt x="26" y="15"/>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67" name="Freeform 80"/>
              <p:cNvSpPr>
                <a:spLocks/>
              </p:cNvSpPr>
              <p:nvPr/>
            </p:nvSpPr>
            <p:spPr bwMode="auto">
              <a:xfrm>
                <a:off x="4410" y="1760"/>
                <a:ext cx="29" cy="28"/>
              </a:xfrm>
              <a:custGeom>
                <a:avLst/>
                <a:gdLst>
                  <a:gd name="T0" fmla="*/ 0 w 29"/>
                  <a:gd name="T1" fmla="*/ 0 h 28"/>
                  <a:gd name="T2" fmla="*/ 3 w 29"/>
                  <a:gd name="T3" fmla="*/ 28 h 28"/>
                  <a:gd name="T4" fmla="*/ 29 w 29"/>
                  <a:gd name="T5" fmla="*/ 15 h 28"/>
                  <a:gd name="T6" fmla="*/ 3 w 29"/>
                  <a:gd name="T7" fmla="*/ 2 h 28"/>
                  <a:gd name="T8" fmla="*/ 0 w 29"/>
                  <a:gd name="T9" fmla="*/ 0 h 28"/>
                  <a:gd name="T10" fmla="*/ 0 60000 65536"/>
                  <a:gd name="T11" fmla="*/ 0 60000 65536"/>
                  <a:gd name="T12" fmla="*/ 0 60000 65536"/>
                  <a:gd name="T13" fmla="*/ 0 60000 65536"/>
                  <a:gd name="T14" fmla="*/ 0 60000 65536"/>
                  <a:gd name="T15" fmla="*/ 0 w 29"/>
                  <a:gd name="T16" fmla="*/ 0 h 28"/>
                  <a:gd name="T17" fmla="*/ 29 w 29"/>
                  <a:gd name="T18" fmla="*/ 28 h 28"/>
                </a:gdLst>
                <a:ahLst/>
                <a:cxnLst>
                  <a:cxn ang="T10">
                    <a:pos x="T0" y="T1"/>
                  </a:cxn>
                  <a:cxn ang="T11">
                    <a:pos x="T2" y="T3"/>
                  </a:cxn>
                  <a:cxn ang="T12">
                    <a:pos x="T4" y="T5"/>
                  </a:cxn>
                  <a:cxn ang="T13">
                    <a:pos x="T6" y="T7"/>
                  </a:cxn>
                  <a:cxn ang="T14">
                    <a:pos x="T8" y="T9"/>
                  </a:cxn>
                </a:cxnLst>
                <a:rect l="T15" t="T16" r="T17" b="T18"/>
                <a:pathLst>
                  <a:path w="29" h="28">
                    <a:moveTo>
                      <a:pt x="0" y="0"/>
                    </a:moveTo>
                    <a:lnTo>
                      <a:pt x="3" y="28"/>
                    </a:lnTo>
                    <a:lnTo>
                      <a:pt x="29" y="15"/>
                    </a:lnTo>
                    <a:lnTo>
                      <a:pt x="3"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68" name="Freeform 81"/>
              <p:cNvSpPr>
                <a:spLocks/>
              </p:cNvSpPr>
              <p:nvPr/>
            </p:nvSpPr>
            <p:spPr bwMode="auto">
              <a:xfrm>
                <a:off x="4410" y="2002"/>
                <a:ext cx="29" cy="28"/>
              </a:xfrm>
              <a:custGeom>
                <a:avLst/>
                <a:gdLst>
                  <a:gd name="T0" fmla="*/ 0 w 29"/>
                  <a:gd name="T1" fmla="*/ 0 h 28"/>
                  <a:gd name="T2" fmla="*/ 3 w 29"/>
                  <a:gd name="T3" fmla="*/ 28 h 28"/>
                  <a:gd name="T4" fmla="*/ 29 w 29"/>
                  <a:gd name="T5" fmla="*/ 13 h 28"/>
                  <a:gd name="T6" fmla="*/ 3 w 29"/>
                  <a:gd name="T7" fmla="*/ 0 h 28"/>
                  <a:gd name="T8" fmla="*/ 0 w 29"/>
                  <a:gd name="T9" fmla="*/ 0 h 28"/>
                  <a:gd name="T10" fmla="*/ 0 60000 65536"/>
                  <a:gd name="T11" fmla="*/ 0 60000 65536"/>
                  <a:gd name="T12" fmla="*/ 0 60000 65536"/>
                  <a:gd name="T13" fmla="*/ 0 60000 65536"/>
                  <a:gd name="T14" fmla="*/ 0 60000 65536"/>
                  <a:gd name="T15" fmla="*/ 0 w 29"/>
                  <a:gd name="T16" fmla="*/ 0 h 28"/>
                  <a:gd name="T17" fmla="*/ 29 w 29"/>
                  <a:gd name="T18" fmla="*/ 28 h 28"/>
                </a:gdLst>
                <a:ahLst/>
                <a:cxnLst>
                  <a:cxn ang="T10">
                    <a:pos x="T0" y="T1"/>
                  </a:cxn>
                  <a:cxn ang="T11">
                    <a:pos x="T2" y="T3"/>
                  </a:cxn>
                  <a:cxn ang="T12">
                    <a:pos x="T4" y="T5"/>
                  </a:cxn>
                  <a:cxn ang="T13">
                    <a:pos x="T6" y="T7"/>
                  </a:cxn>
                  <a:cxn ang="T14">
                    <a:pos x="T8" y="T9"/>
                  </a:cxn>
                </a:cxnLst>
                <a:rect l="T15" t="T16" r="T17" b="T18"/>
                <a:pathLst>
                  <a:path w="29" h="28">
                    <a:moveTo>
                      <a:pt x="0" y="0"/>
                    </a:moveTo>
                    <a:lnTo>
                      <a:pt x="3" y="28"/>
                    </a:lnTo>
                    <a:lnTo>
                      <a:pt x="29" y="13"/>
                    </a:lnTo>
                    <a:lnTo>
                      <a:pt x="3"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69" name="Freeform 82"/>
              <p:cNvSpPr>
                <a:spLocks/>
              </p:cNvSpPr>
              <p:nvPr/>
            </p:nvSpPr>
            <p:spPr bwMode="auto">
              <a:xfrm>
                <a:off x="3438" y="2063"/>
                <a:ext cx="28" cy="29"/>
              </a:xfrm>
              <a:custGeom>
                <a:avLst/>
                <a:gdLst>
                  <a:gd name="T0" fmla="*/ 0 w 28"/>
                  <a:gd name="T1" fmla="*/ 0 h 29"/>
                  <a:gd name="T2" fmla="*/ 0 w 28"/>
                  <a:gd name="T3" fmla="*/ 29 h 29"/>
                  <a:gd name="T4" fmla="*/ 28 w 28"/>
                  <a:gd name="T5" fmla="*/ 13 h 29"/>
                  <a:gd name="T6" fmla="*/ 0 w 28"/>
                  <a:gd name="T7" fmla="*/ 0 h 29"/>
                  <a:gd name="T8" fmla="*/ 0 60000 65536"/>
                  <a:gd name="T9" fmla="*/ 0 60000 65536"/>
                  <a:gd name="T10" fmla="*/ 0 60000 65536"/>
                  <a:gd name="T11" fmla="*/ 0 60000 65536"/>
                  <a:gd name="T12" fmla="*/ 0 w 28"/>
                  <a:gd name="T13" fmla="*/ 0 h 29"/>
                  <a:gd name="T14" fmla="*/ 28 w 28"/>
                  <a:gd name="T15" fmla="*/ 29 h 29"/>
                </a:gdLst>
                <a:ahLst/>
                <a:cxnLst>
                  <a:cxn ang="T8">
                    <a:pos x="T0" y="T1"/>
                  </a:cxn>
                  <a:cxn ang="T9">
                    <a:pos x="T2" y="T3"/>
                  </a:cxn>
                  <a:cxn ang="T10">
                    <a:pos x="T4" y="T5"/>
                  </a:cxn>
                  <a:cxn ang="T11">
                    <a:pos x="T6" y="T7"/>
                  </a:cxn>
                </a:cxnLst>
                <a:rect l="T12" t="T13" r="T14" b="T15"/>
                <a:pathLst>
                  <a:path w="28" h="29">
                    <a:moveTo>
                      <a:pt x="0" y="0"/>
                    </a:moveTo>
                    <a:lnTo>
                      <a:pt x="0" y="29"/>
                    </a:lnTo>
                    <a:lnTo>
                      <a:pt x="28"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70" name="Freeform 83"/>
              <p:cNvSpPr>
                <a:spLocks/>
              </p:cNvSpPr>
              <p:nvPr/>
            </p:nvSpPr>
            <p:spPr bwMode="auto">
              <a:xfrm>
                <a:off x="2508" y="2120"/>
                <a:ext cx="201" cy="430"/>
              </a:xfrm>
              <a:custGeom>
                <a:avLst/>
                <a:gdLst>
                  <a:gd name="T0" fmla="*/ 101 w 201"/>
                  <a:gd name="T1" fmla="*/ 427 h 430"/>
                  <a:gd name="T2" fmla="*/ 118 w 201"/>
                  <a:gd name="T3" fmla="*/ 427 h 430"/>
                  <a:gd name="T4" fmla="*/ 133 w 201"/>
                  <a:gd name="T5" fmla="*/ 419 h 430"/>
                  <a:gd name="T6" fmla="*/ 147 w 201"/>
                  <a:gd name="T7" fmla="*/ 406 h 430"/>
                  <a:gd name="T8" fmla="*/ 160 w 201"/>
                  <a:gd name="T9" fmla="*/ 388 h 430"/>
                  <a:gd name="T10" fmla="*/ 173 w 201"/>
                  <a:gd name="T11" fmla="*/ 366 h 430"/>
                  <a:gd name="T12" fmla="*/ 181 w 201"/>
                  <a:gd name="T13" fmla="*/ 342 h 430"/>
                  <a:gd name="T14" fmla="*/ 190 w 201"/>
                  <a:gd name="T15" fmla="*/ 314 h 430"/>
                  <a:gd name="T16" fmla="*/ 197 w 201"/>
                  <a:gd name="T17" fmla="*/ 283 h 430"/>
                  <a:gd name="T18" fmla="*/ 201 w 201"/>
                  <a:gd name="T19" fmla="*/ 249 h 430"/>
                  <a:gd name="T20" fmla="*/ 201 w 201"/>
                  <a:gd name="T21" fmla="*/ 216 h 430"/>
                  <a:gd name="T22" fmla="*/ 201 w 201"/>
                  <a:gd name="T23" fmla="*/ 181 h 430"/>
                  <a:gd name="T24" fmla="*/ 197 w 201"/>
                  <a:gd name="T25" fmla="*/ 146 h 430"/>
                  <a:gd name="T26" fmla="*/ 190 w 201"/>
                  <a:gd name="T27" fmla="*/ 116 h 430"/>
                  <a:gd name="T28" fmla="*/ 181 w 201"/>
                  <a:gd name="T29" fmla="*/ 89 h 430"/>
                  <a:gd name="T30" fmla="*/ 173 w 201"/>
                  <a:gd name="T31" fmla="*/ 63 h 430"/>
                  <a:gd name="T32" fmla="*/ 160 w 201"/>
                  <a:gd name="T33" fmla="*/ 41 h 430"/>
                  <a:gd name="T34" fmla="*/ 147 w 201"/>
                  <a:gd name="T35" fmla="*/ 24 h 430"/>
                  <a:gd name="T36" fmla="*/ 133 w 201"/>
                  <a:gd name="T37" fmla="*/ 11 h 430"/>
                  <a:gd name="T38" fmla="*/ 118 w 201"/>
                  <a:gd name="T39" fmla="*/ 4 h 430"/>
                  <a:gd name="T40" fmla="*/ 101 w 201"/>
                  <a:gd name="T41" fmla="*/ 0 h 430"/>
                  <a:gd name="T42" fmla="*/ 83 w 201"/>
                  <a:gd name="T43" fmla="*/ 4 h 430"/>
                  <a:gd name="T44" fmla="*/ 68 w 201"/>
                  <a:gd name="T45" fmla="*/ 11 h 430"/>
                  <a:gd name="T46" fmla="*/ 55 w 201"/>
                  <a:gd name="T47" fmla="*/ 24 h 430"/>
                  <a:gd name="T48" fmla="*/ 42 w 201"/>
                  <a:gd name="T49" fmla="*/ 41 h 430"/>
                  <a:gd name="T50" fmla="*/ 29 w 201"/>
                  <a:gd name="T51" fmla="*/ 63 h 430"/>
                  <a:gd name="T52" fmla="*/ 20 w 201"/>
                  <a:gd name="T53" fmla="*/ 89 h 430"/>
                  <a:gd name="T54" fmla="*/ 11 w 201"/>
                  <a:gd name="T55" fmla="*/ 116 h 430"/>
                  <a:gd name="T56" fmla="*/ 5 w 201"/>
                  <a:gd name="T57" fmla="*/ 146 h 430"/>
                  <a:gd name="T58" fmla="*/ 0 w 201"/>
                  <a:gd name="T59" fmla="*/ 181 h 430"/>
                  <a:gd name="T60" fmla="*/ 0 w 201"/>
                  <a:gd name="T61" fmla="*/ 216 h 430"/>
                  <a:gd name="T62" fmla="*/ 0 w 201"/>
                  <a:gd name="T63" fmla="*/ 251 h 430"/>
                  <a:gd name="T64" fmla="*/ 5 w 201"/>
                  <a:gd name="T65" fmla="*/ 283 h 430"/>
                  <a:gd name="T66" fmla="*/ 11 w 201"/>
                  <a:gd name="T67" fmla="*/ 314 h 430"/>
                  <a:gd name="T68" fmla="*/ 20 w 201"/>
                  <a:gd name="T69" fmla="*/ 342 h 430"/>
                  <a:gd name="T70" fmla="*/ 29 w 201"/>
                  <a:gd name="T71" fmla="*/ 366 h 430"/>
                  <a:gd name="T72" fmla="*/ 42 w 201"/>
                  <a:gd name="T73" fmla="*/ 388 h 430"/>
                  <a:gd name="T74" fmla="*/ 55 w 201"/>
                  <a:gd name="T75" fmla="*/ 406 h 430"/>
                  <a:gd name="T76" fmla="*/ 68 w 201"/>
                  <a:gd name="T77" fmla="*/ 419 h 430"/>
                  <a:gd name="T78" fmla="*/ 85 w 201"/>
                  <a:gd name="T79" fmla="*/ 427 h 430"/>
                  <a:gd name="T80" fmla="*/ 101 w 201"/>
                  <a:gd name="T81" fmla="*/ 430 h 430"/>
                  <a:gd name="T82" fmla="*/ 101 w 201"/>
                  <a:gd name="T83" fmla="*/ 427 h 43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1"/>
                  <a:gd name="T127" fmla="*/ 0 h 430"/>
                  <a:gd name="T128" fmla="*/ 201 w 201"/>
                  <a:gd name="T129" fmla="*/ 430 h 43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1" h="430">
                    <a:moveTo>
                      <a:pt x="101" y="427"/>
                    </a:moveTo>
                    <a:lnTo>
                      <a:pt x="118" y="427"/>
                    </a:lnTo>
                    <a:lnTo>
                      <a:pt x="133" y="419"/>
                    </a:lnTo>
                    <a:lnTo>
                      <a:pt x="147" y="406"/>
                    </a:lnTo>
                    <a:lnTo>
                      <a:pt x="160" y="388"/>
                    </a:lnTo>
                    <a:lnTo>
                      <a:pt x="173" y="366"/>
                    </a:lnTo>
                    <a:lnTo>
                      <a:pt x="181" y="342"/>
                    </a:lnTo>
                    <a:lnTo>
                      <a:pt x="190" y="314"/>
                    </a:lnTo>
                    <a:lnTo>
                      <a:pt x="197" y="283"/>
                    </a:lnTo>
                    <a:lnTo>
                      <a:pt x="201" y="249"/>
                    </a:lnTo>
                    <a:lnTo>
                      <a:pt x="201" y="216"/>
                    </a:lnTo>
                    <a:lnTo>
                      <a:pt x="201" y="181"/>
                    </a:lnTo>
                    <a:lnTo>
                      <a:pt x="197" y="146"/>
                    </a:lnTo>
                    <a:lnTo>
                      <a:pt x="190" y="116"/>
                    </a:lnTo>
                    <a:lnTo>
                      <a:pt x="181" y="89"/>
                    </a:lnTo>
                    <a:lnTo>
                      <a:pt x="173" y="63"/>
                    </a:lnTo>
                    <a:lnTo>
                      <a:pt x="160" y="41"/>
                    </a:lnTo>
                    <a:lnTo>
                      <a:pt x="147" y="24"/>
                    </a:lnTo>
                    <a:lnTo>
                      <a:pt x="133" y="11"/>
                    </a:lnTo>
                    <a:lnTo>
                      <a:pt x="118" y="4"/>
                    </a:lnTo>
                    <a:lnTo>
                      <a:pt x="101" y="0"/>
                    </a:lnTo>
                    <a:lnTo>
                      <a:pt x="83" y="4"/>
                    </a:lnTo>
                    <a:lnTo>
                      <a:pt x="68" y="11"/>
                    </a:lnTo>
                    <a:lnTo>
                      <a:pt x="55" y="24"/>
                    </a:lnTo>
                    <a:lnTo>
                      <a:pt x="42" y="41"/>
                    </a:lnTo>
                    <a:lnTo>
                      <a:pt x="29" y="63"/>
                    </a:lnTo>
                    <a:lnTo>
                      <a:pt x="20" y="89"/>
                    </a:lnTo>
                    <a:lnTo>
                      <a:pt x="11" y="116"/>
                    </a:lnTo>
                    <a:lnTo>
                      <a:pt x="5" y="146"/>
                    </a:lnTo>
                    <a:lnTo>
                      <a:pt x="0" y="181"/>
                    </a:lnTo>
                    <a:lnTo>
                      <a:pt x="0" y="216"/>
                    </a:lnTo>
                    <a:lnTo>
                      <a:pt x="0" y="251"/>
                    </a:lnTo>
                    <a:lnTo>
                      <a:pt x="5" y="283"/>
                    </a:lnTo>
                    <a:lnTo>
                      <a:pt x="11" y="314"/>
                    </a:lnTo>
                    <a:lnTo>
                      <a:pt x="20" y="342"/>
                    </a:lnTo>
                    <a:lnTo>
                      <a:pt x="29" y="366"/>
                    </a:lnTo>
                    <a:lnTo>
                      <a:pt x="42" y="388"/>
                    </a:lnTo>
                    <a:lnTo>
                      <a:pt x="55" y="406"/>
                    </a:lnTo>
                    <a:lnTo>
                      <a:pt x="68" y="419"/>
                    </a:lnTo>
                    <a:lnTo>
                      <a:pt x="85" y="427"/>
                    </a:lnTo>
                    <a:lnTo>
                      <a:pt x="101" y="430"/>
                    </a:lnTo>
                    <a:lnTo>
                      <a:pt x="101" y="4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71" name="Freeform 84"/>
              <p:cNvSpPr>
                <a:spLocks/>
              </p:cNvSpPr>
              <p:nvPr/>
            </p:nvSpPr>
            <p:spPr bwMode="auto">
              <a:xfrm>
                <a:off x="2508" y="2120"/>
                <a:ext cx="201" cy="430"/>
              </a:xfrm>
              <a:custGeom>
                <a:avLst/>
                <a:gdLst>
                  <a:gd name="T0" fmla="*/ 101 w 201"/>
                  <a:gd name="T1" fmla="*/ 427 h 430"/>
                  <a:gd name="T2" fmla="*/ 118 w 201"/>
                  <a:gd name="T3" fmla="*/ 427 h 430"/>
                  <a:gd name="T4" fmla="*/ 133 w 201"/>
                  <a:gd name="T5" fmla="*/ 419 h 430"/>
                  <a:gd name="T6" fmla="*/ 147 w 201"/>
                  <a:gd name="T7" fmla="*/ 406 h 430"/>
                  <a:gd name="T8" fmla="*/ 160 w 201"/>
                  <a:gd name="T9" fmla="*/ 388 h 430"/>
                  <a:gd name="T10" fmla="*/ 173 w 201"/>
                  <a:gd name="T11" fmla="*/ 366 h 430"/>
                  <a:gd name="T12" fmla="*/ 181 w 201"/>
                  <a:gd name="T13" fmla="*/ 342 h 430"/>
                  <a:gd name="T14" fmla="*/ 190 w 201"/>
                  <a:gd name="T15" fmla="*/ 314 h 430"/>
                  <a:gd name="T16" fmla="*/ 197 w 201"/>
                  <a:gd name="T17" fmla="*/ 283 h 430"/>
                  <a:gd name="T18" fmla="*/ 201 w 201"/>
                  <a:gd name="T19" fmla="*/ 249 h 430"/>
                  <a:gd name="T20" fmla="*/ 201 w 201"/>
                  <a:gd name="T21" fmla="*/ 216 h 430"/>
                  <a:gd name="T22" fmla="*/ 201 w 201"/>
                  <a:gd name="T23" fmla="*/ 181 h 430"/>
                  <a:gd name="T24" fmla="*/ 197 w 201"/>
                  <a:gd name="T25" fmla="*/ 146 h 430"/>
                  <a:gd name="T26" fmla="*/ 190 w 201"/>
                  <a:gd name="T27" fmla="*/ 116 h 430"/>
                  <a:gd name="T28" fmla="*/ 181 w 201"/>
                  <a:gd name="T29" fmla="*/ 89 h 430"/>
                  <a:gd name="T30" fmla="*/ 173 w 201"/>
                  <a:gd name="T31" fmla="*/ 63 h 430"/>
                  <a:gd name="T32" fmla="*/ 160 w 201"/>
                  <a:gd name="T33" fmla="*/ 41 h 430"/>
                  <a:gd name="T34" fmla="*/ 147 w 201"/>
                  <a:gd name="T35" fmla="*/ 24 h 430"/>
                  <a:gd name="T36" fmla="*/ 133 w 201"/>
                  <a:gd name="T37" fmla="*/ 11 h 430"/>
                  <a:gd name="T38" fmla="*/ 118 w 201"/>
                  <a:gd name="T39" fmla="*/ 4 h 430"/>
                  <a:gd name="T40" fmla="*/ 101 w 201"/>
                  <a:gd name="T41" fmla="*/ 0 h 430"/>
                  <a:gd name="T42" fmla="*/ 83 w 201"/>
                  <a:gd name="T43" fmla="*/ 4 h 430"/>
                  <a:gd name="T44" fmla="*/ 68 w 201"/>
                  <a:gd name="T45" fmla="*/ 11 h 430"/>
                  <a:gd name="T46" fmla="*/ 55 w 201"/>
                  <a:gd name="T47" fmla="*/ 24 h 430"/>
                  <a:gd name="T48" fmla="*/ 42 w 201"/>
                  <a:gd name="T49" fmla="*/ 41 h 430"/>
                  <a:gd name="T50" fmla="*/ 29 w 201"/>
                  <a:gd name="T51" fmla="*/ 63 h 430"/>
                  <a:gd name="T52" fmla="*/ 20 w 201"/>
                  <a:gd name="T53" fmla="*/ 89 h 430"/>
                  <a:gd name="T54" fmla="*/ 11 w 201"/>
                  <a:gd name="T55" fmla="*/ 116 h 430"/>
                  <a:gd name="T56" fmla="*/ 5 w 201"/>
                  <a:gd name="T57" fmla="*/ 146 h 430"/>
                  <a:gd name="T58" fmla="*/ 0 w 201"/>
                  <a:gd name="T59" fmla="*/ 181 h 430"/>
                  <a:gd name="T60" fmla="*/ 0 w 201"/>
                  <a:gd name="T61" fmla="*/ 216 h 430"/>
                  <a:gd name="T62" fmla="*/ 0 w 201"/>
                  <a:gd name="T63" fmla="*/ 251 h 430"/>
                  <a:gd name="T64" fmla="*/ 5 w 201"/>
                  <a:gd name="T65" fmla="*/ 283 h 430"/>
                  <a:gd name="T66" fmla="*/ 11 w 201"/>
                  <a:gd name="T67" fmla="*/ 314 h 430"/>
                  <a:gd name="T68" fmla="*/ 20 w 201"/>
                  <a:gd name="T69" fmla="*/ 342 h 430"/>
                  <a:gd name="T70" fmla="*/ 29 w 201"/>
                  <a:gd name="T71" fmla="*/ 366 h 430"/>
                  <a:gd name="T72" fmla="*/ 42 w 201"/>
                  <a:gd name="T73" fmla="*/ 388 h 430"/>
                  <a:gd name="T74" fmla="*/ 55 w 201"/>
                  <a:gd name="T75" fmla="*/ 406 h 430"/>
                  <a:gd name="T76" fmla="*/ 68 w 201"/>
                  <a:gd name="T77" fmla="*/ 419 h 430"/>
                  <a:gd name="T78" fmla="*/ 85 w 201"/>
                  <a:gd name="T79" fmla="*/ 427 h 430"/>
                  <a:gd name="T80" fmla="*/ 101 w 201"/>
                  <a:gd name="T81" fmla="*/ 430 h 43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01"/>
                  <a:gd name="T124" fmla="*/ 0 h 430"/>
                  <a:gd name="T125" fmla="*/ 201 w 201"/>
                  <a:gd name="T126" fmla="*/ 430 h 43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01" h="430">
                    <a:moveTo>
                      <a:pt x="101" y="427"/>
                    </a:moveTo>
                    <a:lnTo>
                      <a:pt x="118" y="427"/>
                    </a:lnTo>
                    <a:lnTo>
                      <a:pt x="133" y="419"/>
                    </a:lnTo>
                    <a:lnTo>
                      <a:pt x="147" y="406"/>
                    </a:lnTo>
                    <a:lnTo>
                      <a:pt x="160" y="388"/>
                    </a:lnTo>
                    <a:lnTo>
                      <a:pt x="173" y="366"/>
                    </a:lnTo>
                    <a:lnTo>
                      <a:pt x="181" y="342"/>
                    </a:lnTo>
                    <a:lnTo>
                      <a:pt x="190" y="314"/>
                    </a:lnTo>
                    <a:lnTo>
                      <a:pt x="197" y="283"/>
                    </a:lnTo>
                    <a:lnTo>
                      <a:pt x="201" y="249"/>
                    </a:lnTo>
                    <a:lnTo>
                      <a:pt x="201" y="216"/>
                    </a:lnTo>
                    <a:lnTo>
                      <a:pt x="201" y="181"/>
                    </a:lnTo>
                    <a:lnTo>
                      <a:pt x="197" y="146"/>
                    </a:lnTo>
                    <a:lnTo>
                      <a:pt x="190" y="116"/>
                    </a:lnTo>
                    <a:lnTo>
                      <a:pt x="181" y="89"/>
                    </a:lnTo>
                    <a:lnTo>
                      <a:pt x="173" y="63"/>
                    </a:lnTo>
                    <a:lnTo>
                      <a:pt x="160" y="41"/>
                    </a:lnTo>
                    <a:lnTo>
                      <a:pt x="147" y="24"/>
                    </a:lnTo>
                    <a:lnTo>
                      <a:pt x="133" y="11"/>
                    </a:lnTo>
                    <a:lnTo>
                      <a:pt x="118" y="4"/>
                    </a:lnTo>
                    <a:lnTo>
                      <a:pt x="101" y="0"/>
                    </a:lnTo>
                    <a:lnTo>
                      <a:pt x="83" y="4"/>
                    </a:lnTo>
                    <a:lnTo>
                      <a:pt x="68" y="11"/>
                    </a:lnTo>
                    <a:lnTo>
                      <a:pt x="55" y="24"/>
                    </a:lnTo>
                    <a:lnTo>
                      <a:pt x="42" y="41"/>
                    </a:lnTo>
                    <a:lnTo>
                      <a:pt x="29" y="63"/>
                    </a:lnTo>
                    <a:lnTo>
                      <a:pt x="20" y="89"/>
                    </a:lnTo>
                    <a:lnTo>
                      <a:pt x="11" y="116"/>
                    </a:lnTo>
                    <a:lnTo>
                      <a:pt x="5" y="146"/>
                    </a:lnTo>
                    <a:lnTo>
                      <a:pt x="0" y="181"/>
                    </a:lnTo>
                    <a:lnTo>
                      <a:pt x="0" y="216"/>
                    </a:lnTo>
                    <a:lnTo>
                      <a:pt x="0" y="251"/>
                    </a:lnTo>
                    <a:lnTo>
                      <a:pt x="5" y="283"/>
                    </a:lnTo>
                    <a:lnTo>
                      <a:pt x="11" y="314"/>
                    </a:lnTo>
                    <a:lnTo>
                      <a:pt x="20" y="342"/>
                    </a:lnTo>
                    <a:lnTo>
                      <a:pt x="29" y="366"/>
                    </a:lnTo>
                    <a:lnTo>
                      <a:pt x="42" y="388"/>
                    </a:lnTo>
                    <a:lnTo>
                      <a:pt x="55" y="406"/>
                    </a:lnTo>
                    <a:lnTo>
                      <a:pt x="68" y="419"/>
                    </a:lnTo>
                    <a:lnTo>
                      <a:pt x="85" y="427"/>
                    </a:lnTo>
                    <a:lnTo>
                      <a:pt x="101" y="430"/>
                    </a:lnTo>
                  </a:path>
                </a:pathLst>
              </a:custGeom>
              <a:noFill/>
              <a:ln w="1111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72" name="Rectangle 85"/>
              <p:cNvSpPr>
                <a:spLocks noChangeArrowheads="1"/>
              </p:cNvSpPr>
              <p:nvPr/>
            </p:nvSpPr>
            <p:spPr bwMode="auto">
              <a:xfrm>
                <a:off x="1307" y="2458"/>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473" name="Rectangle 86"/>
              <p:cNvSpPr>
                <a:spLocks noChangeArrowheads="1"/>
              </p:cNvSpPr>
              <p:nvPr/>
            </p:nvSpPr>
            <p:spPr bwMode="auto">
              <a:xfrm>
                <a:off x="1322" y="245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474" name="Rectangle 87"/>
              <p:cNvSpPr>
                <a:spLocks noChangeArrowheads="1"/>
              </p:cNvSpPr>
              <p:nvPr/>
            </p:nvSpPr>
            <p:spPr bwMode="auto">
              <a:xfrm>
                <a:off x="1352" y="2458"/>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475" name="Rectangle 88"/>
              <p:cNvSpPr>
                <a:spLocks noChangeArrowheads="1"/>
              </p:cNvSpPr>
              <p:nvPr/>
            </p:nvSpPr>
            <p:spPr bwMode="auto">
              <a:xfrm>
                <a:off x="1379" y="2458"/>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476" name="Rectangle 89"/>
              <p:cNvSpPr>
                <a:spLocks noChangeArrowheads="1"/>
              </p:cNvSpPr>
              <p:nvPr/>
            </p:nvSpPr>
            <p:spPr bwMode="auto">
              <a:xfrm>
                <a:off x="1394" y="2458"/>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477" name="Rectangle 90"/>
              <p:cNvSpPr>
                <a:spLocks noChangeArrowheads="1"/>
              </p:cNvSpPr>
              <p:nvPr/>
            </p:nvSpPr>
            <p:spPr bwMode="auto">
              <a:xfrm>
                <a:off x="1411" y="245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478" name="Rectangle 91"/>
              <p:cNvSpPr>
                <a:spLocks noChangeArrowheads="1"/>
              </p:cNvSpPr>
              <p:nvPr/>
            </p:nvSpPr>
            <p:spPr bwMode="auto">
              <a:xfrm>
                <a:off x="1442" y="2458"/>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c</a:t>
                </a:r>
                <a:endParaRPr lang="en-US" altLang="zh-CN"/>
              </a:p>
            </p:txBody>
          </p:sp>
          <p:sp>
            <p:nvSpPr>
              <p:cNvPr id="479" name="Rectangle 92"/>
              <p:cNvSpPr>
                <a:spLocks noChangeArrowheads="1"/>
              </p:cNvSpPr>
              <p:nvPr/>
            </p:nvSpPr>
            <p:spPr bwMode="auto">
              <a:xfrm>
                <a:off x="1468" y="2458"/>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480" name="Rectangle 93"/>
              <p:cNvSpPr>
                <a:spLocks noChangeArrowheads="1"/>
              </p:cNvSpPr>
              <p:nvPr/>
            </p:nvSpPr>
            <p:spPr bwMode="auto">
              <a:xfrm>
                <a:off x="1483" y="2458"/>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481" name="Rectangle 94"/>
              <p:cNvSpPr>
                <a:spLocks noChangeArrowheads="1"/>
              </p:cNvSpPr>
              <p:nvPr/>
            </p:nvSpPr>
            <p:spPr bwMode="auto">
              <a:xfrm>
                <a:off x="1494" y="245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o</a:t>
                </a:r>
                <a:endParaRPr lang="en-US" altLang="zh-CN"/>
              </a:p>
            </p:txBody>
          </p:sp>
          <p:sp>
            <p:nvSpPr>
              <p:cNvPr id="482" name="Rectangle 95"/>
              <p:cNvSpPr>
                <a:spLocks noChangeArrowheads="1"/>
              </p:cNvSpPr>
              <p:nvPr/>
            </p:nvSpPr>
            <p:spPr bwMode="auto">
              <a:xfrm>
                <a:off x="1525" y="245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483" name="Rectangle 96"/>
              <p:cNvSpPr>
                <a:spLocks noChangeArrowheads="1"/>
              </p:cNvSpPr>
              <p:nvPr/>
            </p:nvSpPr>
            <p:spPr bwMode="auto">
              <a:xfrm>
                <a:off x="1555" y="2458"/>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84" name="Rectangle 97"/>
              <p:cNvSpPr>
                <a:spLocks noChangeArrowheads="1"/>
              </p:cNvSpPr>
              <p:nvPr/>
            </p:nvSpPr>
            <p:spPr bwMode="auto">
              <a:xfrm>
                <a:off x="1307" y="2513"/>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485" name="Rectangle 98"/>
              <p:cNvSpPr>
                <a:spLocks noChangeArrowheads="1"/>
              </p:cNvSpPr>
              <p:nvPr/>
            </p:nvSpPr>
            <p:spPr bwMode="auto">
              <a:xfrm>
                <a:off x="1322" y="251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2</a:t>
                </a:r>
                <a:endParaRPr lang="en-US" altLang="zh-CN"/>
              </a:p>
            </p:txBody>
          </p:sp>
          <p:sp>
            <p:nvSpPr>
              <p:cNvPr id="486" name="Rectangle 99"/>
              <p:cNvSpPr>
                <a:spLocks noChangeArrowheads="1"/>
              </p:cNvSpPr>
              <p:nvPr/>
            </p:nvSpPr>
            <p:spPr bwMode="auto">
              <a:xfrm>
                <a:off x="1352" y="251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0</a:t>
                </a:r>
                <a:endParaRPr lang="en-US" altLang="zh-CN"/>
              </a:p>
            </p:txBody>
          </p:sp>
          <p:sp>
            <p:nvSpPr>
              <p:cNvPr id="487" name="Rectangle 100"/>
              <p:cNvSpPr>
                <a:spLocks noChangeArrowheads="1"/>
              </p:cNvSpPr>
              <p:nvPr/>
            </p:nvSpPr>
            <p:spPr bwMode="auto">
              <a:xfrm>
                <a:off x="1381" y="251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488" name="Rectangle 101"/>
              <p:cNvSpPr>
                <a:spLocks noChangeArrowheads="1"/>
              </p:cNvSpPr>
              <p:nvPr/>
            </p:nvSpPr>
            <p:spPr bwMode="auto">
              <a:xfrm>
                <a:off x="1422" y="251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489" name="Rectangle 102"/>
              <p:cNvSpPr>
                <a:spLocks noChangeArrowheads="1"/>
              </p:cNvSpPr>
              <p:nvPr/>
            </p:nvSpPr>
            <p:spPr bwMode="auto">
              <a:xfrm>
                <a:off x="1453" y="251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6</a:t>
                </a:r>
                <a:endParaRPr lang="en-US" altLang="zh-CN"/>
              </a:p>
            </p:txBody>
          </p:sp>
          <p:sp>
            <p:nvSpPr>
              <p:cNvPr id="490" name="Rectangle 103"/>
              <p:cNvSpPr>
                <a:spLocks noChangeArrowheads="1"/>
              </p:cNvSpPr>
              <p:nvPr/>
            </p:nvSpPr>
            <p:spPr bwMode="auto">
              <a:xfrm>
                <a:off x="1481" y="2513"/>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491" name="Line 104"/>
              <p:cNvSpPr>
                <a:spLocks noChangeShapeType="1"/>
              </p:cNvSpPr>
              <p:nvPr/>
            </p:nvSpPr>
            <p:spPr bwMode="auto">
              <a:xfrm>
                <a:off x="2199" y="2334"/>
                <a:ext cx="288"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92" name="Rectangle 105"/>
              <p:cNvSpPr>
                <a:spLocks noChangeArrowheads="1"/>
              </p:cNvSpPr>
              <p:nvPr/>
            </p:nvSpPr>
            <p:spPr bwMode="auto">
              <a:xfrm rot="-5400000">
                <a:off x="4413" y="1597"/>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M</a:t>
                </a:r>
                <a:endParaRPr lang="en-US" altLang="zh-CN"/>
              </a:p>
            </p:txBody>
          </p:sp>
          <p:sp>
            <p:nvSpPr>
              <p:cNvPr id="493" name="Rectangle 106"/>
              <p:cNvSpPr>
                <a:spLocks noChangeArrowheads="1"/>
              </p:cNvSpPr>
              <p:nvPr/>
            </p:nvSpPr>
            <p:spPr bwMode="auto">
              <a:xfrm rot="-5400000">
                <a:off x="4420" y="156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494" name="Rectangle 107"/>
              <p:cNvSpPr>
                <a:spLocks noChangeArrowheads="1"/>
              </p:cNvSpPr>
              <p:nvPr/>
            </p:nvSpPr>
            <p:spPr bwMode="auto">
              <a:xfrm rot="-5400000">
                <a:off x="4412" y="1522"/>
                <a:ext cx="7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m</a:t>
                </a:r>
                <a:endParaRPr lang="en-US" altLang="zh-CN"/>
              </a:p>
            </p:txBody>
          </p:sp>
          <p:sp>
            <p:nvSpPr>
              <p:cNvPr id="495" name="Rectangle 108"/>
              <p:cNvSpPr>
                <a:spLocks noChangeArrowheads="1"/>
              </p:cNvSpPr>
              <p:nvPr/>
            </p:nvSpPr>
            <p:spPr bwMode="auto">
              <a:xfrm rot="-5400000">
                <a:off x="4428" y="1491"/>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t</a:t>
                </a:r>
                <a:endParaRPr lang="en-US" altLang="zh-CN"/>
              </a:p>
            </p:txBody>
          </p:sp>
          <p:sp>
            <p:nvSpPr>
              <p:cNvPr id="496" name="Rectangle 109"/>
              <p:cNvSpPr>
                <a:spLocks noChangeArrowheads="1"/>
              </p:cNvSpPr>
              <p:nvPr/>
            </p:nvSpPr>
            <p:spPr bwMode="auto">
              <a:xfrm rot="-5400000">
                <a:off x="4420" y="147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o</a:t>
                </a:r>
                <a:endParaRPr lang="en-US" altLang="zh-CN"/>
              </a:p>
            </p:txBody>
          </p:sp>
          <p:sp>
            <p:nvSpPr>
              <p:cNvPr id="497" name="Rectangle 110"/>
              <p:cNvSpPr>
                <a:spLocks noChangeArrowheads="1"/>
              </p:cNvSpPr>
              <p:nvPr/>
            </p:nvSpPr>
            <p:spPr bwMode="auto">
              <a:xfrm rot="-5400000">
                <a:off x="4415" y="1435"/>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498" name="Rectangle 111"/>
              <p:cNvSpPr>
                <a:spLocks noChangeArrowheads="1"/>
              </p:cNvSpPr>
              <p:nvPr/>
            </p:nvSpPr>
            <p:spPr bwMode="auto">
              <a:xfrm rot="-5400000">
                <a:off x="4420" y="140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499" name="Rectangle 112"/>
              <p:cNvSpPr>
                <a:spLocks noChangeArrowheads="1"/>
              </p:cNvSpPr>
              <p:nvPr/>
            </p:nvSpPr>
            <p:spPr bwMode="auto">
              <a:xfrm rot="-5400000">
                <a:off x="4419" y="1369"/>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g</a:t>
                </a:r>
                <a:endParaRPr lang="en-US" altLang="zh-CN"/>
              </a:p>
            </p:txBody>
          </p:sp>
          <p:sp>
            <p:nvSpPr>
              <p:cNvPr id="500" name="Rectangle 113"/>
              <p:cNvSpPr>
                <a:spLocks noChangeArrowheads="1"/>
              </p:cNvSpPr>
              <p:nvPr/>
            </p:nvSpPr>
            <p:spPr bwMode="auto">
              <a:xfrm>
                <a:off x="2635" y="2572"/>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A</a:t>
                </a:r>
                <a:endParaRPr lang="en-US" altLang="zh-CN"/>
              </a:p>
            </p:txBody>
          </p:sp>
          <p:sp>
            <p:nvSpPr>
              <p:cNvPr id="501" name="Rectangle 114"/>
              <p:cNvSpPr>
                <a:spLocks noChangeArrowheads="1"/>
              </p:cNvSpPr>
              <p:nvPr/>
            </p:nvSpPr>
            <p:spPr bwMode="auto">
              <a:xfrm>
                <a:off x="2670" y="257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L</a:t>
                </a:r>
                <a:endParaRPr lang="en-US" altLang="zh-CN"/>
              </a:p>
            </p:txBody>
          </p:sp>
          <p:sp>
            <p:nvSpPr>
              <p:cNvPr id="502" name="Rectangle 115"/>
              <p:cNvSpPr>
                <a:spLocks noChangeArrowheads="1"/>
              </p:cNvSpPr>
              <p:nvPr/>
            </p:nvSpPr>
            <p:spPr bwMode="auto">
              <a:xfrm>
                <a:off x="2700" y="2572"/>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U</a:t>
                </a:r>
                <a:endParaRPr lang="en-US" altLang="zh-CN"/>
              </a:p>
            </p:txBody>
          </p:sp>
          <p:sp>
            <p:nvSpPr>
              <p:cNvPr id="503" name="Rectangle 116"/>
              <p:cNvSpPr>
                <a:spLocks noChangeArrowheads="1"/>
              </p:cNvSpPr>
              <p:nvPr/>
            </p:nvSpPr>
            <p:spPr bwMode="auto">
              <a:xfrm>
                <a:off x="2740" y="2572"/>
                <a:ext cx="68"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O</a:t>
                </a:r>
                <a:endParaRPr lang="en-US" altLang="zh-CN"/>
              </a:p>
            </p:txBody>
          </p:sp>
          <p:sp>
            <p:nvSpPr>
              <p:cNvPr id="504" name="Rectangle 117"/>
              <p:cNvSpPr>
                <a:spLocks noChangeArrowheads="1"/>
              </p:cNvSpPr>
              <p:nvPr/>
            </p:nvSpPr>
            <p:spPr bwMode="auto">
              <a:xfrm>
                <a:off x="2781" y="2572"/>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p</a:t>
                </a:r>
                <a:endParaRPr lang="en-US" altLang="zh-CN"/>
              </a:p>
            </p:txBody>
          </p:sp>
          <p:sp>
            <p:nvSpPr>
              <p:cNvPr id="505" name="Rectangle 118"/>
              <p:cNvSpPr>
                <a:spLocks noChangeArrowheads="1"/>
              </p:cNvSpPr>
              <p:nvPr/>
            </p:nvSpPr>
            <p:spPr bwMode="auto">
              <a:xfrm>
                <a:off x="3374" y="1162"/>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B</a:t>
                </a:r>
                <a:endParaRPr lang="en-US" altLang="zh-CN"/>
              </a:p>
            </p:txBody>
          </p:sp>
          <p:sp>
            <p:nvSpPr>
              <p:cNvPr id="506" name="Rectangle 119"/>
              <p:cNvSpPr>
                <a:spLocks noChangeArrowheads="1"/>
              </p:cNvSpPr>
              <p:nvPr/>
            </p:nvSpPr>
            <p:spPr bwMode="auto">
              <a:xfrm>
                <a:off x="3409" y="1162"/>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507" name="Rectangle 120"/>
              <p:cNvSpPr>
                <a:spLocks noChangeArrowheads="1"/>
              </p:cNvSpPr>
              <p:nvPr/>
            </p:nvSpPr>
            <p:spPr bwMode="auto">
              <a:xfrm>
                <a:off x="3429" y="116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a</a:t>
                </a:r>
                <a:endParaRPr lang="en-US" altLang="zh-CN"/>
              </a:p>
            </p:txBody>
          </p:sp>
          <p:sp>
            <p:nvSpPr>
              <p:cNvPr id="508" name="Rectangle 121"/>
              <p:cNvSpPr>
                <a:spLocks noChangeArrowheads="1"/>
              </p:cNvSpPr>
              <p:nvPr/>
            </p:nvSpPr>
            <p:spPr bwMode="auto">
              <a:xfrm>
                <a:off x="3457" y="116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n</a:t>
                </a:r>
                <a:endParaRPr lang="en-US" altLang="zh-CN"/>
              </a:p>
            </p:txBody>
          </p:sp>
          <p:sp>
            <p:nvSpPr>
              <p:cNvPr id="509" name="Rectangle 122"/>
              <p:cNvSpPr>
                <a:spLocks noChangeArrowheads="1"/>
              </p:cNvSpPr>
              <p:nvPr/>
            </p:nvSpPr>
            <p:spPr bwMode="auto">
              <a:xfrm>
                <a:off x="3488" y="1162"/>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c</a:t>
                </a:r>
                <a:endParaRPr lang="en-US" altLang="zh-CN"/>
              </a:p>
            </p:txBody>
          </p:sp>
          <p:sp>
            <p:nvSpPr>
              <p:cNvPr id="510" name="Rectangle 123"/>
              <p:cNvSpPr>
                <a:spLocks noChangeArrowheads="1"/>
              </p:cNvSpPr>
              <p:nvPr/>
            </p:nvSpPr>
            <p:spPr bwMode="auto">
              <a:xfrm>
                <a:off x="3514" y="116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h</a:t>
                </a:r>
                <a:endParaRPr lang="en-US" altLang="zh-CN"/>
              </a:p>
            </p:txBody>
          </p:sp>
          <p:sp>
            <p:nvSpPr>
              <p:cNvPr id="511" name="Rectangle 124"/>
              <p:cNvSpPr>
                <a:spLocks noChangeArrowheads="1"/>
              </p:cNvSpPr>
              <p:nvPr/>
            </p:nvSpPr>
            <p:spPr bwMode="auto">
              <a:xfrm>
                <a:off x="2439" y="2884"/>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512" name="Rectangle 125"/>
              <p:cNvSpPr>
                <a:spLocks noChangeArrowheads="1"/>
              </p:cNvSpPr>
              <p:nvPr/>
            </p:nvSpPr>
            <p:spPr bwMode="auto">
              <a:xfrm>
                <a:off x="2476" y="288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513" name="Rectangle 126"/>
              <p:cNvSpPr>
                <a:spLocks noChangeArrowheads="1"/>
              </p:cNvSpPr>
              <p:nvPr/>
            </p:nvSpPr>
            <p:spPr bwMode="auto">
              <a:xfrm>
                <a:off x="2506" y="2884"/>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g</a:t>
                </a:r>
                <a:endParaRPr lang="en-US" altLang="zh-CN"/>
              </a:p>
            </p:txBody>
          </p:sp>
          <p:sp>
            <p:nvSpPr>
              <p:cNvPr id="514" name="Rectangle 127"/>
              <p:cNvSpPr>
                <a:spLocks noChangeArrowheads="1"/>
              </p:cNvSpPr>
              <p:nvPr/>
            </p:nvSpPr>
            <p:spPr bwMode="auto">
              <a:xfrm>
                <a:off x="2537" y="2884"/>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D</a:t>
                </a:r>
                <a:endParaRPr lang="en-US" altLang="zh-CN"/>
              </a:p>
            </p:txBody>
          </p:sp>
          <p:sp>
            <p:nvSpPr>
              <p:cNvPr id="515" name="Rectangle 128"/>
              <p:cNvSpPr>
                <a:spLocks noChangeArrowheads="1"/>
              </p:cNvSpPr>
              <p:nvPr/>
            </p:nvSpPr>
            <p:spPr bwMode="auto">
              <a:xfrm>
                <a:off x="2576" y="2884"/>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s</a:t>
                </a:r>
                <a:endParaRPr lang="en-US" altLang="zh-CN"/>
              </a:p>
            </p:txBody>
          </p:sp>
          <p:sp>
            <p:nvSpPr>
              <p:cNvPr id="516" name="Rectangle 129"/>
              <p:cNvSpPr>
                <a:spLocks noChangeArrowheads="1"/>
              </p:cNvSpPr>
              <p:nvPr/>
            </p:nvSpPr>
            <p:spPr bwMode="auto">
              <a:xfrm>
                <a:off x="2602" y="2884"/>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t</a:t>
                </a:r>
                <a:endParaRPr lang="en-US" altLang="zh-CN"/>
              </a:p>
            </p:txBody>
          </p:sp>
          <p:sp>
            <p:nvSpPr>
              <p:cNvPr id="517" name="Rectangle 130"/>
              <p:cNvSpPr>
                <a:spLocks noChangeArrowheads="1"/>
              </p:cNvSpPr>
              <p:nvPr/>
            </p:nvSpPr>
            <p:spPr bwMode="auto">
              <a:xfrm>
                <a:off x="2703" y="1317"/>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A</a:t>
                </a:r>
                <a:endParaRPr lang="en-US" altLang="zh-CN"/>
              </a:p>
            </p:txBody>
          </p:sp>
          <p:sp>
            <p:nvSpPr>
              <p:cNvPr id="518" name="Rectangle 131"/>
              <p:cNvSpPr>
                <a:spLocks noChangeArrowheads="1"/>
              </p:cNvSpPr>
              <p:nvPr/>
            </p:nvSpPr>
            <p:spPr bwMode="auto">
              <a:xfrm>
                <a:off x="2737" y="131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L</a:t>
                </a:r>
                <a:endParaRPr lang="en-US" altLang="zh-CN"/>
              </a:p>
            </p:txBody>
          </p:sp>
          <p:sp>
            <p:nvSpPr>
              <p:cNvPr id="519" name="Rectangle 132"/>
              <p:cNvSpPr>
                <a:spLocks noChangeArrowheads="1"/>
              </p:cNvSpPr>
              <p:nvPr/>
            </p:nvSpPr>
            <p:spPr bwMode="auto">
              <a:xfrm>
                <a:off x="2768" y="1317"/>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U</a:t>
                </a:r>
                <a:endParaRPr lang="en-US" altLang="zh-CN"/>
              </a:p>
            </p:txBody>
          </p:sp>
          <p:sp>
            <p:nvSpPr>
              <p:cNvPr id="520" name="Rectangle 133"/>
              <p:cNvSpPr>
                <a:spLocks noChangeArrowheads="1"/>
              </p:cNvSpPr>
              <p:nvPr/>
            </p:nvSpPr>
            <p:spPr bwMode="auto">
              <a:xfrm>
                <a:off x="2807" y="1317"/>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S</a:t>
                </a:r>
                <a:endParaRPr lang="en-US" altLang="zh-CN"/>
              </a:p>
            </p:txBody>
          </p:sp>
          <p:sp>
            <p:nvSpPr>
              <p:cNvPr id="521" name="Rectangle 134"/>
              <p:cNvSpPr>
                <a:spLocks noChangeArrowheads="1"/>
              </p:cNvSpPr>
              <p:nvPr/>
            </p:nvSpPr>
            <p:spPr bwMode="auto">
              <a:xfrm>
                <a:off x="2842" y="1317"/>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522" name="Rectangle 135"/>
              <p:cNvSpPr>
                <a:spLocks noChangeArrowheads="1"/>
              </p:cNvSpPr>
              <p:nvPr/>
            </p:nvSpPr>
            <p:spPr bwMode="auto">
              <a:xfrm>
                <a:off x="2862" y="1317"/>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c</a:t>
                </a:r>
                <a:endParaRPr lang="en-US" altLang="zh-CN"/>
              </a:p>
            </p:txBody>
          </p:sp>
          <p:sp>
            <p:nvSpPr>
              <p:cNvPr id="523" name="Freeform 136"/>
              <p:cNvSpPr>
                <a:spLocks/>
              </p:cNvSpPr>
              <p:nvPr/>
            </p:nvSpPr>
            <p:spPr bwMode="auto">
              <a:xfrm>
                <a:off x="179" y="1489"/>
                <a:ext cx="26" cy="27"/>
              </a:xfrm>
              <a:custGeom>
                <a:avLst/>
                <a:gdLst>
                  <a:gd name="T0" fmla="*/ 13 w 26"/>
                  <a:gd name="T1" fmla="*/ 27 h 27"/>
                  <a:gd name="T2" fmla="*/ 15 w 26"/>
                  <a:gd name="T3" fmla="*/ 27 h 27"/>
                  <a:gd name="T4" fmla="*/ 17 w 26"/>
                  <a:gd name="T5" fmla="*/ 27 h 27"/>
                  <a:gd name="T6" fmla="*/ 20 w 26"/>
                  <a:gd name="T7" fmla="*/ 27 h 27"/>
                  <a:gd name="T8" fmla="*/ 22 w 26"/>
                  <a:gd name="T9" fmla="*/ 24 h 27"/>
                  <a:gd name="T10" fmla="*/ 24 w 26"/>
                  <a:gd name="T11" fmla="*/ 22 h 27"/>
                  <a:gd name="T12" fmla="*/ 24 w 26"/>
                  <a:gd name="T13" fmla="*/ 20 h 27"/>
                  <a:gd name="T14" fmla="*/ 26 w 26"/>
                  <a:gd name="T15" fmla="*/ 18 h 27"/>
                  <a:gd name="T16" fmla="*/ 26 w 26"/>
                  <a:gd name="T17" fmla="*/ 16 h 27"/>
                  <a:gd name="T18" fmla="*/ 26 w 26"/>
                  <a:gd name="T19" fmla="*/ 14 h 27"/>
                  <a:gd name="T20" fmla="*/ 26 w 26"/>
                  <a:gd name="T21" fmla="*/ 11 h 27"/>
                  <a:gd name="T22" fmla="*/ 26 w 26"/>
                  <a:gd name="T23" fmla="*/ 9 h 27"/>
                  <a:gd name="T24" fmla="*/ 24 w 26"/>
                  <a:gd name="T25" fmla="*/ 7 h 27"/>
                  <a:gd name="T26" fmla="*/ 22 w 26"/>
                  <a:gd name="T27" fmla="*/ 5 h 27"/>
                  <a:gd name="T28" fmla="*/ 22 w 26"/>
                  <a:gd name="T29" fmla="*/ 3 h 27"/>
                  <a:gd name="T30" fmla="*/ 20 w 26"/>
                  <a:gd name="T31" fmla="*/ 3 h 27"/>
                  <a:gd name="T32" fmla="*/ 17 w 26"/>
                  <a:gd name="T33" fmla="*/ 0 h 27"/>
                  <a:gd name="T34" fmla="*/ 15 w 26"/>
                  <a:gd name="T35" fmla="*/ 0 h 27"/>
                  <a:gd name="T36" fmla="*/ 13 w 26"/>
                  <a:gd name="T37" fmla="*/ 0 h 27"/>
                  <a:gd name="T38" fmla="*/ 11 w 26"/>
                  <a:gd name="T39" fmla="*/ 0 h 27"/>
                  <a:gd name="T40" fmla="*/ 9 w 26"/>
                  <a:gd name="T41" fmla="*/ 0 h 27"/>
                  <a:gd name="T42" fmla="*/ 6 w 26"/>
                  <a:gd name="T43" fmla="*/ 3 h 27"/>
                  <a:gd name="T44" fmla="*/ 4 w 26"/>
                  <a:gd name="T45" fmla="*/ 3 h 27"/>
                  <a:gd name="T46" fmla="*/ 4 w 26"/>
                  <a:gd name="T47" fmla="*/ 5 h 27"/>
                  <a:gd name="T48" fmla="*/ 2 w 26"/>
                  <a:gd name="T49" fmla="*/ 7 h 27"/>
                  <a:gd name="T50" fmla="*/ 0 w 26"/>
                  <a:gd name="T51" fmla="*/ 7 h 27"/>
                  <a:gd name="T52" fmla="*/ 0 w 26"/>
                  <a:gd name="T53" fmla="*/ 9 h 27"/>
                  <a:gd name="T54" fmla="*/ 0 w 26"/>
                  <a:gd name="T55" fmla="*/ 11 h 27"/>
                  <a:gd name="T56" fmla="*/ 0 w 26"/>
                  <a:gd name="T57" fmla="*/ 14 h 27"/>
                  <a:gd name="T58" fmla="*/ 0 w 26"/>
                  <a:gd name="T59" fmla="*/ 16 h 27"/>
                  <a:gd name="T60" fmla="*/ 0 w 26"/>
                  <a:gd name="T61" fmla="*/ 18 h 27"/>
                  <a:gd name="T62" fmla="*/ 0 w 26"/>
                  <a:gd name="T63" fmla="*/ 20 h 27"/>
                  <a:gd name="T64" fmla="*/ 2 w 26"/>
                  <a:gd name="T65" fmla="*/ 22 h 27"/>
                  <a:gd name="T66" fmla="*/ 4 w 26"/>
                  <a:gd name="T67" fmla="*/ 24 h 27"/>
                  <a:gd name="T68" fmla="*/ 6 w 26"/>
                  <a:gd name="T69" fmla="*/ 27 h 27"/>
                  <a:gd name="T70" fmla="*/ 9 w 26"/>
                  <a:gd name="T71" fmla="*/ 27 h 27"/>
                  <a:gd name="T72" fmla="*/ 11 w 26"/>
                  <a:gd name="T73" fmla="*/ 27 h 27"/>
                  <a:gd name="T74" fmla="*/ 13 w 26"/>
                  <a:gd name="T75" fmla="*/ 27 h 27"/>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6"/>
                  <a:gd name="T115" fmla="*/ 0 h 27"/>
                  <a:gd name="T116" fmla="*/ 26 w 26"/>
                  <a:gd name="T117" fmla="*/ 27 h 27"/>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6" h="27">
                    <a:moveTo>
                      <a:pt x="13" y="27"/>
                    </a:moveTo>
                    <a:lnTo>
                      <a:pt x="15" y="27"/>
                    </a:lnTo>
                    <a:lnTo>
                      <a:pt x="17" y="27"/>
                    </a:lnTo>
                    <a:lnTo>
                      <a:pt x="20" y="27"/>
                    </a:lnTo>
                    <a:lnTo>
                      <a:pt x="22" y="24"/>
                    </a:lnTo>
                    <a:lnTo>
                      <a:pt x="24" y="22"/>
                    </a:lnTo>
                    <a:lnTo>
                      <a:pt x="24" y="20"/>
                    </a:lnTo>
                    <a:lnTo>
                      <a:pt x="26" y="18"/>
                    </a:lnTo>
                    <a:lnTo>
                      <a:pt x="26" y="16"/>
                    </a:lnTo>
                    <a:lnTo>
                      <a:pt x="26" y="14"/>
                    </a:lnTo>
                    <a:lnTo>
                      <a:pt x="26" y="11"/>
                    </a:lnTo>
                    <a:lnTo>
                      <a:pt x="26" y="9"/>
                    </a:lnTo>
                    <a:lnTo>
                      <a:pt x="24" y="7"/>
                    </a:lnTo>
                    <a:lnTo>
                      <a:pt x="22" y="5"/>
                    </a:lnTo>
                    <a:lnTo>
                      <a:pt x="22" y="3"/>
                    </a:lnTo>
                    <a:lnTo>
                      <a:pt x="20" y="3"/>
                    </a:lnTo>
                    <a:lnTo>
                      <a:pt x="17" y="0"/>
                    </a:lnTo>
                    <a:lnTo>
                      <a:pt x="15" y="0"/>
                    </a:lnTo>
                    <a:lnTo>
                      <a:pt x="13" y="0"/>
                    </a:lnTo>
                    <a:lnTo>
                      <a:pt x="11" y="0"/>
                    </a:lnTo>
                    <a:lnTo>
                      <a:pt x="9" y="0"/>
                    </a:lnTo>
                    <a:lnTo>
                      <a:pt x="6" y="3"/>
                    </a:lnTo>
                    <a:lnTo>
                      <a:pt x="4" y="3"/>
                    </a:lnTo>
                    <a:lnTo>
                      <a:pt x="4" y="5"/>
                    </a:lnTo>
                    <a:lnTo>
                      <a:pt x="2" y="7"/>
                    </a:lnTo>
                    <a:lnTo>
                      <a:pt x="0" y="7"/>
                    </a:lnTo>
                    <a:lnTo>
                      <a:pt x="0" y="9"/>
                    </a:lnTo>
                    <a:lnTo>
                      <a:pt x="0" y="11"/>
                    </a:lnTo>
                    <a:lnTo>
                      <a:pt x="0" y="14"/>
                    </a:lnTo>
                    <a:lnTo>
                      <a:pt x="0" y="16"/>
                    </a:lnTo>
                    <a:lnTo>
                      <a:pt x="0" y="18"/>
                    </a:lnTo>
                    <a:lnTo>
                      <a:pt x="0" y="20"/>
                    </a:lnTo>
                    <a:lnTo>
                      <a:pt x="2" y="22"/>
                    </a:lnTo>
                    <a:lnTo>
                      <a:pt x="4" y="24"/>
                    </a:lnTo>
                    <a:lnTo>
                      <a:pt x="6" y="27"/>
                    </a:lnTo>
                    <a:lnTo>
                      <a:pt x="9" y="27"/>
                    </a:lnTo>
                    <a:lnTo>
                      <a:pt x="11" y="27"/>
                    </a:lnTo>
                    <a:lnTo>
                      <a:pt x="13" y="2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24" name="Freeform 137"/>
              <p:cNvSpPr>
                <a:spLocks/>
              </p:cNvSpPr>
              <p:nvPr/>
            </p:nvSpPr>
            <p:spPr bwMode="auto">
              <a:xfrm>
                <a:off x="456" y="754"/>
                <a:ext cx="28" cy="29"/>
              </a:xfrm>
              <a:custGeom>
                <a:avLst/>
                <a:gdLst>
                  <a:gd name="T0" fmla="*/ 0 w 28"/>
                  <a:gd name="T1" fmla="*/ 0 h 29"/>
                  <a:gd name="T2" fmla="*/ 0 w 28"/>
                  <a:gd name="T3" fmla="*/ 29 h 29"/>
                  <a:gd name="T4" fmla="*/ 28 w 28"/>
                  <a:gd name="T5" fmla="*/ 16 h 29"/>
                  <a:gd name="T6" fmla="*/ 0 w 28"/>
                  <a:gd name="T7" fmla="*/ 2 h 29"/>
                  <a:gd name="T8" fmla="*/ 0 w 28"/>
                  <a:gd name="T9" fmla="*/ 0 h 29"/>
                  <a:gd name="T10" fmla="*/ 0 60000 65536"/>
                  <a:gd name="T11" fmla="*/ 0 60000 65536"/>
                  <a:gd name="T12" fmla="*/ 0 60000 65536"/>
                  <a:gd name="T13" fmla="*/ 0 60000 65536"/>
                  <a:gd name="T14" fmla="*/ 0 60000 65536"/>
                  <a:gd name="T15" fmla="*/ 0 w 28"/>
                  <a:gd name="T16" fmla="*/ 0 h 29"/>
                  <a:gd name="T17" fmla="*/ 28 w 28"/>
                  <a:gd name="T18" fmla="*/ 29 h 29"/>
                </a:gdLst>
                <a:ahLst/>
                <a:cxnLst>
                  <a:cxn ang="T10">
                    <a:pos x="T0" y="T1"/>
                  </a:cxn>
                  <a:cxn ang="T11">
                    <a:pos x="T2" y="T3"/>
                  </a:cxn>
                  <a:cxn ang="T12">
                    <a:pos x="T4" y="T5"/>
                  </a:cxn>
                  <a:cxn ang="T13">
                    <a:pos x="T6" y="T7"/>
                  </a:cxn>
                  <a:cxn ang="T14">
                    <a:pos x="T8" y="T9"/>
                  </a:cxn>
                </a:cxnLst>
                <a:rect l="T15" t="T16" r="T17" b="T18"/>
                <a:pathLst>
                  <a:path w="28" h="29">
                    <a:moveTo>
                      <a:pt x="0" y="0"/>
                    </a:moveTo>
                    <a:lnTo>
                      <a:pt x="0" y="29"/>
                    </a:lnTo>
                    <a:lnTo>
                      <a:pt x="28" y="16"/>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25" name="Freeform 138"/>
              <p:cNvSpPr>
                <a:spLocks/>
              </p:cNvSpPr>
              <p:nvPr/>
            </p:nvSpPr>
            <p:spPr bwMode="auto">
              <a:xfrm>
                <a:off x="456" y="1077"/>
                <a:ext cx="28" cy="29"/>
              </a:xfrm>
              <a:custGeom>
                <a:avLst/>
                <a:gdLst>
                  <a:gd name="T0" fmla="*/ 0 w 28"/>
                  <a:gd name="T1" fmla="*/ 0 h 29"/>
                  <a:gd name="T2" fmla="*/ 0 w 28"/>
                  <a:gd name="T3" fmla="*/ 29 h 29"/>
                  <a:gd name="T4" fmla="*/ 28 w 28"/>
                  <a:gd name="T5" fmla="*/ 15 h 29"/>
                  <a:gd name="T6" fmla="*/ 0 w 28"/>
                  <a:gd name="T7" fmla="*/ 2 h 29"/>
                  <a:gd name="T8" fmla="*/ 0 w 28"/>
                  <a:gd name="T9" fmla="*/ 0 h 29"/>
                  <a:gd name="T10" fmla="*/ 0 60000 65536"/>
                  <a:gd name="T11" fmla="*/ 0 60000 65536"/>
                  <a:gd name="T12" fmla="*/ 0 60000 65536"/>
                  <a:gd name="T13" fmla="*/ 0 60000 65536"/>
                  <a:gd name="T14" fmla="*/ 0 60000 65536"/>
                  <a:gd name="T15" fmla="*/ 0 w 28"/>
                  <a:gd name="T16" fmla="*/ 0 h 29"/>
                  <a:gd name="T17" fmla="*/ 28 w 28"/>
                  <a:gd name="T18" fmla="*/ 29 h 29"/>
                </a:gdLst>
                <a:ahLst/>
                <a:cxnLst>
                  <a:cxn ang="T10">
                    <a:pos x="T0" y="T1"/>
                  </a:cxn>
                  <a:cxn ang="T11">
                    <a:pos x="T2" y="T3"/>
                  </a:cxn>
                  <a:cxn ang="T12">
                    <a:pos x="T4" y="T5"/>
                  </a:cxn>
                  <a:cxn ang="T13">
                    <a:pos x="T6" y="T7"/>
                  </a:cxn>
                  <a:cxn ang="T14">
                    <a:pos x="T8" y="T9"/>
                  </a:cxn>
                </a:cxnLst>
                <a:rect l="T15" t="T16" r="T17" b="T18"/>
                <a:pathLst>
                  <a:path w="28" h="29">
                    <a:moveTo>
                      <a:pt x="0" y="0"/>
                    </a:moveTo>
                    <a:lnTo>
                      <a:pt x="0" y="29"/>
                    </a:lnTo>
                    <a:lnTo>
                      <a:pt x="28" y="15"/>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26" name="Rectangle 139"/>
              <p:cNvSpPr>
                <a:spLocks noChangeArrowheads="1"/>
              </p:cNvSpPr>
              <p:nvPr/>
            </p:nvSpPr>
            <p:spPr bwMode="auto">
              <a:xfrm>
                <a:off x="312" y="106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4</a:t>
                </a:r>
                <a:endParaRPr lang="en-US" altLang="zh-CN"/>
              </a:p>
            </p:txBody>
          </p:sp>
          <p:sp>
            <p:nvSpPr>
              <p:cNvPr id="527" name="Line 140"/>
              <p:cNvSpPr>
                <a:spLocks noChangeShapeType="1"/>
              </p:cNvSpPr>
              <p:nvPr/>
            </p:nvSpPr>
            <p:spPr bwMode="auto">
              <a:xfrm flipH="1">
                <a:off x="2199" y="929"/>
                <a:ext cx="259"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28" name="Freeform 141"/>
              <p:cNvSpPr>
                <a:spLocks/>
              </p:cNvSpPr>
              <p:nvPr/>
            </p:nvSpPr>
            <p:spPr bwMode="auto">
              <a:xfrm>
                <a:off x="2484" y="820"/>
                <a:ext cx="336" cy="543"/>
              </a:xfrm>
              <a:custGeom>
                <a:avLst/>
                <a:gdLst>
                  <a:gd name="T0" fmla="*/ 0 w 336"/>
                  <a:gd name="T1" fmla="*/ 0 h 543"/>
                  <a:gd name="T2" fmla="*/ 0 w 336"/>
                  <a:gd name="T3" fmla="*/ 220 h 543"/>
                  <a:gd name="T4" fmla="*/ 55 w 336"/>
                  <a:gd name="T5" fmla="*/ 272 h 543"/>
                  <a:gd name="T6" fmla="*/ 0 w 336"/>
                  <a:gd name="T7" fmla="*/ 323 h 543"/>
                  <a:gd name="T8" fmla="*/ 0 w 336"/>
                  <a:gd name="T9" fmla="*/ 543 h 543"/>
                  <a:gd name="T10" fmla="*/ 336 w 336"/>
                  <a:gd name="T11" fmla="*/ 377 h 543"/>
                  <a:gd name="T12" fmla="*/ 336 w 336"/>
                  <a:gd name="T13" fmla="*/ 166 h 543"/>
                  <a:gd name="T14" fmla="*/ 0 w 336"/>
                  <a:gd name="T15" fmla="*/ 0 h 543"/>
                  <a:gd name="T16" fmla="*/ 0 60000 65536"/>
                  <a:gd name="T17" fmla="*/ 0 60000 65536"/>
                  <a:gd name="T18" fmla="*/ 0 60000 65536"/>
                  <a:gd name="T19" fmla="*/ 0 60000 65536"/>
                  <a:gd name="T20" fmla="*/ 0 60000 65536"/>
                  <a:gd name="T21" fmla="*/ 0 60000 65536"/>
                  <a:gd name="T22" fmla="*/ 0 60000 65536"/>
                  <a:gd name="T23" fmla="*/ 0 60000 65536"/>
                  <a:gd name="T24" fmla="*/ 0 w 336"/>
                  <a:gd name="T25" fmla="*/ 0 h 543"/>
                  <a:gd name="T26" fmla="*/ 336 w 336"/>
                  <a:gd name="T27" fmla="*/ 543 h 54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36" h="543">
                    <a:moveTo>
                      <a:pt x="0" y="0"/>
                    </a:moveTo>
                    <a:lnTo>
                      <a:pt x="0" y="220"/>
                    </a:lnTo>
                    <a:lnTo>
                      <a:pt x="55" y="272"/>
                    </a:lnTo>
                    <a:lnTo>
                      <a:pt x="0" y="323"/>
                    </a:lnTo>
                    <a:lnTo>
                      <a:pt x="0" y="543"/>
                    </a:lnTo>
                    <a:lnTo>
                      <a:pt x="336" y="377"/>
                    </a:lnTo>
                    <a:lnTo>
                      <a:pt x="336" y="16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29" name="Freeform 142"/>
              <p:cNvSpPr>
                <a:spLocks/>
              </p:cNvSpPr>
              <p:nvPr/>
            </p:nvSpPr>
            <p:spPr bwMode="auto">
              <a:xfrm>
                <a:off x="2484" y="820"/>
                <a:ext cx="336" cy="543"/>
              </a:xfrm>
              <a:custGeom>
                <a:avLst/>
                <a:gdLst>
                  <a:gd name="T0" fmla="*/ 0 w 336"/>
                  <a:gd name="T1" fmla="*/ 0 h 543"/>
                  <a:gd name="T2" fmla="*/ 0 w 336"/>
                  <a:gd name="T3" fmla="*/ 220 h 543"/>
                  <a:gd name="T4" fmla="*/ 55 w 336"/>
                  <a:gd name="T5" fmla="*/ 272 h 543"/>
                  <a:gd name="T6" fmla="*/ 0 w 336"/>
                  <a:gd name="T7" fmla="*/ 323 h 543"/>
                  <a:gd name="T8" fmla="*/ 0 w 336"/>
                  <a:gd name="T9" fmla="*/ 543 h 543"/>
                  <a:gd name="T10" fmla="*/ 336 w 336"/>
                  <a:gd name="T11" fmla="*/ 377 h 543"/>
                  <a:gd name="T12" fmla="*/ 336 w 336"/>
                  <a:gd name="T13" fmla="*/ 166 h 543"/>
                  <a:gd name="T14" fmla="*/ 0 w 336"/>
                  <a:gd name="T15" fmla="*/ 0 h 543"/>
                  <a:gd name="T16" fmla="*/ 0 60000 65536"/>
                  <a:gd name="T17" fmla="*/ 0 60000 65536"/>
                  <a:gd name="T18" fmla="*/ 0 60000 65536"/>
                  <a:gd name="T19" fmla="*/ 0 60000 65536"/>
                  <a:gd name="T20" fmla="*/ 0 60000 65536"/>
                  <a:gd name="T21" fmla="*/ 0 60000 65536"/>
                  <a:gd name="T22" fmla="*/ 0 60000 65536"/>
                  <a:gd name="T23" fmla="*/ 0 60000 65536"/>
                  <a:gd name="T24" fmla="*/ 0 w 336"/>
                  <a:gd name="T25" fmla="*/ 0 h 543"/>
                  <a:gd name="T26" fmla="*/ 336 w 336"/>
                  <a:gd name="T27" fmla="*/ 543 h 54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36" h="543">
                    <a:moveTo>
                      <a:pt x="0" y="0"/>
                    </a:moveTo>
                    <a:lnTo>
                      <a:pt x="0" y="220"/>
                    </a:lnTo>
                    <a:lnTo>
                      <a:pt x="55" y="272"/>
                    </a:lnTo>
                    <a:lnTo>
                      <a:pt x="0" y="323"/>
                    </a:lnTo>
                    <a:lnTo>
                      <a:pt x="0" y="543"/>
                    </a:lnTo>
                    <a:lnTo>
                      <a:pt x="336" y="377"/>
                    </a:lnTo>
                    <a:lnTo>
                      <a:pt x="336" y="166"/>
                    </a:lnTo>
                    <a:lnTo>
                      <a:pt x="0" y="0"/>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30" name="Line 143"/>
              <p:cNvSpPr>
                <a:spLocks noChangeShapeType="1"/>
              </p:cNvSpPr>
              <p:nvPr/>
            </p:nvSpPr>
            <p:spPr bwMode="auto">
              <a:xfrm flipH="1">
                <a:off x="2820" y="1090"/>
                <a:ext cx="321"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31" name="Freeform 144"/>
              <p:cNvSpPr>
                <a:spLocks/>
              </p:cNvSpPr>
              <p:nvPr/>
            </p:nvSpPr>
            <p:spPr bwMode="auto">
              <a:xfrm>
                <a:off x="3128" y="1077"/>
                <a:ext cx="28" cy="29"/>
              </a:xfrm>
              <a:custGeom>
                <a:avLst/>
                <a:gdLst>
                  <a:gd name="T0" fmla="*/ 0 w 28"/>
                  <a:gd name="T1" fmla="*/ 0 h 29"/>
                  <a:gd name="T2" fmla="*/ 2 w 28"/>
                  <a:gd name="T3" fmla="*/ 29 h 29"/>
                  <a:gd name="T4" fmla="*/ 28 w 28"/>
                  <a:gd name="T5" fmla="*/ 15 h 29"/>
                  <a:gd name="T6" fmla="*/ 2 w 28"/>
                  <a:gd name="T7" fmla="*/ 0 h 29"/>
                  <a:gd name="T8" fmla="*/ 0 w 28"/>
                  <a:gd name="T9" fmla="*/ 0 h 29"/>
                  <a:gd name="T10" fmla="*/ 0 60000 65536"/>
                  <a:gd name="T11" fmla="*/ 0 60000 65536"/>
                  <a:gd name="T12" fmla="*/ 0 60000 65536"/>
                  <a:gd name="T13" fmla="*/ 0 60000 65536"/>
                  <a:gd name="T14" fmla="*/ 0 60000 65536"/>
                  <a:gd name="T15" fmla="*/ 0 w 28"/>
                  <a:gd name="T16" fmla="*/ 0 h 29"/>
                  <a:gd name="T17" fmla="*/ 28 w 28"/>
                  <a:gd name="T18" fmla="*/ 29 h 29"/>
                </a:gdLst>
                <a:ahLst/>
                <a:cxnLst>
                  <a:cxn ang="T10">
                    <a:pos x="T0" y="T1"/>
                  </a:cxn>
                  <a:cxn ang="T11">
                    <a:pos x="T2" y="T3"/>
                  </a:cxn>
                  <a:cxn ang="T12">
                    <a:pos x="T4" y="T5"/>
                  </a:cxn>
                  <a:cxn ang="T13">
                    <a:pos x="T6" y="T7"/>
                  </a:cxn>
                  <a:cxn ang="T14">
                    <a:pos x="T8" y="T9"/>
                  </a:cxn>
                </a:cxnLst>
                <a:rect l="T15" t="T16" r="T17" b="T18"/>
                <a:pathLst>
                  <a:path w="28" h="29">
                    <a:moveTo>
                      <a:pt x="0" y="0"/>
                    </a:moveTo>
                    <a:lnTo>
                      <a:pt x="2" y="29"/>
                    </a:lnTo>
                    <a:lnTo>
                      <a:pt x="28" y="15"/>
                    </a:lnTo>
                    <a:lnTo>
                      <a:pt x="2"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32" name="Line 145"/>
              <p:cNvSpPr>
                <a:spLocks noChangeShapeType="1"/>
              </p:cNvSpPr>
              <p:nvPr/>
            </p:nvSpPr>
            <p:spPr bwMode="auto">
              <a:xfrm>
                <a:off x="131" y="1503"/>
                <a:ext cx="122"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33" name="Freeform 146"/>
              <p:cNvSpPr>
                <a:spLocks/>
              </p:cNvSpPr>
              <p:nvPr/>
            </p:nvSpPr>
            <p:spPr bwMode="auto">
              <a:xfrm>
                <a:off x="242" y="1489"/>
                <a:ext cx="29" cy="29"/>
              </a:xfrm>
              <a:custGeom>
                <a:avLst/>
                <a:gdLst>
                  <a:gd name="T0" fmla="*/ 0 w 29"/>
                  <a:gd name="T1" fmla="*/ 0 h 29"/>
                  <a:gd name="T2" fmla="*/ 0 w 29"/>
                  <a:gd name="T3" fmla="*/ 29 h 29"/>
                  <a:gd name="T4" fmla="*/ 29 w 29"/>
                  <a:gd name="T5" fmla="*/ 14 h 29"/>
                  <a:gd name="T6" fmla="*/ 0 w 29"/>
                  <a:gd name="T7" fmla="*/ 0 h 29"/>
                  <a:gd name="T8" fmla="*/ 0 60000 65536"/>
                  <a:gd name="T9" fmla="*/ 0 60000 65536"/>
                  <a:gd name="T10" fmla="*/ 0 60000 65536"/>
                  <a:gd name="T11" fmla="*/ 0 60000 65536"/>
                  <a:gd name="T12" fmla="*/ 0 w 29"/>
                  <a:gd name="T13" fmla="*/ 0 h 29"/>
                  <a:gd name="T14" fmla="*/ 29 w 29"/>
                  <a:gd name="T15" fmla="*/ 29 h 29"/>
                </a:gdLst>
                <a:ahLst/>
                <a:cxnLst>
                  <a:cxn ang="T8">
                    <a:pos x="T0" y="T1"/>
                  </a:cxn>
                  <a:cxn ang="T9">
                    <a:pos x="T2" y="T3"/>
                  </a:cxn>
                  <a:cxn ang="T10">
                    <a:pos x="T4" y="T5"/>
                  </a:cxn>
                  <a:cxn ang="T11">
                    <a:pos x="T6" y="T7"/>
                  </a:cxn>
                </a:cxnLst>
                <a:rect l="T12" t="T13" r="T14" b="T15"/>
                <a:pathLst>
                  <a:path w="29" h="29">
                    <a:moveTo>
                      <a:pt x="0" y="0"/>
                    </a:moveTo>
                    <a:lnTo>
                      <a:pt x="0" y="29"/>
                    </a:lnTo>
                    <a:lnTo>
                      <a:pt x="29" y="14"/>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34" name="Freeform 147"/>
              <p:cNvSpPr>
                <a:spLocks/>
              </p:cNvSpPr>
              <p:nvPr/>
            </p:nvSpPr>
            <p:spPr bwMode="auto">
              <a:xfrm>
                <a:off x="0" y="1489"/>
                <a:ext cx="28" cy="29"/>
              </a:xfrm>
              <a:custGeom>
                <a:avLst/>
                <a:gdLst>
                  <a:gd name="T0" fmla="*/ 0 w 28"/>
                  <a:gd name="T1" fmla="*/ 0 h 29"/>
                  <a:gd name="T2" fmla="*/ 0 w 28"/>
                  <a:gd name="T3" fmla="*/ 29 h 29"/>
                  <a:gd name="T4" fmla="*/ 28 w 28"/>
                  <a:gd name="T5" fmla="*/ 14 h 29"/>
                  <a:gd name="T6" fmla="*/ 0 w 28"/>
                  <a:gd name="T7" fmla="*/ 0 h 29"/>
                  <a:gd name="T8" fmla="*/ 0 60000 65536"/>
                  <a:gd name="T9" fmla="*/ 0 60000 65536"/>
                  <a:gd name="T10" fmla="*/ 0 60000 65536"/>
                  <a:gd name="T11" fmla="*/ 0 60000 65536"/>
                  <a:gd name="T12" fmla="*/ 0 w 28"/>
                  <a:gd name="T13" fmla="*/ 0 h 29"/>
                  <a:gd name="T14" fmla="*/ 28 w 28"/>
                  <a:gd name="T15" fmla="*/ 29 h 29"/>
                </a:gdLst>
                <a:ahLst/>
                <a:cxnLst>
                  <a:cxn ang="T8">
                    <a:pos x="T0" y="T1"/>
                  </a:cxn>
                  <a:cxn ang="T9">
                    <a:pos x="T2" y="T3"/>
                  </a:cxn>
                  <a:cxn ang="T10">
                    <a:pos x="T4" y="T5"/>
                  </a:cxn>
                  <a:cxn ang="T11">
                    <a:pos x="T6" y="T7"/>
                  </a:cxn>
                </a:cxnLst>
                <a:rect l="T12" t="T13" r="T14" b="T15"/>
                <a:pathLst>
                  <a:path w="28" h="29">
                    <a:moveTo>
                      <a:pt x="0" y="0"/>
                    </a:moveTo>
                    <a:lnTo>
                      <a:pt x="0" y="29"/>
                    </a:lnTo>
                    <a:lnTo>
                      <a:pt x="28" y="14"/>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35" name="Freeform 148"/>
              <p:cNvSpPr>
                <a:spLocks/>
              </p:cNvSpPr>
              <p:nvPr/>
            </p:nvSpPr>
            <p:spPr bwMode="auto">
              <a:xfrm>
                <a:off x="1677" y="2321"/>
                <a:ext cx="29" cy="28"/>
              </a:xfrm>
              <a:custGeom>
                <a:avLst/>
                <a:gdLst>
                  <a:gd name="T0" fmla="*/ 0 w 29"/>
                  <a:gd name="T1" fmla="*/ 0 h 28"/>
                  <a:gd name="T2" fmla="*/ 3 w 29"/>
                  <a:gd name="T3" fmla="*/ 28 h 28"/>
                  <a:gd name="T4" fmla="*/ 29 w 29"/>
                  <a:gd name="T5" fmla="*/ 15 h 28"/>
                  <a:gd name="T6" fmla="*/ 3 w 29"/>
                  <a:gd name="T7" fmla="*/ 0 h 28"/>
                  <a:gd name="T8" fmla="*/ 0 w 29"/>
                  <a:gd name="T9" fmla="*/ 0 h 28"/>
                  <a:gd name="T10" fmla="*/ 0 60000 65536"/>
                  <a:gd name="T11" fmla="*/ 0 60000 65536"/>
                  <a:gd name="T12" fmla="*/ 0 60000 65536"/>
                  <a:gd name="T13" fmla="*/ 0 60000 65536"/>
                  <a:gd name="T14" fmla="*/ 0 60000 65536"/>
                  <a:gd name="T15" fmla="*/ 0 w 29"/>
                  <a:gd name="T16" fmla="*/ 0 h 28"/>
                  <a:gd name="T17" fmla="*/ 29 w 29"/>
                  <a:gd name="T18" fmla="*/ 28 h 28"/>
                </a:gdLst>
                <a:ahLst/>
                <a:cxnLst>
                  <a:cxn ang="T10">
                    <a:pos x="T0" y="T1"/>
                  </a:cxn>
                  <a:cxn ang="T11">
                    <a:pos x="T2" y="T3"/>
                  </a:cxn>
                  <a:cxn ang="T12">
                    <a:pos x="T4" y="T5"/>
                  </a:cxn>
                  <a:cxn ang="T13">
                    <a:pos x="T6" y="T7"/>
                  </a:cxn>
                  <a:cxn ang="T14">
                    <a:pos x="T8" y="T9"/>
                  </a:cxn>
                </a:cxnLst>
                <a:rect l="T15" t="T16" r="T17" b="T18"/>
                <a:pathLst>
                  <a:path w="29" h="28">
                    <a:moveTo>
                      <a:pt x="0" y="0"/>
                    </a:moveTo>
                    <a:lnTo>
                      <a:pt x="3" y="28"/>
                    </a:lnTo>
                    <a:lnTo>
                      <a:pt x="29" y="15"/>
                    </a:lnTo>
                    <a:lnTo>
                      <a:pt x="3"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36" name="Freeform 149"/>
              <p:cNvSpPr>
                <a:spLocks/>
              </p:cNvSpPr>
              <p:nvPr/>
            </p:nvSpPr>
            <p:spPr bwMode="auto">
              <a:xfrm>
                <a:off x="1710" y="2120"/>
                <a:ext cx="201" cy="430"/>
              </a:xfrm>
              <a:custGeom>
                <a:avLst/>
                <a:gdLst>
                  <a:gd name="T0" fmla="*/ 100 w 201"/>
                  <a:gd name="T1" fmla="*/ 427 h 430"/>
                  <a:gd name="T2" fmla="*/ 118 w 201"/>
                  <a:gd name="T3" fmla="*/ 427 h 430"/>
                  <a:gd name="T4" fmla="*/ 133 w 201"/>
                  <a:gd name="T5" fmla="*/ 419 h 430"/>
                  <a:gd name="T6" fmla="*/ 146 w 201"/>
                  <a:gd name="T7" fmla="*/ 406 h 430"/>
                  <a:gd name="T8" fmla="*/ 161 w 201"/>
                  <a:gd name="T9" fmla="*/ 388 h 430"/>
                  <a:gd name="T10" fmla="*/ 172 w 201"/>
                  <a:gd name="T11" fmla="*/ 366 h 430"/>
                  <a:gd name="T12" fmla="*/ 183 w 201"/>
                  <a:gd name="T13" fmla="*/ 342 h 430"/>
                  <a:gd name="T14" fmla="*/ 190 w 201"/>
                  <a:gd name="T15" fmla="*/ 314 h 430"/>
                  <a:gd name="T16" fmla="*/ 196 w 201"/>
                  <a:gd name="T17" fmla="*/ 283 h 430"/>
                  <a:gd name="T18" fmla="*/ 201 w 201"/>
                  <a:gd name="T19" fmla="*/ 251 h 430"/>
                  <a:gd name="T20" fmla="*/ 201 w 201"/>
                  <a:gd name="T21" fmla="*/ 216 h 430"/>
                  <a:gd name="T22" fmla="*/ 201 w 201"/>
                  <a:gd name="T23" fmla="*/ 181 h 430"/>
                  <a:gd name="T24" fmla="*/ 196 w 201"/>
                  <a:gd name="T25" fmla="*/ 146 h 430"/>
                  <a:gd name="T26" fmla="*/ 190 w 201"/>
                  <a:gd name="T27" fmla="*/ 116 h 430"/>
                  <a:gd name="T28" fmla="*/ 183 w 201"/>
                  <a:gd name="T29" fmla="*/ 89 h 430"/>
                  <a:gd name="T30" fmla="*/ 172 w 201"/>
                  <a:gd name="T31" fmla="*/ 63 h 430"/>
                  <a:gd name="T32" fmla="*/ 161 w 201"/>
                  <a:gd name="T33" fmla="*/ 41 h 430"/>
                  <a:gd name="T34" fmla="*/ 146 w 201"/>
                  <a:gd name="T35" fmla="*/ 24 h 430"/>
                  <a:gd name="T36" fmla="*/ 133 w 201"/>
                  <a:gd name="T37" fmla="*/ 11 h 430"/>
                  <a:gd name="T38" fmla="*/ 118 w 201"/>
                  <a:gd name="T39" fmla="*/ 4 h 430"/>
                  <a:gd name="T40" fmla="*/ 100 w 201"/>
                  <a:gd name="T41" fmla="*/ 0 h 430"/>
                  <a:gd name="T42" fmla="*/ 85 w 201"/>
                  <a:gd name="T43" fmla="*/ 4 h 430"/>
                  <a:gd name="T44" fmla="*/ 70 w 201"/>
                  <a:gd name="T45" fmla="*/ 11 h 430"/>
                  <a:gd name="T46" fmla="*/ 55 w 201"/>
                  <a:gd name="T47" fmla="*/ 24 h 430"/>
                  <a:gd name="T48" fmla="*/ 42 w 201"/>
                  <a:gd name="T49" fmla="*/ 41 h 430"/>
                  <a:gd name="T50" fmla="*/ 31 w 201"/>
                  <a:gd name="T51" fmla="*/ 63 h 430"/>
                  <a:gd name="T52" fmla="*/ 20 w 201"/>
                  <a:gd name="T53" fmla="*/ 89 h 430"/>
                  <a:gd name="T54" fmla="*/ 11 w 201"/>
                  <a:gd name="T55" fmla="*/ 116 h 430"/>
                  <a:gd name="T56" fmla="*/ 4 w 201"/>
                  <a:gd name="T57" fmla="*/ 148 h 430"/>
                  <a:gd name="T58" fmla="*/ 2 w 201"/>
                  <a:gd name="T59" fmla="*/ 181 h 430"/>
                  <a:gd name="T60" fmla="*/ 0 w 201"/>
                  <a:gd name="T61" fmla="*/ 216 h 430"/>
                  <a:gd name="T62" fmla="*/ 2 w 201"/>
                  <a:gd name="T63" fmla="*/ 251 h 430"/>
                  <a:gd name="T64" fmla="*/ 4 w 201"/>
                  <a:gd name="T65" fmla="*/ 283 h 430"/>
                  <a:gd name="T66" fmla="*/ 11 w 201"/>
                  <a:gd name="T67" fmla="*/ 314 h 430"/>
                  <a:gd name="T68" fmla="*/ 20 w 201"/>
                  <a:gd name="T69" fmla="*/ 342 h 430"/>
                  <a:gd name="T70" fmla="*/ 31 w 201"/>
                  <a:gd name="T71" fmla="*/ 366 h 430"/>
                  <a:gd name="T72" fmla="*/ 42 w 201"/>
                  <a:gd name="T73" fmla="*/ 388 h 430"/>
                  <a:gd name="T74" fmla="*/ 55 w 201"/>
                  <a:gd name="T75" fmla="*/ 406 h 430"/>
                  <a:gd name="T76" fmla="*/ 70 w 201"/>
                  <a:gd name="T77" fmla="*/ 419 h 430"/>
                  <a:gd name="T78" fmla="*/ 85 w 201"/>
                  <a:gd name="T79" fmla="*/ 427 h 430"/>
                  <a:gd name="T80" fmla="*/ 100 w 201"/>
                  <a:gd name="T81" fmla="*/ 430 h 430"/>
                  <a:gd name="T82" fmla="*/ 100 w 201"/>
                  <a:gd name="T83" fmla="*/ 427 h 43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1"/>
                  <a:gd name="T127" fmla="*/ 0 h 430"/>
                  <a:gd name="T128" fmla="*/ 201 w 201"/>
                  <a:gd name="T129" fmla="*/ 430 h 43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1" h="430">
                    <a:moveTo>
                      <a:pt x="100" y="427"/>
                    </a:moveTo>
                    <a:lnTo>
                      <a:pt x="118" y="427"/>
                    </a:lnTo>
                    <a:lnTo>
                      <a:pt x="133" y="419"/>
                    </a:lnTo>
                    <a:lnTo>
                      <a:pt x="146" y="406"/>
                    </a:lnTo>
                    <a:lnTo>
                      <a:pt x="161" y="388"/>
                    </a:lnTo>
                    <a:lnTo>
                      <a:pt x="172" y="366"/>
                    </a:lnTo>
                    <a:lnTo>
                      <a:pt x="183" y="342"/>
                    </a:lnTo>
                    <a:lnTo>
                      <a:pt x="190" y="314"/>
                    </a:lnTo>
                    <a:lnTo>
                      <a:pt x="196" y="283"/>
                    </a:lnTo>
                    <a:lnTo>
                      <a:pt x="201" y="251"/>
                    </a:lnTo>
                    <a:lnTo>
                      <a:pt x="201" y="216"/>
                    </a:lnTo>
                    <a:lnTo>
                      <a:pt x="201" y="181"/>
                    </a:lnTo>
                    <a:lnTo>
                      <a:pt x="196" y="146"/>
                    </a:lnTo>
                    <a:lnTo>
                      <a:pt x="190" y="116"/>
                    </a:lnTo>
                    <a:lnTo>
                      <a:pt x="183" y="89"/>
                    </a:lnTo>
                    <a:lnTo>
                      <a:pt x="172" y="63"/>
                    </a:lnTo>
                    <a:lnTo>
                      <a:pt x="161" y="41"/>
                    </a:lnTo>
                    <a:lnTo>
                      <a:pt x="146" y="24"/>
                    </a:lnTo>
                    <a:lnTo>
                      <a:pt x="133" y="11"/>
                    </a:lnTo>
                    <a:lnTo>
                      <a:pt x="118" y="4"/>
                    </a:lnTo>
                    <a:lnTo>
                      <a:pt x="100" y="0"/>
                    </a:lnTo>
                    <a:lnTo>
                      <a:pt x="85" y="4"/>
                    </a:lnTo>
                    <a:lnTo>
                      <a:pt x="70" y="11"/>
                    </a:lnTo>
                    <a:lnTo>
                      <a:pt x="55" y="24"/>
                    </a:lnTo>
                    <a:lnTo>
                      <a:pt x="42" y="41"/>
                    </a:lnTo>
                    <a:lnTo>
                      <a:pt x="31" y="63"/>
                    </a:lnTo>
                    <a:lnTo>
                      <a:pt x="20" y="89"/>
                    </a:lnTo>
                    <a:lnTo>
                      <a:pt x="11" y="116"/>
                    </a:lnTo>
                    <a:lnTo>
                      <a:pt x="4" y="148"/>
                    </a:lnTo>
                    <a:lnTo>
                      <a:pt x="2" y="181"/>
                    </a:lnTo>
                    <a:lnTo>
                      <a:pt x="0" y="216"/>
                    </a:lnTo>
                    <a:lnTo>
                      <a:pt x="2" y="251"/>
                    </a:lnTo>
                    <a:lnTo>
                      <a:pt x="4" y="283"/>
                    </a:lnTo>
                    <a:lnTo>
                      <a:pt x="11" y="314"/>
                    </a:lnTo>
                    <a:lnTo>
                      <a:pt x="20" y="342"/>
                    </a:lnTo>
                    <a:lnTo>
                      <a:pt x="31" y="366"/>
                    </a:lnTo>
                    <a:lnTo>
                      <a:pt x="42" y="388"/>
                    </a:lnTo>
                    <a:lnTo>
                      <a:pt x="55" y="406"/>
                    </a:lnTo>
                    <a:lnTo>
                      <a:pt x="70" y="419"/>
                    </a:lnTo>
                    <a:lnTo>
                      <a:pt x="85" y="427"/>
                    </a:lnTo>
                    <a:lnTo>
                      <a:pt x="100" y="430"/>
                    </a:lnTo>
                    <a:lnTo>
                      <a:pt x="100" y="4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37" name="Freeform 150"/>
              <p:cNvSpPr>
                <a:spLocks/>
              </p:cNvSpPr>
              <p:nvPr/>
            </p:nvSpPr>
            <p:spPr bwMode="auto">
              <a:xfrm>
                <a:off x="1710" y="2120"/>
                <a:ext cx="201" cy="430"/>
              </a:xfrm>
              <a:custGeom>
                <a:avLst/>
                <a:gdLst>
                  <a:gd name="T0" fmla="*/ 100 w 201"/>
                  <a:gd name="T1" fmla="*/ 427 h 430"/>
                  <a:gd name="T2" fmla="*/ 118 w 201"/>
                  <a:gd name="T3" fmla="*/ 427 h 430"/>
                  <a:gd name="T4" fmla="*/ 133 w 201"/>
                  <a:gd name="T5" fmla="*/ 419 h 430"/>
                  <a:gd name="T6" fmla="*/ 146 w 201"/>
                  <a:gd name="T7" fmla="*/ 406 h 430"/>
                  <a:gd name="T8" fmla="*/ 161 w 201"/>
                  <a:gd name="T9" fmla="*/ 388 h 430"/>
                  <a:gd name="T10" fmla="*/ 172 w 201"/>
                  <a:gd name="T11" fmla="*/ 366 h 430"/>
                  <a:gd name="T12" fmla="*/ 183 w 201"/>
                  <a:gd name="T13" fmla="*/ 342 h 430"/>
                  <a:gd name="T14" fmla="*/ 190 w 201"/>
                  <a:gd name="T15" fmla="*/ 314 h 430"/>
                  <a:gd name="T16" fmla="*/ 196 w 201"/>
                  <a:gd name="T17" fmla="*/ 283 h 430"/>
                  <a:gd name="T18" fmla="*/ 201 w 201"/>
                  <a:gd name="T19" fmla="*/ 251 h 430"/>
                  <a:gd name="T20" fmla="*/ 201 w 201"/>
                  <a:gd name="T21" fmla="*/ 216 h 430"/>
                  <a:gd name="T22" fmla="*/ 201 w 201"/>
                  <a:gd name="T23" fmla="*/ 181 h 430"/>
                  <a:gd name="T24" fmla="*/ 196 w 201"/>
                  <a:gd name="T25" fmla="*/ 146 h 430"/>
                  <a:gd name="T26" fmla="*/ 190 w 201"/>
                  <a:gd name="T27" fmla="*/ 116 h 430"/>
                  <a:gd name="T28" fmla="*/ 183 w 201"/>
                  <a:gd name="T29" fmla="*/ 89 h 430"/>
                  <a:gd name="T30" fmla="*/ 172 w 201"/>
                  <a:gd name="T31" fmla="*/ 63 h 430"/>
                  <a:gd name="T32" fmla="*/ 161 w 201"/>
                  <a:gd name="T33" fmla="*/ 41 h 430"/>
                  <a:gd name="T34" fmla="*/ 146 w 201"/>
                  <a:gd name="T35" fmla="*/ 24 h 430"/>
                  <a:gd name="T36" fmla="*/ 133 w 201"/>
                  <a:gd name="T37" fmla="*/ 11 h 430"/>
                  <a:gd name="T38" fmla="*/ 118 w 201"/>
                  <a:gd name="T39" fmla="*/ 4 h 430"/>
                  <a:gd name="T40" fmla="*/ 100 w 201"/>
                  <a:gd name="T41" fmla="*/ 0 h 430"/>
                  <a:gd name="T42" fmla="*/ 85 w 201"/>
                  <a:gd name="T43" fmla="*/ 4 h 430"/>
                  <a:gd name="T44" fmla="*/ 70 w 201"/>
                  <a:gd name="T45" fmla="*/ 11 h 430"/>
                  <a:gd name="T46" fmla="*/ 55 w 201"/>
                  <a:gd name="T47" fmla="*/ 24 h 430"/>
                  <a:gd name="T48" fmla="*/ 42 w 201"/>
                  <a:gd name="T49" fmla="*/ 41 h 430"/>
                  <a:gd name="T50" fmla="*/ 31 w 201"/>
                  <a:gd name="T51" fmla="*/ 63 h 430"/>
                  <a:gd name="T52" fmla="*/ 20 w 201"/>
                  <a:gd name="T53" fmla="*/ 89 h 430"/>
                  <a:gd name="T54" fmla="*/ 11 w 201"/>
                  <a:gd name="T55" fmla="*/ 116 h 430"/>
                  <a:gd name="T56" fmla="*/ 4 w 201"/>
                  <a:gd name="T57" fmla="*/ 148 h 430"/>
                  <a:gd name="T58" fmla="*/ 2 w 201"/>
                  <a:gd name="T59" fmla="*/ 181 h 430"/>
                  <a:gd name="T60" fmla="*/ 0 w 201"/>
                  <a:gd name="T61" fmla="*/ 216 h 430"/>
                  <a:gd name="T62" fmla="*/ 2 w 201"/>
                  <a:gd name="T63" fmla="*/ 251 h 430"/>
                  <a:gd name="T64" fmla="*/ 4 w 201"/>
                  <a:gd name="T65" fmla="*/ 283 h 430"/>
                  <a:gd name="T66" fmla="*/ 11 w 201"/>
                  <a:gd name="T67" fmla="*/ 314 h 430"/>
                  <a:gd name="T68" fmla="*/ 20 w 201"/>
                  <a:gd name="T69" fmla="*/ 342 h 430"/>
                  <a:gd name="T70" fmla="*/ 31 w 201"/>
                  <a:gd name="T71" fmla="*/ 366 h 430"/>
                  <a:gd name="T72" fmla="*/ 42 w 201"/>
                  <a:gd name="T73" fmla="*/ 388 h 430"/>
                  <a:gd name="T74" fmla="*/ 55 w 201"/>
                  <a:gd name="T75" fmla="*/ 406 h 430"/>
                  <a:gd name="T76" fmla="*/ 70 w 201"/>
                  <a:gd name="T77" fmla="*/ 419 h 430"/>
                  <a:gd name="T78" fmla="*/ 85 w 201"/>
                  <a:gd name="T79" fmla="*/ 427 h 430"/>
                  <a:gd name="T80" fmla="*/ 100 w 201"/>
                  <a:gd name="T81" fmla="*/ 430 h 43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01"/>
                  <a:gd name="T124" fmla="*/ 0 h 430"/>
                  <a:gd name="T125" fmla="*/ 201 w 201"/>
                  <a:gd name="T126" fmla="*/ 430 h 43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01" h="430">
                    <a:moveTo>
                      <a:pt x="100" y="427"/>
                    </a:moveTo>
                    <a:lnTo>
                      <a:pt x="118" y="427"/>
                    </a:lnTo>
                    <a:lnTo>
                      <a:pt x="133" y="419"/>
                    </a:lnTo>
                    <a:lnTo>
                      <a:pt x="146" y="406"/>
                    </a:lnTo>
                    <a:lnTo>
                      <a:pt x="161" y="388"/>
                    </a:lnTo>
                    <a:lnTo>
                      <a:pt x="172" y="366"/>
                    </a:lnTo>
                    <a:lnTo>
                      <a:pt x="183" y="342"/>
                    </a:lnTo>
                    <a:lnTo>
                      <a:pt x="190" y="314"/>
                    </a:lnTo>
                    <a:lnTo>
                      <a:pt x="196" y="283"/>
                    </a:lnTo>
                    <a:lnTo>
                      <a:pt x="201" y="251"/>
                    </a:lnTo>
                    <a:lnTo>
                      <a:pt x="201" y="216"/>
                    </a:lnTo>
                    <a:lnTo>
                      <a:pt x="201" y="181"/>
                    </a:lnTo>
                    <a:lnTo>
                      <a:pt x="196" y="146"/>
                    </a:lnTo>
                    <a:lnTo>
                      <a:pt x="190" y="116"/>
                    </a:lnTo>
                    <a:lnTo>
                      <a:pt x="183" y="89"/>
                    </a:lnTo>
                    <a:lnTo>
                      <a:pt x="172" y="63"/>
                    </a:lnTo>
                    <a:lnTo>
                      <a:pt x="161" y="41"/>
                    </a:lnTo>
                    <a:lnTo>
                      <a:pt x="146" y="24"/>
                    </a:lnTo>
                    <a:lnTo>
                      <a:pt x="133" y="11"/>
                    </a:lnTo>
                    <a:lnTo>
                      <a:pt x="118" y="4"/>
                    </a:lnTo>
                    <a:lnTo>
                      <a:pt x="100" y="0"/>
                    </a:lnTo>
                    <a:lnTo>
                      <a:pt x="85" y="4"/>
                    </a:lnTo>
                    <a:lnTo>
                      <a:pt x="70" y="11"/>
                    </a:lnTo>
                    <a:lnTo>
                      <a:pt x="55" y="24"/>
                    </a:lnTo>
                    <a:lnTo>
                      <a:pt x="42" y="41"/>
                    </a:lnTo>
                    <a:lnTo>
                      <a:pt x="31" y="63"/>
                    </a:lnTo>
                    <a:lnTo>
                      <a:pt x="20" y="89"/>
                    </a:lnTo>
                    <a:lnTo>
                      <a:pt x="11" y="116"/>
                    </a:lnTo>
                    <a:lnTo>
                      <a:pt x="4" y="148"/>
                    </a:lnTo>
                    <a:lnTo>
                      <a:pt x="2" y="181"/>
                    </a:lnTo>
                    <a:lnTo>
                      <a:pt x="0" y="216"/>
                    </a:lnTo>
                    <a:lnTo>
                      <a:pt x="2" y="251"/>
                    </a:lnTo>
                    <a:lnTo>
                      <a:pt x="4" y="283"/>
                    </a:lnTo>
                    <a:lnTo>
                      <a:pt x="11" y="314"/>
                    </a:lnTo>
                    <a:lnTo>
                      <a:pt x="20" y="342"/>
                    </a:lnTo>
                    <a:lnTo>
                      <a:pt x="31" y="366"/>
                    </a:lnTo>
                    <a:lnTo>
                      <a:pt x="42" y="388"/>
                    </a:lnTo>
                    <a:lnTo>
                      <a:pt x="55" y="406"/>
                    </a:lnTo>
                    <a:lnTo>
                      <a:pt x="70" y="419"/>
                    </a:lnTo>
                    <a:lnTo>
                      <a:pt x="85" y="427"/>
                    </a:lnTo>
                    <a:lnTo>
                      <a:pt x="100" y="430"/>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38" name="Rectangle 151"/>
              <p:cNvSpPr>
                <a:spLocks noChangeArrowheads="1"/>
              </p:cNvSpPr>
              <p:nvPr/>
            </p:nvSpPr>
            <p:spPr bwMode="auto">
              <a:xfrm>
                <a:off x="1586" y="222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539" name="Rectangle 152"/>
              <p:cNvSpPr>
                <a:spLocks noChangeArrowheads="1"/>
              </p:cNvSpPr>
              <p:nvPr/>
            </p:nvSpPr>
            <p:spPr bwMode="auto">
              <a:xfrm>
                <a:off x="1614" y="222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6</a:t>
                </a:r>
                <a:endParaRPr lang="en-US" altLang="zh-CN"/>
              </a:p>
            </p:txBody>
          </p:sp>
          <p:sp>
            <p:nvSpPr>
              <p:cNvPr id="540" name="Line 153"/>
              <p:cNvSpPr>
                <a:spLocks noChangeShapeType="1"/>
              </p:cNvSpPr>
              <p:nvPr/>
            </p:nvSpPr>
            <p:spPr bwMode="auto">
              <a:xfrm flipH="1" flipV="1">
                <a:off x="1952" y="2299"/>
                <a:ext cx="39" cy="70"/>
              </a:xfrm>
              <a:prstGeom prst="line">
                <a:avLst/>
              </a:prstGeom>
              <a:noFill/>
              <a:ln w="1111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41" name="Rectangle 154"/>
              <p:cNvSpPr>
                <a:spLocks noChangeArrowheads="1"/>
              </p:cNvSpPr>
              <p:nvPr/>
            </p:nvSpPr>
            <p:spPr bwMode="auto">
              <a:xfrm>
                <a:off x="1939" y="222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3</a:t>
                </a:r>
                <a:endParaRPr lang="en-US" altLang="zh-CN"/>
              </a:p>
            </p:txBody>
          </p:sp>
          <p:sp>
            <p:nvSpPr>
              <p:cNvPr id="542" name="Rectangle 155"/>
              <p:cNvSpPr>
                <a:spLocks noChangeArrowheads="1"/>
              </p:cNvSpPr>
              <p:nvPr/>
            </p:nvSpPr>
            <p:spPr bwMode="auto">
              <a:xfrm>
                <a:off x="1967" y="222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2</a:t>
                </a:r>
                <a:endParaRPr lang="en-US" altLang="zh-CN"/>
              </a:p>
            </p:txBody>
          </p:sp>
          <p:sp>
            <p:nvSpPr>
              <p:cNvPr id="543" name="Rectangle 156"/>
              <p:cNvSpPr>
                <a:spLocks noChangeArrowheads="1"/>
              </p:cNvSpPr>
              <p:nvPr/>
            </p:nvSpPr>
            <p:spPr bwMode="auto">
              <a:xfrm>
                <a:off x="1307" y="2203"/>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544" name="Rectangle 157"/>
              <p:cNvSpPr>
                <a:spLocks noChangeArrowheads="1"/>
              </p:cNvSpPr>
              <p:nvPr/>
            </p:nvSpPr>
            <p:spPr bwMode="auto">
              <a:xfrm>
                <a:off x="1322" y="220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545" name="Rectangle 158"/>
              <p:cNvSpPr>
                <a:spLocks noChangeArrowheads="1"/>
              </p:cNvSpPr>
              <p:nvPr/>
            </p:nvSpPr>
            <p:spPr bwMode="auto">
              <a:xfrm>
                <a:off x="1352" y="2203"/>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546" name="Rectangle 159"/>
              <p:cNvSpPr>
                <a:spLocks noChangeArrowheads="1"/>
              </p:cNvSpPr>
              <p:nvPr/>
            </p:nvSpPr>
            <p:spPr bwMode="auto">
              <a:xfrm>
                <a:off x="1379" y="2203"/>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547" name="Rectangle 160"/>
              <p:cNvSpPr>
                <a:spLocks noChangeArrowheads="1"/>
              </p:cNvSpPr>
              <p:nvPr/>
            </p:nvSpPr>
            <p:spPr bwMode="auto">
              <a:xfrm>
                <a:off x="1394" y="2203"/>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548" name="Rectangle 161"/>
              <p:cNvSpPr>
                <a:spLocks noChangeArrowheads="1"/>
              </p:cNvSpPr>
              <p:nvPr/>
            </p:nvSpPr>
            <p:spPr bwMode="auto">
              <a:xfrm>
                <a:off x="1411" y="220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549" name="Rectangle 162"/>
              <p:cNvSpPr>
                <a:spLocks noChangeArrowheads="1"/>
              </p:cNvSpPr>
              <p:nvPr/>
            </p:nvSpPr>
            <p:spPr bwMode="auto">
              <a:xfrm>
                <a:off x="1442" y="2203"/>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c</a:t>
                </a:r>
                <a:endParaRPr lang="en-US" altLang="zh-CN"/>
              </a:p>
            </p:txBody>
          </p:sp>
          <p:sp>
            <p:nvSpPr>
              <p:cNvPr id="550" name="Rectangle 163"/>
              <p:cNvSpPr>
                <a:spLocks noChangeArrowheads="1"/>
              </p:cNvSpPr>
              <p:nvPr/>
            </p:nvSpPr>
            <p:spPr bwMode="auto">
              <a:xfrm>
                <a:off x="1468" y="2203"/>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551" name="Rectangle 164"/>
              <p:cNvSpPr>
                <a:spLocks noChangeArrowheads="1"/>
              </p:cNvSpPr>
              <p:nvPr/>
            </p:nvSpPr>
            <p:spPr bwMode="auto">
              <a:xfrm>
                <a:off x="1483" y="2203"/>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552" name="Rectangle 165"/>
              <p:cNvSpPr>
                <a:spLocks noChangeArrowheads="1"/>
              </p:cNvSpPr>
              <p:nvPr/>
            </p:nvSpPr>
            <p:spPr bwMode="auto">
              <a:xfrm>
                <a:off x="1496" y="220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o</a:t>
                </a:r>
                <a:endParaRPr lang="en-US" altLang="zh-CN"/>
              </a:p>
            </p:txBody>
          </p:sp>
          <p:sp>
            <p:nvSpPr>
              <p:cNvPr id="553" name="Rectangle 166"/>
              <p:cNvSpPr>
                <a:spLocks noChangeArrowheads="1"/>
              </p:cNvSpPr>
              <p:nvPr/>
            </p:nvSpPr>
            <p:spPr bwMode="auto">
              <a:xfrm>
                <a:off x="1525" y="220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554" name="Rectangle 167"/>
              <p:cNvSpPr>
                <a:spLocks noChangeArrowheads="1"/>
              </p:cNvSpPr>
              <p:nvPr/>
            </p:nvSpPr>
            <p:spPr bwMode="auto">
              <a:xfrm>
                <a:off x="1555" y="2203"/>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55" name="Rectangle 168"/>
              <p:cNvSpPr>
                <a:spLocks noChangeArrowheads="1"/>
              </p:cNvSpPr>
              <p:nvPr/>
            </p:nvSpPr>
            <p:spPr bwMode="auto">
              <a:xfrm>
                <a:off x="1307" y="2257"/>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556" name="Rectangle 169"/>
              <p:cNvSpPr>
                <a:spLocks noChangeArrowheads="1"/>
              </p:cNvSpPr>
              <p:nvPr/>
            </p:nvSpPr>
            <p:spPr bwMode="auto">
              <a:xfrm>
                <a:off x="1322" y="225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557" name="Rectangle 170"/>
              <p:cNvSpPr>
                <a:spLocks noChangeArrowheads="1"/>
              </p:cNvSpPr>
              <p:nvPr/>
            </p:nvSpPr>
            <p:spPr bwMode="auto">
              <a:xfrm>
                <a:off x="1352" y="225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5</a:t>
                </a:r>
                <a:endParaRPr lang="en-US" altLang="zh-CN"/>
              </a:p>
            </p:txBody>
          </p:sp>
          <p:sp>
            <p:nvSpPr>
              <p:cNvPr id="558" name="Rectangle 171"/>
              <p:cNvSpPr>
                <a:spLocks noChangeArrowheads="1"/>
              </p:cNvSpPr>
              <p:nvPr/>
            </p:nvSpPr>
            <p:spPr bwMode="auto">
              <a:xfrm>
                <a:off x="1383" y="225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559" name="Rectangle 172"/>
              <p:cNvSpPr>
                <a:spLocks noChangeArrowheads="1"/>
              </p:cNvSpPr>
              <p:nvPr/>
            </p:nvSpPr>
            <p:spPr bwMode="auto">
              <a:xfrm>
                <a:off x="1422" y="225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0</a:t>
                </a:r>
                <a:endParaRPr lang="en-US" altLang="zh-CN"/>
              </a:p>
            </p:txBody>
          </p:sp>
          <p:sp>
            <p:nvSpPr>
              <p:cNvPr id="560" name="Rectangle 173"/>
              <p:cNvSpPr>
                <a:spLocks noChangeArrowheads="1"/>
              </p:cNvSpPr>
              <p:nvPr/>
            </p:nvSpPr>
            <p:spPr bwMode="auto">
              <a:xfrm>
                <a:off x="1453" y="2257"/>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561" name="Freeform 174"/>
              <p:cNvSpPr>
                <a:spLocks/>
              </p:cNvSpPr>
              <p:nvPr/>
            </p:nvSpPr>
            <p:spPr bwMode="auto">
              <a:xfrm>
                <a:off x="2454" y="916"/>
                <a:ext cx="28" cy="28"/>
              </a:xfrm>
              <a:custGeom>
                <a:avLst/>
                <a:gdLst>
                  <a:gd name="T0" fmla="*/ 0 w 28"/>
                  <a:gd name="T1" fmla="*/ 0 h 28"/>
                  <a:gd name="T2" fmla="*/ 0 w 28"/>
                  <a:gd name="T3" fmla="*/ 28 h 28"/>
                  <a:gd name="T4" fmla="*/ 28 w 28"/>
                  <a:gd name="T5" fmla="*/ 15 h 28"/>
                  <a:gd name="T6" fmla="*/ 0 w 28"/>
                  <a:gd name="T7" fmla="*/ 0 h 28"/>
                  <a:gd name="T8" fmla="*/ 0 60000 65536"/>
                  <a:gd name="T9" fmla="*/ 0 60000 65536"/>
                  <a:gd name="T10" fmla="*/ 0 60000 65536"/>
                  <a:gd name="T11" fmla="*/ 0 60000 65536"/>
                  <a:gd name="T12" fmla="*/ 0 w 28"/>
                  <a:gd name="T13" fmla="*/ 0 h 28"/>
                  <a:gd name="T14" fmla="*/ 28 w 28"/>
                  <a:gd name="T15" fmla="*/ 28 h 28"/>
                </a:gdLst>
                <a:ahLst/>
                <a:cxnLst>
                  <a:cxn ang="T8">
                    <a:pos x="T0" y="T1"/>
                  </a:cxn>
                  <a:cxn ang="T9">
                    <a:pos x="T2" y="T3"/>
                  </a:cxn>
                  <a:cxn ang="T10">
                    <a:pos x="T4" y="T5"/>
                  </a:cxn>
                  <a:cxn ang="T11">
                    <a:pos x="T6" y="T7"/>
                  </a:cxn>
                </a:cxnLst>
                <a:rect l="T12" t="T13" r="T14" b="T15"/>
                <a:pathLst>
                  <a:path w="28" h="28">
                    <a:moveTo>
                      <a:pt x="0" y="0"/>
                    </a:moveTo>
                    <a:lnTo>
                      <a:pt x="0" y="28"/>
                    </a:lnTo>
                    <a:lnTo>
                      <a:pt x="28"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62" name="Freeform 175"/>
              <p:cNvSpPr>
                <a:spLocks/>
              </p:cNvSpPr>
              <p:nvPr/>
            </p:nvSpPr>
            <p:spPr bwMode="auto">
              <a:xfrm>
                <a:off x="2454" y="1239"/>
                <a:ext cx="28" cy="28"/>
              </a:xfrm>
              <a:custGeom>
                <a:avLst/>
                <a:gdLst>
                  <a:gd name="T0" fmla="*/ 0 w 28"/>
                  <a:gd name="T1" fmla="*/ 0 h 28"/>
                  <a:gd name="T2" fmla="*/ 0 w 28"/>
                  <a:gd name="T3" fmla="*/ 28 h 28"/>
                  <a:gd name="T4" fmla="*/ 28 w 28"/>
                  <a:gd name="T5" fmla="*/ 15 h 28"/>
                  <a:gd name="T6" fmla="*/ 0 w 28"/>
                  <a:gd name="T7" fmla="*/ 0 h 28"/>
                  <a:gd name="T8" fmla="*/ 0 60000 65536"/>
                  <a:gd name="T9" fmla="*/ 0 60000 65536"/>
                  <a:gd name="T10" fmla="*/ 0 60000 65536"/>
                  <a:gd name="T11" fmla="*/ 0 60000 65536"/>
                  <a:gd name="T12" fmla="*/ 0 w 28"/>
                  <a:gd name="T13" fmla="*/ 0 h 28"/>
                  <a:gd name="T14" fmla="*/ 28 w 28"/>
                  <a:gd name="T15" fmla="*/ 28 h 28"/>
                </a:gdLst>
                <a:ahLst/>
                <a:cxnLst>
                  <a:cxn ang="T8">
                    <a:pos x="T0" y="T1"/>
                  </a:cxn>
                  <a:cxn ang="T9">
                    <a:pos x="T2" y="T3"/>
                  </a:cxn>
                  <a:cxn ang="T10">
                    <a:pos x="T4" y="T5"/>
                  </a:cxn>
                  <a:cxn ang="T11">
                    <a:pos x="T6" y="T7"/>
                  </a:cxn>
                </a:cxnLst>
                <a:rect l="T12" t="T13" r="T14" b="T15"/>
                <a:pathLst>
                  <a:path w="28" h="28">
                    <a:moveTo>
                      <a:pt x="0" y="0"/>
                    </a:moveTo>
                    <a:lnTo>
                      <a:pt x="0" y="28"/>
                    </a:lnTo>
                    <a:lnTo>
                      <a:pt x="28"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63" name="Freeform 176"/>
              <p:cNvSpPr>
                <a:spLocks/>
              </p:cNvSpPr>
              <p:nvPr/>
            </p:nvSpPr>
            <p:spPr bwMode="auto">
              <a:xfrm>
                <a:off x="4443" y="1725"/>
                <a:ext cx="100" cy="340"/>
              </a:xfrm>
              <a:custGeom>
                <a:avLst/>
                <a:gdLst>
                  <a:gd name="T0" fmla="*/ 0 w 100"/>
                  <a:gd name="T1" fmla="*/ 48 h 340"/>
                  <a:gd name="T2" fmla="*/ 0 w 100"/>
                  <a:gd name="T3" fmla="*/ 42 h 340"/>
                  <a:gd name="T4" fmla="*/ 2 w 100"/>
                  <a:gd name="T5" fmla="*/ 33 h 340"/>
                  <a:gd name="T6" fmla="*/ 7 w 100"/>
                  <a:gd name="T7" fmla="*/ 26 h 340"/>
                  <a:gd name="T8" fmla="*/ 9 w 100"/>
                  <a:gd name="T9" fmla="*/ 20 h 340"/>
                  <a:gd name="T10" fmla="*/ 15 w 100"/>
                  <a:gd name="T11" fmla="*/ 13 h 340"/>
                  <a:gd name="T12" fmla="*/ 20 w 100"/>
                  <a:gd name="T13" fmla="*/ 9 h 340"/>
                  <a:gd name="T14" fmla="*/ 26 w 100"/>
                  <a:gd name="T15" fmla="*/ 4 h 340"/>
                  <a:gd name="T16" fmla="*/ 35 w 100"/>
                  <a:gd name="T17" fmla="*/ 2 h 340"/>
                  <a:gd name="T18" fmla="*/ 41 w 100"/>
                  <a:gd name="T19" fmla="*/ 0 h 340"/>
                  <a:gd name="T20" fmla="*/ 50 w 100"/>
                  <a:gd name="T21" fmla="*/ 0 h 340"/>
                  <a:gd name="T22" fmla="*/ 59 w 100"/>
                  <a:gd name="T23" fmla="*/ 0 h 340"/>
                  <a:gd name="T24" fmla="*/ 65 w 100"/>
                  <a:gd name="T25" fmla="*/ 2 h 340"/>
                  <a:gd name="T26" fmla="*/ 74 w 100"/>
                  <a:gd name="T27" fmla="*/ 4 h 340"/>
                  <a:gd name="T28" fmla="*/ 81 w 100"/>
                  <a:gd name="T29" fmla="*/ 9 h 340"/>
                  <a:gd name="T30" fmla="*/ 85 w 100"/>
                  <a:gd name="T31" fmla="*/ 13 h 340"/>
                  <a:gd name="T32" fmla="*/ 92 w 100"/>
                  <a:gd name="T33" fmla="*/ 20 h 340"/>
                  <a:gd name="T34" fmla="*/ 94 w 100"/>
                  <a:gd name="T35" fmla="*/ 26 h 340"/>
                  <a:gd name="T36" fmla="*/ 98 w 100"/>
                  <a:gd name="T37" fmla="*/ 33 h 340"/>
                  <a:gd name="T38" fmla="*/ 100 w 100"/>
                  <a:gd name="T39" fmla="*/ 42 h 340"/>
                  <a:gd name="T40" fmla="*/ 100 w 100"/>
                  <a:gd name="T41" fmla="*/ 50 h 340"/>
                  <a:gd name="T42" fmla="*/ 100 w 100"/>
                  <a:gd name="T43" fmla="*/ 290 h 340"/>
                  <a:gd name="T44" fmla="*/ 100 w 100"/>
                  <a:gd name="T45" fmla="*/ 299 h 340"/>
                  <a:gd name="T46" fmla="*/ 98 w 100"/>
                  <a:gd name="T47" fmla="*/ 308 h 340"/>
                  <a:gd name="T48" fmla="*/ 94 w 100"/>
                  <a:gd name="T49" fmla="*/ 314 h 340"/>
                  <a:gd name="T50" fmla="*/ 92 w 100"/>
                  <a:gd name="T51" fmla="*/ 321 h 340"/>
                  <a:gd name="T52" fmla="*/ 85 w 100"/>
                  <a:gd name="T53" fmla="*/ 327 h 340"/>
                  <a:gd name="T54" fmla="*/ 81 w 100"/>
                  <a:gd name="T55" fmla="*/ 332 h 340"/>
                  <a:gd name="T56" fmla="*/ 74 w 100"/>
                  <a:gd name="T57" fmla="*/ 336 h 340"/>
                  <a:gd name="T58" fmla="*/ 65 w 100"/>
                  <a:gd name="T59" fmla="*/ 338 h 340"/>
                  <a:gd name="T60" fmla="*/ 59 w 100"/>
                  <a:gd name="T61" fmla="*/ 340 h 340"/>
                  <a:gd name="T62" fmla="*/ 50 w 100"/>
                  <a:gd name="T63" fmla="*/ 340 h 340"/>
                  <a:gd name="T64" fmla="*/ 41 w 100"/>
                  <a:gd name="T65" fmla="*/ 340 h 340"/>
                  <a:gd name="T66" fmla="*/ 35 w 100"/>
                  <a:gd name="T67" fmla="*/ 338 h 340"/>
                  <a:gd name="T68" fmla="*/ 26 w 100"/>
                  <a:gd name="T69" fmla="*/ 336 h 340"/>
                  <a:gd name="T70" fmla="*/ 20 w 100"/>
                  <a:gd name="T71" fmla="*/ 332 h 340"/>
                  <a:gd name="T72" fmla="*/ 15 w 100"/>
                  <a:gd name="T73" fmla="*/ 327 h 340"/>
                  <a:gd name="T74" fmla="*/ 9 w 100"/>
                  <a:gd name="T75" fmla="*/ 321 h 340"/>
                  <a:gd name="T76" fmla="*/ 7 w 100"/>
                  <a:gd name="T77" fmla="*/ 314 h 340"/>
                  <a:gd name="T78" fmla="*/ 2 w 100"/>
                  <a:gd name="T79" fmla="*/ 308 h 340"/>
                  <a:gd name="T80" fmla="*/ 0 w 100"/>
                  <a:gd name="T81" fmla="*/ 299 h 340"/>
                  <a:gd name="T82" fmla="*/ 0 w 100"/>
                  <a:gd name="T83" fmla="*/ 290 h 340"/>
                  <a:gd name="T84" fmla="*/ 0 w 100"/>
                  <a:gd name="T85" fmla="*/ 50 h 340"/>
                  <a:gd name="T86" fmla="*/ 0 w 100"/>
                  <a:gd name="T87" fmla="*/ 48 h 34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00"/>
                  <a:gd name="T133" fmla="*/ 0 h 340"/>
                  <a:gd name="T134" fmla="*/ 100 w 100"/>
                  <a:gd name="T135" fmla="*/ 340 h 340"/>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00" h="340">
                    <a:moveTo>
                      <a:pt x="0" y="48"/>
                    </a:moveTo>
                    <a:lnTo>
                      <a:pt x="0" y="42"/>
                    </a:lnTo>
                    <a:lnTo>
                      <a:pt x="2" y="33"/>
                    </a:lnTo>
                    <a:lnTo>
                      <a:pt x="7" y="26"/>
                    </a:lnTo>
                    <a:lnTo>
                      <a:pt x="9" y="20"/>
                    </a:lnTo>
                    <a:lnTo>
                      <a:pt x="15" y="13"/>
                    </a:lnTo>
                    <a:lnTo>
                      <a:pt x="20" y="9"/>
                    </a:lnTo>
                    <a:lnTo>
                      <a:pt x="26" y="4"/>
                    </a:lnTo>
                    <a:lnTo>
                      <a:pt x="35" y="2"/>
                    </a:lnTo>
                    <a:lnTo>
                      <a:pt x="41" y="0"/>
                    </a:lnTo>
                    <a:lnTo>
                      <a:pt x="50" y="0"/>
                    </a:lnTo>
                    <a:lnTo>
                      <a:pt x="59" y="0"/>
                    </a:lnTo>
                    <a:lnTo>
                      <a:pt x="65" y="2"/>
                    </a:lnTo>
                    <a:lnTo>
                      <a:pt x="74" y="4"/>
                    </a:lnTo>
                    <a:lnTo>
                      <a:pt x="81" y="9"/>
                    </a:lnTo>
                    <a:lnTo>
                      <a:pt x="85" y="13"/>
                    </a:lnTo>
                    <a:lnTo>
                      <a:pt x="92" y="20"/>
                    </a:lnTo>
                    <a:lnTo>
                      <a:pt x="94" y="26"/>
                    </a:lnTo>
                    <a:lnTo>
                      <a:pt x="98" y="33"/>
                    </a:lnTo>
                    <a:lnTo>
                      <a:pt x="100" y="42"/>
                    </a:lnTo>
                    <a:lnTo>
                      <a:pt x="100" y="50"/>
                    </a:lnTo>
                    <a:lnTo>
                      <a:pt x="100" y="290"/>
                    </a:lnTo>
                    <a:lnTo>
                      <a:pt x="100" y="299"/>
                    </a:lnTo>
                    <a:lnTo>
                      <a:pt x="98" y="308"/>
                    </a:lnTo>
                    <a:lnTo>
                      <a:pt x="94" y="314"/>
                    </a:lnTo>
                    <a:lnTo>
                      <a:pt x="92" y="321"/>
                    </a:lnTo>
                    <a:lnTo>
                      <a:pt x="85" y="327"/>
                    </a:lnTo>
                    <a:lnTo>
                      <a:pt x="81" y="332"/>
                    </a:lnTo>
                    <a:lnTo>
                      <a:pt x="74" y="336"/>
                    </a:lnTo>
                    <a:lnTo>
                      <a:pt x="65" y="338"/>
                    </a:lnTo>
                    <a:lnTo>
                      <a:pt x="59" y="340"/>
                    </a:lnTo>
                    <a:lnTo>
                      <a:pt x="50" y="340"/>
                    </a:lnTo>
                    <a:lnTo>
                      <a:pt x="41" y="340"/>
                    </a:lnTo>
                    <a:lnTo>
                      <a:pt x="35" y="338"/>
                    </a:lnTo>
                    <a:lnTo>
                      <a:pt x="26" y="336"/>
                    </a:lnTo>
                    <a:lnTo>
                      <a:pt x="20" y="332"/>
                    </a:lnTo>
                    <a:lnTo>
                      <a:pt x="15" y="327"/>
                    </a:lnTo>
                    <a:lnTo>
                      <a:pt x="9" y="321"/>
                    </a:lnTo>
                    <a:lnTo>
                      <a:pt x="7" y="314"/>
                    </a:lnTo>
                    <a:lnTo>
                      <a:pt x="2" y="308"/>
                    </a:lnTo>
                    <a:lnTo>
                      <a:pt x="0" y="299"/>
                    </a:lnTo>
                    <a:lnTo>
                      <a:pt x="0" y="290"/>
                    </a:lnTo>
                    <a:lnTo>
                      <a:pt x="0" y="50"/>
                    </a:lnTo>
                    <a:lnTo>
                      <a:pt x="0" y="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64" name="Freeform 177"/>
              <p:cNvSpPr>
                <a:spLocks/>
              </p:cNvSpPr>
              <p:nvPr/>
            </p:nvSpPr>
            <p:spPr bwMode="auto">
              <a:xfrm>
                <a:off x="4443" y="1725"/>
                <a:ext cx="100" cy="340"/>
              </a:xfrm>
              <a:custGeom>
                <a:avLst/>
                <a:gdLst>
                  <a:gd name="T0" fmla="*/ 0 w 100"/>
                  <a:gd name="T1" fmla="*/ 48 h 340"/>
                  <a:gd name="T2" fmla="*/ 0 w 100"/>
                  <a:gd name="T3" fmla="*/ 42 h 340"/>
                  <a:gd name="T4" fmla="*/ 2 w 100"/>
                  <a:gd name="T5" fmla="*/ 33 h 340"/>
                  <a:gd name="T6" fmla="*/ 7 w 100"/>
                  <a:gd name="T7" fmla="*/ 26 h 340"/>
                  <a:gd name="T8" fmla="*/ 9 w 100"/>
                  <a:gd name="T9" fmla="*/ 20 h 340"/>
                  <a:gd name="T10" fmla="*/ 15 w 100"/>
                  <a:gd name="T11" fmla="*/ 13 h 340"/>
                  <a:gd name="T12" fmla="*/ 20 w 100"/>
                  <a:gd name="T13" fmla="*/ 9 h 340"/>
                  <a:gd name="T14" fmla="*/ 26 w 100"/>
                  <a:gd name="T15" fmla="*/ 4 h 340"/>
                  <a:gd name="T16" fmla="*/ 35 w 100"/>
                  <a:gd name="T17" fmla="*/ 2 h 340"/>
                  <a:gd name="T18" fmla="*/ 41 w 100"/>
                  <a:gd name="T19" fmla="*/ 0 h 340"/>
                  <a:gd name="T20" fmla="*/ 50 w 100"/>
                  <a:gd name="T21" fmla="*/ 0 h 340"/>
                  <a:gd name="T22" fmla="*/ 59 w 100"/>
                  <a:gd name="T23" fmla="*/ 0 h 340"/>
                  <a:gd name="T24" fmla="*/ 65 w 100"/>
                  <a:gd name="T25" fmla="*/ 2 h 340"/>
                  <a:gd name="T26" fmla="*/ 74 w 100"/>
                  <a:gd name="T27" fmla="*/ 4 h 340"/>
                  <a:gd name="T28" fmla="*/ 81 w 100"/>
                  <a:gd name="T29" fmla="*/ 9 h 340"/>
                  <a:gd name="T30" fmla="*/ 85 w 100"/>
                  <a:gd name="T31" fmla="*/ 13 h 340"/>
                  <a:gd name="T32" fmla="*/ 92 w 100"/>
                  <a:gd name="T33" fmla="*/ 20 h 340"/>
                  <a:gd name="T34" fmla="*/ 94 w 100"/>
                  <a:gd name="T35" fmla="*/ 26 h 340"/>
                  <a:gd name="T36" fmla="*/ 98 w 100"/>
                  <a:gd name="T37" fmla="*/ 33 h 340"/>
                  <a:gd name="T38" fmla="*/ 100 w 100"/>
                  <a:gd name="T39" fmla="*/ 42 h 340"/>
                  <a:gd name="T40" fmla="*/ 100 w 100"/>
                  <a:gd name="T41" fmla="*/ 50 h 340"/>
                  <a:gd name="T42" fmla="*/ 100 w 100"/>
                  <a:gd name="T43" fmla="*/ 290 h 340"/>
                  <a:gd name="T44" fmla="*/ 100 w 100"/>
                  <a:gd name="T45" fmla="*/ 299 h 340"/>
                  <a:gd name="T46" fmla="*/ 98 w 100"/>
                  <a:gd name="T47" fmla="*/ 308 h 340"/>
                  <a:gd name="T48" fmla="*/ 94 w 100"/>
                  <a:gd name="T49" fmla="*/ 314 h 340"/>
                  <a:gd name="T50" fmla="*/ 92 w 100"/>
                  <a:gd name="T51" fmla="*/ 321 h 340"/>
                  <a:gd name="T52" fmla="*/ 85 w 100"/>
                  <a:gd name="T53" fmla="*/ 327 h 340"/>
                  <a:gd name="T54" fmla="*/ 81 w 100"/>
                  <a:gd name="T55" fmla="*/ 332 h 340"/>
                  <a:gd name="T56" fmla="*/ 74 w 100"/>
                  <a:gd name="T57" fmla="*/ 336 h 340"/>
                  <a:gd name="T58" fmla="*/ 65 w 100"/>
                  <a:gd name="T59" fmla="*/ 338 h 340"/>
                  <a:gd name="T60" fmla="*/ 59 w 100"/>
                  <a:gd name="T61" fmla="*/ 340 h 340"/>
                  <a:gd name="T62" fmla="*/ 50 w 100"/>
                  <a:gd name="T63" fmla="*/ 340 h 340"/>
                  <a:gd name="T64" fmla="*/ 41 w 100"/>
                  <a:gd name="T65" fmla="*/ 340 h 340"/>
                  <a:gd name="T66" fmla="*/ 35 w 100"/>
                  <a:gd name="T67" fmla="*/ 338 h 340"/>
                  <a:gd name="T68" fmla="*/ 26 w 100"/>
                  <a:gd name="T69" fmla="*/ 336 h 340"/>
                  <a:gd name="T70" fmla="*/ 20 w 100"/>
                  <a:gd name="T71" fmla="*/ 332 h 340"/>
                  <a:gd name="T72" fmla="*/ 15 w 100"/>
                  <a:gd name="T73" fmla="*/ 327 h 340"/>
                  <a:gd name="T74" fmla="*/ 9 w 100"/>
                  <a:gd name="T75" fmla="*/ 321 h 340"/>
                  <a:gd name="T76" fmla="*/ 7 w 100"/>
                  <a:gd name="T77" fmla="*/ 314 h 340"/>
                  <a:gd name="T78" fmla="*/ 2 w 100"/>
                  <a:gd name="T79" fmla="*/ 308 h 340"/>
                  <a:gd name="T80" fmla="*/ 0 w 100"/>
                  <a:gd name="T81" fmla="*/ 299 h 340"/>
                  <a:gd name="T82" fmla="*/ 0 w 100"/>
                  <a:gd name="T83" fmla="*/ 290 h 340"/>
                  <a:gd name="T84" fmla="*/ 0 w 100"/>
                  <a:gd name="T85" fmla="*/ 50 h 34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0"/>
                  <a:gd name="T130" fmla="*/ 0 h 340"/>
                  <a:gd name="T131" fmla="*/ 100 w 100"/>
                  <a:gd name="T132" fmla="*/ 340 h 34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0" h="340">
                    <a:moveTo>
                      <a:pt x="0" y="48"/>
                    </a:moveTo>
                    <a:lnTo>
                      <a:pt x="0" y="42"/>
                    </a:lnTo>
                    <a:lnTo>
                      <a:pt x="2" y="33"/>
                    </a:lnTo>
                    <a:lnTo>
                      <a:pt x="7" y="26"/>
                    </a:lnTo>
                    <a:lnTo>
                      <a:pt x="9" y="20"/>
                    </a:lnTo>
                    <a:lnTo>
                      <a:pt x="15" y="13"/>
                    </a:lnTo>
                    <a:lnTo>
                      <a:pt x="20" y="9"/>
                    </a:lnTo>
                    <a:lnTo>
                      <a:pt x="26" y="4"/>
                    </a:lnTo>
                    <a:lnTo>
                      <a:pt x="35" y="2"/>
                    </a:lnTo>
                    <a:lnTo>
                      <a:pt x="41" y="0"/>
                    </a:lnTo>
                    <a:lnTo>
                      <a:pt x="50" y="0"/>
                    </a:lnTo>
                    <a:lnTo>
                      <a:pt x="59" y="0"/>
                    </a:lnTo>
                    <a:lnTo>
                      <a:pt x="65" y="2"/>
                    </a:lnTo>
                    <a:lnTo>
                      <a:pt x="74" y="4"/>
                    </a:lnTo>
                    <a:lnTo>
                      <a:pt x="81" y="9"/>
                    </a:lnTo>
                    <a:lnTo>
                      <a:pt x="85" y="13"/>
                    </a:lnTo>
                    <a:lnTo>
                      <a:pt x="92" y="20"/>
                    </a:lnTo>
                    <a:lnTo>
                      <a:pt x="94" y="26"/>
                    </a:lnTo>
                    <a:lnTo>
                      <a:pt x="98" y="33"/>
                    </a:lnTo>
                    <a:lnTo>
                      <a:pt x="100" y="42"/>
                    </a:lnTo>
                    <a:lnTo>
                      <a:pt x="100" y="50"/>
                    </a:lnTo>
                    <a:lnTo>
                      <a:pt x="100" y="290"/>
                    </a:lnTo>
                    <a:lnTo>
                      <a:pt x="100" y="299"/>
                    </a:lnTo>
                    <a:lnTo>
                      <a:pt x="98" y="308"/>
                    </a:lnTo>
                    <a:lnTo>
                      <a:pt x="94" y="314"/>
                    </a:lnTo>
                    <a:lnTo>
                      <a:pt x="92" y="321"/>
                    </a:lnTo>
                    <a:lnTo>
                      <a:pt x="85" y="327"/>
                    </a:lnTo>
                    <a:lnTo>
                      <a:pt x="81" y="332"/>
                    </a:lnTo>
                    <a:lnTo>
                      <a:pt x="74" y="336"/>
                    </a:lnTo>
                    <a:lnTo>
                      <a:pt x="65" y="338"/>
                    </a:lnTo>
                    <a:lnTo>
                      <a:pt x="59" y="340"/>
                    </a:lnTo>
                    <a:lnTo>
                      <a:pt x="50" y="340"/>
                    </a:lnTo>
                    <a:lnTo>
                      <a:pt x="41" y="340"/>
                    </a:lnTo>
                    <a:lnTo>
                      <a:pt x="35" y="338"/>
                    </a:lnTo>
                    <a:lnTo>
                      <a:pt x="26" y="336"/>
                    </a:lnTo>
                    <a:lnTo>
                      <a:pt x="20" y="332"/>
                    </a:lnTo>
                    <a:lnTo>
                      <a:pt x="15" y="327"/>
                    </a:lnTo>
                    <a:lnTo>
                      <a:pt x="9" y="321"/>
                    </a:lnTo>
                    <a:lnTo>
                      <a:pt x="7" y="314"/>
                    </a:lnTo>
                    <a:lnTo>
                      <a:pt x="2" y="308"/>
                    </a:lnTo>
                    <a:lnTo>
                      <a:pt x="0" y="299"/>
                    </a:lnTo>
                    <a:lnTo>
                      <a:pt x="0" y="290"/>
                    </a:lnTo>
                    <a:lnTo>
                      <a:pt x="0" y="50"/>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65" name="Rectangle 178"/>
              <p:cNvSpPr>
                <a:spLocks noChangeArrowheads="1"/>
              </p:cNvSpPr>
              <p:nvPr/>
            </p:nvSpPr>
            <p:spPr bwMode="auto">
              <a:xfrm>
                <a:off x="4463" y="1985"/>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0</a:t>
                </a:r>
                <a:endParaRPr lang="en-US" altLang="zh-CN"/>
              </a:p>
            </p:txBody>
          </p:sp>
          <p:sp>
            <p:nvSpPr>
              <p:cNvPr id="566" name="Freeform 179"/>
              <p:cNvSpPr>
                <a:spLocks/>
              </p:cNvSpPr>
              <p:nvPr/>
            </p:nvSpPr>
            <p:spPr bwMode="auto">
              <a:xfrm>
                <a:off x="2399" y="1697"/>
                <a:ext cx="103" cy="340"/>
              </a:xfrm>
              <a:custGeom>
                <a:avLst/>
                <a:gdLst>
                  <a:gd name="T0" fmla="*/ 0 w 103"/>
                  <a:gd name="T1" fmla="*/ 48 h 340"/>
                  <a:gd name="T2" fmla="*/ 3 w 103"/>
                  <a:gd name="T3" fmla="*/ 41 h 340"/>
                  <a:gd name="T4" fmla="*/ 5 w 103"/>
                  <a:gd name="T5" fmla="*/ 32 h 340"/>
                  <a:gd name="T6" fmla="*/ 7 w 103"/>
                  <a:gd name="T7" fmla="*/ 26 h 340"/>
                  <a:gd name="T8" fmla="*/ 11 w 103"/>
                  <a:gd name="T9" fmla="*/ 19 h 340"/>
                  <a:gd name="T10" fmla="*/ 16 w 103"/>
                  <a:gd name="T11" fmla="*/ 13 h 340"/>
                  <a:gd name="T12" fmla="*/ 22 w 103"/>
                  <a:gd name="T13" fmla="*/ 8 h 340"/>
                  <a:gd name="T14" fmla="*/ 29 w 103"/>
                  <a:gd name="T15" fmla="*/ 4 h 340"/>
                  <a:gd name="T16" fmla="*/ 37 w 103"/>
                  <a:gd name="T17" fmla="*/ 2 h 340"/>
                  <a:gd name="T18" fmla="*/ 44 w 103"/>
                  <a:gd name="T19" fmla="*/ 0 h 340"/>
                  <a:gd name="T20" fmla="*/ 53 w 103"/>
                  <a:gd name="T21" fmla="*/ 0 h 340"/>
                  <a:gd name="T22" fmla="*/ 61 w 103"/>
                  <a:gd name="T23" fmla="*/ 0 h 340"/>
                  <a:gd name="T24" fmla="*/ 68 w 103"/>
                  <a:gd name="T25" fmla="*/ 2 h 340"/>
                  <a:gd name="T26" fmla="*/ 74 w 103"/>
                  <a:gd name="T27" fmla="*/ 4 h 340"/>
                  <a:gd name="T28" fmla="*/ 81 w 103"/>
                  <a:gd name="T29" fmla="*/ 8 h 340"/>
                  <a:gd name="T30" fmla="*/ 88 w 103"/>
                  <a:gd name="T31" fmla="*/ 13 h 340"/>
                  <a:gd name="T32" fmla="*/ 92 w 103"/>
                  <a:gd name="T33" fmla="*/ 19 h 340"/>
                  <a:gd name="T34" fmla="*/ 96 w 103"/>
                  <a:gd name="T35" fmla="*/ 26 h 340"/>
                  <a:gd name="T36" fmla="*/ 101 w 103"/>
                  <a:gd name="T37" fmla="*/ 32 h 340"/>
                  <a:gd name="T38" fmla="*/ 103 w 103"/>
                  <a:gd name="T39" fmla="*/ 41 h 340"/>
                  <a:gd name="T40" fmla="*/ 103 w 103"/>
                  <a:gd name="T41" fmla="*/ 50 h 340"/>
                  <a:gd name="T42" fmla="*/ 103 w 103"/>
                  <a:gd name="T43" fmla="*/ 290 h 340"/>
                  <a:gd name="T44" fmla="*/ 103 w 103"/>
                  <a:gd name="T45" fmla="*/ 299 h 340"/>
                  <a:gd name="T46" fmla="*/ 101 w 103"/>
                  <a:gd name="T47" fmla="*/ 307 h 340"/>
                  <a:gd name="T48" fmla="*/ 96 w 103"/>
                  <a:gd name="T49" fmla="*/ 314 h 340"/>
                  <a:gd name="T50" fmla="*/ 92 w 103"/>
                  <a:gd name="T51" fmla="*/ 320 h 340"/>
                  <a:gd name="T52" fmla="*/ 88 w 103"/>
                  <a:gd name="T53" fmla="*/ 327 h 340"/>
                  <a:gd name="T54" fmla="*/ 81 w 103"/>
                  <a:gd name="T55" fmla="*/ 331 h 340"/>
                  <a:gd name="T56" fmla="*/ 74 w 103"/>
                  <a:gd name="T57" fmla="*/ 336 h 340"/>
                  <a:gd name="T58" fmla="*/ 68 w 103"/>
                  <a:gd name="T59" fmla="*/ 338 h 340"/>
                  <a:gd name="T60" fmla="*/ 61 w 103"/>
                  <a:gd name="T61" fmla="*/ 340 h 340"/>
                  <a:gd name="T62" fmla="*/ 53 w 103"/>
                  <a:gd name="T63" fmla="*/ 340 h 340"/>
                  <a:gd name="T64" fmla="*/ 44 w 103"/>
                  <a:gd name="T65" fmla="*/ 340 h 340"/>
                  <a:gd name="T66" fmla="*/ 37 w 103"/>
                  <a:gd name="T67" fmla="*/ 338 h 340"/>
                  <a:gd name="T68" fmla="*/ 29 w 103"/>
                  <a:gd name="T69" fmla="*/ 336 h 340"/>
                  <a:gd name="T70" fmla="*/ 22 w 103"/>
                  <a:gd name="T71" fmla="*/ 331 h 340"/>
                  <a:gd name="T72" fmla="*/ 18 w 103"/>
                  <a:gd name="T73" fmla="*/ 327 h 340"/>
                  <a:gd name="T74" fmla="*/ 11 w 103"/>
                  <a:gd name="T75" fmla="*/ 320 h 340"/>
                  <a:gd name="T76" fmla="*/ 7 w 103"/>
                  <a:gd name="T77" fmla="*/ 314 h 340"/>
                  <a:gd name="T78" fmla="*/ 5 w 103"/>
                  <a:gd name="T79" fmla="*/ 307 h 340"/>
                  <a:gd name="T80" fmla="*/ 3 w 103"/>
                  <a:gd name="T81" fmla="*/ 299 h 340"/>
                  <a:gd name="T82" fmla="*/ 3 w 103"/>
                  <a:gd name="T83" fmla="*/ 290 h 340"/>
                  <a:gd name="T84" fmla="*/ 3 w 103"/>
                  <a:gd name="T85" fmla="*/ 50 h 340"/>
                  <a:gd name="T86" fmla="*/ 0 w 103"/>
                  <a:gd name="T87" fmla="*/ 48 h 34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03"/>
                  <a:gd name="T133" fmla="*/ 0 h 340"/>
                  <a:gd name="T134" fmla="*/ 103 w 103"/>
                  <a:gd name="T135" fmla="*/ 340 h 340"/>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03" h="340">
                    <a:moveTo>
                      <a:pt x="0" y="48"/>
                    </a:moveTo>
                    <a:lnTo>
                      <a:pt x="3" y="41"/>
                    </a:lnTo>
                    <a:lnTo>
                      <a:pt x="5" y="32"/>
                    </a:lnTo>
                    <a:lnTo>
                      <a:pt x="7" y="26"/>
                    </a:lnTo>
                    <a:lnTo>
                      <a:pt x="11" y="19"/>
                    </a:lnTo>
                    <a:lnTo>
                      <a:pt x="16" y="13"/>
                    </a:lnTo>
                    <a:lnTo>
                      <a:pt x="22" y="8"/>
                    </a:lnTo>
                    <a:lnTo>
                      <a:pt x="29" y="4"/>
                    </a:lnTo>
                    <a:lnTo>
                      <a:pt x="37" y="2"/>
                    </a:lnTo>
                    <a:lnTo>
                      <a:pt x="44" y="0"/>
                    </a:lnTo>
                    <a:lnTo>
                      <a:pt x="53" y="0"/>
                    </a:lnTo>
                    <a:lnTo>
                      <a:pt x="61" y="0"/>
                    </a:lnTo>
                    <a:lnTo>
                      <a:pt x="68" y="2"/>
                    </a:lnTo>
                    <a:lnTo>
                      <a:pt x="74" y="4"/>
                    </a:lnTo>
                    <a:lnTo>
                      <a:pt x="81" y="8"/>
                    </a:lnTo>
                    <a:lnTo>
                      <a:pt x="88" y="13"/>
                    </a:lnTo>
                    <a:lnTo>
                      <a:pt x="92" y="19"/>
                    </a:lnTo>
                    <a:lnTo>
                      <a:pt x="96" y="26"/>
                    </a:lnTo>
                    <a:lnTo>
                      <a:pt x="101" y="32"/>
                    </a:lnTo>
                    <a:lnTo>
                      <a:pt x="103" y="41"/>
                    </a:lnTo>
                    <a:lnTo>
                      <a:pt x="103" y="50"/>
                    </a:lnTo>
                    <a:lnTo>
                      <a:pt x="103" y="290"/>
                    </a:lnTo>
                    <a:lnTo>
                      <a:pt x="103" y="299"/>
                    </a:lnTo>
                    <a:lnTo>
                      <a:pt x="101" y="307"/>
                    </a:lnTo>
                    <a:lnTo>
                      <a:pt x="96" y="314"/>
                    </a:lnTo>
                    <a:lnTo>
                      <a:pt x="92" y="320"/>
                    </a:lnTo>
                    <a:lnTo>
                      <a:pt x="88" y="327"/>
                    </a:lnTo>
                    <a:lnTo>
                      <a:pt x="81" y="331"/>
                    </a:lnTo>
                    <a:lnTo>
                      <a:pt x="74" y="336"/>
                    </a:lnTo>
                    <a:lnTo>
                      <a:pt x="68" y="338"/>
                    </a:lnTo>
                    <a:lnTo>
                      <a:pt x="61" y="340"/>
                    </a:lnTo>
                    <a:lnTo>
                      <a:pt x="53" y="340"/>
                    </a:lnTo>
                    <a:lnTo>
                      <a:pt x="44" y="340"/>
                    </a:lnTo>
                    <a:lnTo>
                      <a:pt x="37" y="338"/>
                    </a:lnTo>
                    <a:lnTo>
                      <a:pt x="29" y="336"/>
                    </a:lnTo>
                    <a:lnTo>
                      <a:pt x="22" y="331"/>
                    </a:lnTo>
                    <a:lnTo>
                      <a:pt x="18" y="327"/>
                    </a:lnTo>
                    <a:lnTo>
                      <a:pt x="11" y="320"/>
                    </a:lnTo>
                    <a:lnTo>
                      <a:pt x="7" y="314"/>
                    </a:lnTo>
                    <a:lnTo>
                      <a:pt x="5" y="307"/>
                    </a:lnTo>
                    <a:lnTo>
                      <a:pt x="3" y="299"/>
                    </a:lnTo>
                    <a:lnTo>
                      <a:pt x="3" y="290"/>
                    </a:lnTo>
                    <a:lnTo>
                      <a:pt x="3" y="50"/>
                    </a:lnTo>
                    <a:lnTo>
                      <a:pt x="0" y="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67" name="Freeform 180"/>
              <p:cNvSpPr>
                <a:spLocks/>
              </p:cNvSpPr>
              <p:nvPr/>
            </p:nvSpPr>
            <p:spPr bwMode="auto">
              <a:xfrm>
                <a:off x="2399" y="1697"/>
                <a:ext cx="103" cy="340"/>
              </a:xfrm>
              <a:custGeom>
                <a:avLst/>
                <a:gdLst>
                  <a:gd name="T0" fmla="*/ 0 w 103"/>
                  <a:gd name="T1" fmla="*/ 48 h 340"/>
                  <a:gd name="T2" fmla="*/ 3 w 103"/>
                  <a:gd name="T3" fmla="*/ 41 h 340"/>
                  <a:gd name="T4" fmla="*/ 5 w 103"/>
                  <a:gd name="T5" fmla="*/ 32 h 340"/>
                  <a:gd name="T6" fmla="*/ 7 w 103"/>
                  <a:gd name="T7" fmla="*/ 26 h 340"/>
                  <a:gd name="T8" fmla="*/ 11 w 103"/>
                  <a:gd name="T9" fmla="*/ 19 h 340"/>
                  <a:gd name="T10" fmla="*/ 16 w 103"/>
                  <a:gd name="T11" fmla="*/ 13 h 340"/>
                  <a:gd name="T12" fmla="*/ 22 w 103"/>
                  <a:gd name="T13" fmla="*/ 8 h 340"/>
                  <a:gd name="T14" fmla="*/ 29 w 103"/>
                  <a:gd name="T15" fmla="*/ 4 h 340"/>
                  <a:gd name="T16" fmla="*/ 37 w 103"/>
                  <a:gd name="T17" fmla="*/ 2 h 340"/>
                  <a:gd name="T18" fmla="*/ 44 w 103"/>
                  <a:gd name="T19" fmla="*/ 0 h 340"/>
                  <a:gd name="T20" fmla="*/ 53 w 103"/>
                  <a:gd name="T21" fmla="*/ 0 h 340"/>
                  <a:gd name="T22" fmla="*/ 61 w 103"/>
                  <a:gd name="T23" fmla="*/ 0 h 340"/>
                  <a:gd name="T24" fmla="*/ 68 w 103"/>
                  <a:gd name="T25" fmla="*/ 2 h 340"/>
                  <a:gd name="T26" fmla="*/ 74 w 103"/>
                  <a:gd name="T27" fmla="*/ 4 h 340"/>
                  <a:gd name="T28" fmla="*/ 81 w 103"/>
                  <a:gd name="T29" fmla="*/ 8 h 340"/>
                  <a:gd name="T30" fmla="*/ 88 w 103"/>
                  <a:gd name="T31" fmla="*/ 13 h 340"/>
                  <a:gd name="T32" fmla="*/ 92 w 103"/>
                  <a:gd name="T33" fmla="*/ 19 h 340"/>
                  <a:gd name="T34" fmla="*/ 96 w 103"/>
                  <a:gd name="T35" fmla="*/ 26 h 340"/>
                  <a:gd name="T36" fmla="*/ 101 w 103"/>
                  <a:gd name="T37" fmla="*/ 32 h 340"/>
                  <a:gd name="T38" fmla="*/ 103 w 103"/>
                  <a:gd name="T39" fmla="*/ 41 h 340"/>
                  <a:gd name="T40" fmla="*/ 103 w 103"/>
                  <a:gd name="T41" fmla="*/ 50 h 340"/>
                  <a:gd name="T42" fmla="*/ 103 w 103"/>
                  <a:gd name="T43" fmla="*/ 290 h 340"/>
                  <a:gd name="T44" fmla="*/ 103 w 103"/>
                  <a:gd name="T45" fmla="*/ 299 h 340"/>
                  <a:gd name="T46" fmla="*/ 101 w 103"/>
                  <a:gd name="T47" fmla="*/ 307 h 340"/>
                  <a:gd name="T48" fmla="*/ 96 w 103"/>
                  <a:gd name="T49" fmla="*/ 314 h 340"/>
                  <a:gd name="T50" fmla="*/ 92 w 103"/>
                  <a:gd name="T51" fmla="*/ 320 h 340"/>
                  <a:gd name="T52" fmla="*/ 88 w 103"/>
                  <a:gd name="T53" fmla="*/ 327 h 340"/>
                  <a:gd name="T54" fmla="*/ 81 w 103"/>
                  <a:gd name="T55" fmla="*/ 331 h 340"/>
                  <a:gd name="T56" fmla="*/ 74 w 103"/>
                  <a:gd name="T57" fmla="*/ 336 h 340"/>
                  <a:gd name="T58" fmla="*/ 68 w 103"/>
                  <a:gd name="T59" fmla="*/ 338 h 340"/>
                  <a:gd name="T60" fmla="*/ 61 w 103"/>
                  <a:gd name="T61" fmla="*/ 340 h 340"/>
                  <a:gd name="T62" fmla="*/ 53 w 103"/>
                  <a:gd name="T63" fmla="*/ 340 h 340"/>
                  <a:gd name="T64" fmla="*/ 44 w 103"/>
                  <a:gd name="T65" fmla="*/ 340 h 340"/>
                  <a:gd name="T66" fmla="*/ 37 w 103"/>
                  <a:gd name="T67" fmla="*/ 338 h 340"/>
                  <a:gd name="T68" fmla="*/ 29 w 103"/>
                  <a:gd name="T69" fmla="*/ 336 h 340"/>
                  <a:gd name="T70" fmla="*/ 22 w 103"/>
                  <a:gd name="T71" fmla="*/ 331 h 340"/>
                  <a:gd name="T72" fmla="*/ 18 w 103"/>
                  <a:gd name="T73" fmla="*/ 327 h 340"/>
                  <a:gd name="T74" fmla="*/ 11 w 103"/>
                  <a:gd name="T75" fmla="*/ 320 h 340"/>
                  <a:gd name="T76" fmla="*/ 7 w 103"/>
                  <a:gd name="T77" fmla="*/ 314 h 340"/>
                  <a:gd name="T78" fmla="*/ 5 w 103"/>
                  <a:gd name="T79" fmla="*/ 307 h 340"/>
                  <a:gd name="T80" fmla="*/ 3 w 103"/>
                  <a:gd name="T81" fmla="*/ 299 h 340"/>
                  <a:gd name="T82" fmla="*/ 3 w 103"/>
                  <a:gd name="T83" fmla="*/ 290 h 340"/>
                  <a:gd name="T84" fmla="*/ 3 w 103"/>
                  <a:gd name="T85" fmla="*/ 50 h 34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3"/>
                  <a:gd name="T130" fmla="*/ 0 h 340"/>
                  <a:gd name="T131" fmla="*/ 103 w 103"/>
                  <a:gd name="T132" fmla="*/ 340 h 34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3" h="340">
                    <a:moveTo>
                      <a:pt x="0" y="48"/>
                    </a:moveTo>
                    <a:lnTo>
                      <a:pt x="3" y="41"/>
                    </a:lnTo>
                    <a:lnTo>
                      <a:pt x="5" y="32"/>
                    </a:lnTo>
                    <a:lnTo>
                      <a:pt x="7" y="26"/>
                    </a:lnTo>
                    <a:lnTo>
                      <a:pt x="11" y="19"/>
                    </a:lnTo>
                    <a:lnTo>
                      <a:pt x="16" y="13"/>
                    </a:lnTo>
                    <a:lnTo>
                      <a:pt x="22" y="8"/>
                    </a:lnTo>
                    <a:lnTo>
                      <a:pt x="29" y="4"/>
                    </a:lnTo>
                    <a:lnTo>
                      <a:pt x="37" y="2"/>
                    </a:lnTo>
                    <a:lnTo>
                      <a:pt x="44" y="0"/>
                    </a:lnTo>
                    <a:lnTo>
                      <a:pt x="53" y="0"/>
                    </a:lnTo>
                    <a:lnTo>
                      <a:pt x="61" y="0"/>
                    </a:lnTo>
                    <a:lnTo>
                      <a:pt x="68" y="2"/>
                    </a:lnTo>
                    <a:lnTo>
                      <a:pt x="74" y="4"/>
                    </a:lnTo>
                    <a:lnTo>
                      <a:pt x="81" y="8"/>
                    </a:lnTo>
                    <a:lnTo>
                      <a:pt x="88" y="13"/>
                    </a:lnTo>
                    <a:lnTo>
                      <a:pt x="92" y="19"/>
                    </a:lnTo>
                    <a:lnTo>
                      <a:pt x="96" y="26"/>
                    </a:lnTo>
                    <a:lnTo>
                      <a:pt x="101" y="32"/>
                    </a:lnTo>
                    <a:lnTo>
                      <a:pt x="103" y="41"/>
                    </a:lnTo>
                    <a:lnTo>
                      <a:pt x="103" y="50"/>
                    </a:lnTo>
                    <a:lnTo>
                      <a:pt x="103" y="290"/>
                    </a:lnTo>
                    <a:lnTo>
                      <a:pt x="103" y="299"/>
                    </a:lnTo>
                    <a:lnTo>
                      <a:pt x="101" y="307"/>
                    </a:lnTo>
                    <a:lnTo>
                      <a:pt x="96" y="314"/>
                    </a:lnTo>
                    <a:lnTo>
                      <a:pt x="92" y="320"/>
                    </a:lnTo>
                    <a:lnTo>
                      <a:pt x="88" y="327"/>
                    </a:lnTo>
                    <a:lnTo>
                      <a:pt x="81" y="331"/>
                    </a:lnTo>
                    <a:lnTo>
                      <a:pt x="74" y="336"/>
                    </a:lnTo>
                    <a:lnTo>
                      <a:pt x="68" y="338"/>
                    </a:lnTo>
                    <a:lnTo>
                      <a:pt x="61" y="340"/>
                    </a:lnTo>
                    <a:lnTo>
                      <a:pt x="53" y="340"/>
                    </a:lnTo>
                    <a:lnTo>
                      <a:pt x="44" y="340"/>
                    </a:lnTo>
                    <a:lnTo>
                      <a:pt x="37" y="338"/>
                    </a:lnTo>
                    <a:lnTo>
                      <a:pt x="29" y="336"/>
                    </a:lnTo>
                    <a:lnTo>
                      <a:pt x="22" y="331"/>
                    </a:lnTo>
                    <a:lnTo>
                      <a:pt x="18" y="327"/>
                    </a:lnTo>
                    <a:lnTo>
                      <a:pt x="11" y="320"/>
                    </a:lnTo>
                    <a:lnTo>
                      <a:pt x="7" y="314"/>
                    </a:lnTo>
                    <a:lnTo>
                      <a:pt x="5" y="307"/>
                    </a:lnTo>
                    <a:lnTo>
                      <a:pt x="3" y="299"/>
                    </a:lnTo>
                    <a:lnTo>
                      <a:pt x="3" y="290"/>
                    </a:lnTo>
                    <a:lnTo>
                      <a:pt x="3" y="50"/>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68" name="Rectangle 181"/>
              <p:cNvSpPr>
                <a:spLocks noChangeArrowheads="1"/>
              </p:cNvSpPr>
              <p:nvPr/>
            </p:nvSpPr>
            <p:spPr bwMode="auto">
              <a:xfrm>
                <a:off x="2421" y="171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0</a:t>
                </a:r>
                <a:endParaRPr lang="en-US" altLang="zh-CN"/>
              </a:p>
            </p:txBody>
          </p:sp>
          <p:sp>
            <p:nvSpPr>
              <p:cNvPr id="569" name="Freeform 182"/>
              <p:cNvSpPr>
                <a:spLocks/>
              </p:cNvSpPr>
              <p:nvPr/>
            </p:nvSpPr>
            <p:spPr bwMode="auto">
              <a:xfrm>
                <a:off x="2360" y="2539"/>
                <a:ext cx="103" cy="342"/>
              </a:xfrm>
              <a:custGeom>
                <a:avLst/>
                <a:gdLst>
                  <a:gd name="T0" fmla="*/ 0 w 103"/>
                  <a:gd name="T1" fmla="*/ 50 h 342"/>
                  <a:gd name="T2" fmla="*/ 2 w 103"/>
                  <a:gd name="T3" fmla="*/ 43 h 342"/>
                  <a:gd name="T4" fmla="*/ 4 w 103"/>
                  <a:gd name="T5" fmla="*/ 35 h 342"/>
                  <a:gd name="T6" fmla="*/ 7 w 103"/>
                  <a:gd name="T7" fmla="*/ 28 h 342"/>
                  <a:gd name="T8" fmla="*/ 11 w 103"/>
                  <a:gd name="T9" fmla="*/ 22 h 342"/>
                  <a:gd name="T10" fmla="*/ 15 w 103"/>
                  <a:gd name="T11" fmla="*/ 15 h 342"/>
                  <a:gd name="T12" fmla="*/ 22 w 103"/>
                  <a:gd name="T13" fmla="*/ 11 h 342"/>
                  <a:gd name="T14" fmla="*/ 28 w 103"/>
                  <a:gd name="T15" fmla="*/ 6 h 342"/>
                  <a:gd name="T16" fmla="*/ 35 w 103"/>
                  <a:gd name="T17" fmla="*/ 4 h 342"/>
                  <a:gd name="T18" fmla="*/ 44 w 103"/>
                  <a:gd name="T19" fmla="*/ 2 h 342"/>
                  <a:gd name="T20" fmla="*/ 50 w 103"/>
                  <a:gd name="T21" fmla="*/ 0 h 342"/>
                  <a:gd name="T22" fmla="*/ 59 w 103"/>
                  <a:gd name="T23" fmla="*/ 2 h 342"/>
                  <a:gd name="T24" fmla="*/ 68 w 103"/>
                  <a:gd name="T25" fmla="*/ 4 h 342"/>
                  <a:gd name="T26" fmla="*/ 74 w 103"/>
                  <a:gd name="T27" fmla="*/ 6 h 342"/>
                  <a:gd name="T28" fmla="*/ 81 w 103"/>
                  <a:gd name="T29" fmla="*/ 11 h 342"/>
                  <a:gd name="T30" fmla="*/ 87 w 103"/>
                  <a:gd name="T31" fmla="*/ 15 h 342"/>
                  <a:gd name="T32" fmla="*/ 92 w 103"/>
                  <a:gd name="T33" fmla="*/ 22 h 342"/>
                  <a:gd name="T34" fmla="*/ 96 w 103"/>
                  <a:gd name="T35" fmla="*/ 28 h 342"/>
                  <a:gd name="T36" fmla="*/ 98 w 103"/>
                  <a:gd name="T37" fmla="*/ 35 h 342"/>
                  <a:gd name="T38" fmla="*/ 100 w 103"/>
                  <a:gd name="T39" fmla="*/ 43 h 342"/>
                  <a:gd name="T40" fmla="*/ 103 w 103"/>
                  <a:gd name="T41" fmla="*/ 50 h 342"/>
                  <a:gd name="T42" fmla="*/ 103 w 103"/>
                  <a:gd name="T43" fmla="*/ 292 h 342"/>
                  <a:gd name="T44" fmla="*/ 100 w 103"/>
                  <a:gd name="T45" fmla="*/ 301 h 342"/>
                  <a:gd name="T46" fmla="*/ 98 w 103"/>
                  <a:gd name="T47" fmla="*/ 307 h 342"/>
                  <a:gd name="T48" fmla="*/ 96 w 103"/>
                  <a:gd name="T49" fmla="*/ 316 h 342"/>
                  <a:gd name="T50" fmla="*/ 92 w 103"/>
                  <a:gd name="T51" fmla="*/ 323 h 342"/>
                  <a:gd name="T52" fmla="*/ 87 w 103"/>
                  <a:gd name="T53" fmla="*/ 329 h 342"/>
                  <a:gd name="T54" fmla="*/ 81 w 103"/>
                  <a:gd name="T55" fmla="*/ 333 h 342"/>
                  <a:gd name="T56" fmla="*/ 74 w 103"/>
                  <a:gd name="T57" fmla="*/ 338 h 342"/>
                  <a:gd name="T58" fmla="*/ 68 w 103"/>
                  <a:gd name="T59" fmla="*/ 340 h 342"/>
                  <a:gd name="T60" fmla="*/ 59 w 103"/>
                  <a:gd name="T61" fmla="*/ 342 h 342"/>
                  <a:gd name="T62" fmla="*/ 50 w 103"/>
                  <a:gd name="T63" fmla="*/ 342 h 342"/>
                  <a:gd name="T64" fmla="*/ 44 w 103"/>
                  <a:gd name="T65" fmla="*/ 342 h 342"/>
                  <a:gd name="T66" fmla="*/ 35 w 103"/>
                  <a:gd name="T67" fmla="*/ 340 h 342"/>
                  <a:gd name="T68" fmla="*/ 28 w 103"/>
                  <a:gd name="T69" fmla="*/ 338 h 342"/>
                  <a:gd name="T70" fmla="*/ 22 w 103"/>
                  <a:gd name="T71" fmla="*/ 333 h 342"/>
                  <a:gd name="T72" fmla="*/ 15 w 103"/>
                  <a:gd name="T73" fmla="*/ 329 h 342"/>
                  <a:gd name="T74" fmla="*/ 11 w 103"/>
                  <a:gd name="T75" fmla="*/ 323 h 342"/>
                  <a:gd name="T76" fmla="*/ 7 w 103"/>
                  <a:gd name="T77" fmla="*/ 316 h 342"/>
                  <a:gd name="T78" fmla="*/ 4 w 103"/>
                  <a:gd name="T79" fmla="*/ 307 h 342"/>
                  <a:gd name="T80" fmla="*/ 2 w 103"/>
                  <a:gd name="T81" fmla="*/ 301 h 342"/>
                  <a:gd name="T82" fmla="*/ 0 w 103"/>
                  <a:gd name="T83" fmla="*/ 292 h 342"/>
                  <a:gd name="T84" fmla="*/ 0 w 103"/>
                  <a:gd name="T85" fmla="*/ 50 h 34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3"/>
                  <a:gd name="T130" fmla="*/ 0 h 342"/>
                  <a:gd name="T131" fmla="*/ 103 w 103"/>
                  <a:gd name="T132" fmla="*/ 342 h 34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3" h="342">
                    <a:moveTo>
                      <a:pt x="0" y="50"/>
                    </a:moveTo>
                    <a:lnTo>
                      <a:pt x="2" y="43"/>
                    </a:lnTo>
                    <a:lnTo>
                      <a:pt x="4" y="35"/>
                    </a:lnTo>
                    <a:lnTo>
                      <a:pt x="7" y="28"/>
                    </a:lnTo>
                    <a:lnTo>
                      <a:pt x="11" y="22"/>
                    </a:lnTo>
                    <a:lnTo>
                      <a:pt x="15" y="15"/>
                    </a:lnTo>
                    <a:lnTo>
                      <a:pt x="22" y="11"/>
                    </a:lnTo>
                    <a:lnTo>
                      <a:pt x="28" y="6"/>
                    </a:lnTo>
                    <a:lnTo>
                      <a:pt x="35" y="4"/>
                    </a:lnTo>
                    <a:lnTo>
                      <a:pt x="44" y="2"/>
                    </a:lnTo>
                    <a:lnTo>
                      <a:pt x="50" y="0"/>
                    </a:lnTo>
                    <a:lnTo>
                      <a:pt x="59" y="2"/>
                    </a:lnTo>
                    <a:lnTo>
                      <a:pt x="68" y="4"/>
                    </a:lnTo>
                    <a:lnTo>
                      <a:pt x="74" y="6"/>
                    </a:lnTo>
                    <a:lnTo>
                      <a:pt x="81" y="11"/>
                    </a:lnTo>
                    <a:lnTo>
                      <a:pt x="87" y="15"/>
                    </a:lnTo>
                    <a:lnTo>
                      <a:pt x="92" y="22"/>
                    </a:lnTo>
                    <a:lnTo>
                      <a:pt x="96" y="28"/>
                    </a:lnTo>
                    <a:lnTo>
                      <a:pt x="98" y="35"/>
                    </a:lnTo>
                    <a:lnTo>
                      <a:pt x="100" y="43"/>
                    </a:lnTo>
                    <a:lnTo>
                      <a:pt x="103" y="50"/>
                    </a:lnTo>
                    <a:lnTo>
                      <a:pt x="103" y="292"/>
                    </a:lnTo>
                    <a:lnTo>
                      <a:pt x="100" y="301"/>
                    </a:lnTo>
                    <a:lnTo>
                      <a:pt x="98" y="307"/>
                    </a:lnTo>
                    <a:lnTo>
                      <a:pt x="96" y="316"/>
                    </a:lnTo>
                    <a:lnTo>
                      <a:pt x="92" y="323"/>
                    </a:lnTo>
                    <a:lnTo>
                      <a:pt x="87" y="329"/>
                    </a:lnTo>
                    <a:lnTo>
                      <a:pt x="81" y="333"/>
                    </a:lnTo>
                    <a:lnTo>
                      <a:pt x="74" y="338"/>
                    </a:lnTo>
                    <a:lnTo>
                      <a:pt x="68" y="340"/>
                    </a:lnTo>
                    <a:lnTo>
                      <a:pt x="59" y="342"/>
                    </a:lnTo>
                    <a:lnTo>
                      <a:pt x="50" y="342"/>
                    </a:lnTo>
                    <a:lnTo>
                      <a:pt x="44" y="342"/>
                    </a:lnTo>
                    <a:lnTo>
                      <a:pt x="35" y="340"/>
                    </a:lnTo>
                    <a:lnTo>
                      <a:pt x="28" y="338"/>
                    </a:lnTo>
                    <a:lnTo>
                      <a:pt x="22" y="333"/>
                    </a:lnTo>
                    <a:lnTo>
                      <a:pt x="15" y="329"/>
                    </a:lnTo>
                    <a:lnTo>
                      <a:pt x="11" y="323"/>
                    </a:lnTo>
                    <a:lnTo>
                      <a:pt x="7" y="316"/>
                    </a:lnTo>
                    <a:lnTo>
                      <a:pt x="4" y="307"/>
                    </a:lnTo>
                    <a:lnTo>
                      <a:pt x="2" y="301"/>
                    </a:lnTo>
                    <a:lnTo>
                      <a:pt x="0" y="292"/>
                    </a:lnTo>
                    <a:lnTo>
                      <a:pt x="0" y="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70" name="Freeform 183"/>
              <p:cNvSpPr>
                <a:spLocks/>
              </p:cNvSpPr>
              <p:nvPr/>
            </p:nvSpPr>
            <p:spPr bwMode="auto">
              <a:xfrm>
                <a:off x="2360" y="2539"/>
                <a:ext cx="103" cy="342"/>
              </a:xfrm>
              <a:custGeom>
                <a:avLst/>
                <a:gdLst>
                  <a:gd name="T0" fmla="*/ 0 w 103"/>
                  <a:gd name="T1" fmla="*/ 50 h 342"/>
                  <a:gd name="T2" fmla="*/ 2 w 103"/>
                  <a:gd name="T3" fmla="*/ 43 h 342"/>
                  <a:gd name="T4" fmla="*/ 4 w 103"/>
                  <a:gd name="T5" fmla="*/ 35 h 342"/>
                  <a:gd name="T6" fmla="*/ 7 w 103"/>
                  <a:gd name="T7" fmla="*/ 28 h 342"/>
                  <a:gd name="T8" fmla="*/ 11 w 103"/>
                  <a:gd name="T9" fmla="*/ 22 h 342"/>
                  <a:gd name="T10" fmla="*/ 15 w 103"/>
                  <a:gd name="T11" fmla="*/ 15 h 342"/>
                  <a:gd name="T12" fmla="*/ 22 w 103"/>
                  <a:gd name="T13" fmla="*/ 11 h 342"/>
                  <a:gd name="T14" fmla="*/ 28 w 103"/>
                  <a:gd name="T15" fmla="*/ 6 h 342"/>
                  <a:gd name="T16" fmla="*/ 35 w 103"/>
                  <a:gd name="T17" fmla="*/ 4 h 342"/>
                  <a:gd name="T18" fmla="*/ 44 w 103"/>
                  <a:gd name="T19" fmla="*/ 2 h 342"/>
                  <a:gd name="T20" fmla="*/ 50 w 103"/>
                  <a:gd name="T21" fmla="*/ 0 h 342"/>
                  <a:gd name="T22" fmla="*/ 59 w 103"/>
                  <a:gd name="T23" fmla="*/ 2 h 342"/>
                  <a:gd name="T24" fmla="*/ 68 w 103"/>
                  <a:gd name="T25" fmla="*/ 4 h 342"/>
                  <a:gd name="T26" fmla="*/ 74 w 103"/>
                  <a:gd name="T27" fmla="*/ 6 h 342"/>
                  <a:gd name="T28" fmla="*/ 81 w 103"/>
                  <a:gd name="T29" fmla="*/ 11 h 342"/>
                  <a:gd name="T30" fmla="*/ 87 w 103"/>
                  <a:gd name="T31" fmla="*/ 15 h 342"/>
                  <a:gd name="T32" fmla="*/ 92 w 103"/>
                  <a:gd name="T33" fmla="*/ 22 h 342"/>
                  <a:gd name="T34" fmla="*/ 96 w 103"/>
                  <a:gd name="T35" fmla="*/ 28 h 342"/>
                  <a:gd name="T36" fmla="*/ 98 w 103"/>
                  <a:gd name="T37" fmla="*/ 35 h 342"/>
                  <a:gd name="T38" fmla="*/ 100 w 103"/>
                  <a:gd name="T39" fmla="*/ 43 h 342"/>
                  <a:gd name="T40" fmla="*/ 103 w 103"/>
                  <a:gd name="T41" fmla="*/ 50 h 342"/>
                  <a:gd name="T42" fmla="*/ 103 w 103"/>
                  <a:gd name="T43" fmla="*/ 292 h 342"/>
                  <a:gd name="T44" fmla="*/ 100 w 103"/>
                  <a:gd name="T45" fmla="*/ 301 h 342"/>
                  <a:gd name="T46" fmla="*/ 98 w 103"/>
                  <a:gd name="T47" fmla="*/ 307 h 342"/>
                  <a:gd name="T48" fmla="*/ 96 w 103"/>
                  <a:gd name="T49" fmla="*/ 316 h 342"/>
                  <a:gd name="T50" fmla="*/ 92 w 103"/>
                  <a:gd name="T51" fmla="*/ 323 h 342"/>
                  <a:gd name="T52" fmla="*/ 87 w 103"/>
                  <a:gd name="T53" fmla="*/ 329 h 342"/>
                  <a:gd name="T54" fmla="*/ 81 w 103"/>
                  <a:gd name="T55" fmla="*/ 333 h 342"/>
                  <a:gd name="T56" fmla="*/ 74 w 103"/>
                  <a:gd name="T57" fmla="*/ 338 h 342"/>
                  <a:gd name="T58" fmla="*/ 68 w 103"/>
                  <a:gd name="T59" fmla="*/ 340 h 342"/>
                  <a:gd name="T60" fmla="*/ 59 w 103"/>
                  <a:gd name="T61" fmla="*/ 342 h 342"/>
                  <a:gd name="T62" fmla="*/ 50 w 103"/>
                  <a:gd name="T63" fmla="*/ 342 h 342"/>
                  <a:gd name="T64" fmla="*/ 44 w 103"/>
                  <a:gd name="T65" fmla="*/ 342 h 342"/>
                  <a:gd name="T66" fmla="*/ 35 w 103"/>
                  <a:gd name="T67" fmla="*/ 340 h 342"/>
                  <a:gd name="T68" fmla="*/ 28 w 103"/>
                  <a:gd name="T69" fmla="*/ 338 h 342"/>
                  <a:gd name="T70" fmla="*/ 22 w 103"/>
                  <a:gd name="T71" fmla="*/ 333 h 342"/>
                  <a:gd name="T72" fmla="*/ 15 w 103"/>
                  <a:gd name="T73" fmla="*/ 329 h 342"/>
                  <a:gd name="T74" fmla="*/ 11 w 103"/>
                  <a:gd name="T75" fmla="*/ 323 h 342"/>
                  <a:gd name="T76" fmla="*/ 7 w 103"/>
                  <a:gd name="T77" fmla="*/ 316 h 342"/>
                  <a:gd name="T78" fmla="*/ 4 w 103"/>
                  <a:gd name="T79" fmla="*/ 307 h 342"/>
                  <a:gd name="T80" fmla="*/ 2 w 103"/>
                  <a:gd name="T81" fmla="*/ 301 h 342"/>
                  <a:gd name="T82" fmla="*/ 0 w 103"/>
                  <a:gd name="T83" fmla="*/ 292 h 342"/>
                  <a:gd name="T84" fmla="*/ 0 w 103"/>
                  <a:gd name="T85" fmla="*/ 50 h 34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3"/>
                  <a:gd name="T130" fmla="*/ 0 h 342"/>
                  <a:gd name="T131" fmla="*/ 103 w 103"/>
                  <a:gd name="T132" fmla="*/ 342 h 34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3" h="342">
                    <a:moveTo>
                      <a:pt x="0" y="50"/>
                    </a:moveTo>
                    <a:lnTo>
                      <a:pt x="2" y="43"/>
                    </a:lnTo>
                    <a:lnTo>
                      <a:pt x="4" y="35"/>
                    </a:lnTo>
                    <a:lnTo>
                      <a:pt x="7" y="28"/>
                    </a:lnTo>
                    <a:lnTo>
                      <a:pt x="11" y="22"/>
                    </a:lnTo>
                    <a:lnTo>
                      <a:pt x="15" y="15"/>
                    </a:lnTo>
                    <a:lnTo>
                      <a:pt x="22" y="11"/>
                    </a:lnTo>
                    <a:lnTo>
                      <a:pt x="28" y="6"/>
                    </a:lnTo>
                    <a:lnTo>
                      <a:pt x="35" y="4"/>
                    </a:lnTo>
                    <a:lnTo>
                      <a:pt x="44" y="2"/>
                    </a:lnTo>
                    <a:lnTo>
                      <a:pt x="50" y="0"/>
                    </a:lnTo>
                    <a:lnTo>
                      <a:pt x="59" y="2"/>
                    </a:lnTo>
                    <a:lnTo>
                      <a:pt x="68" y="4"/>
                    </a:lnTo>
                    <a:lnTo>
                      <a:pt x="74" y="6"/>
                    </a:lnTo>
                    <a:lnTo>
                      <a:pt x="81" y="11"/>
                    </a:lnTo>
                    <a:lnTo>
                      <a:pt x="87" y="15"/>
                    </a:lnTo>
                    <a:lnTo>
                      <a:pt x="92" y="22"/>
                    </a:lnTo>
                    <a:lnTo>
                      <a:pt x="96" y="28"/>
                    </a:lnTo>
                    <a:lnTo>
                      <a:pt x="98" y="35"/>
                    </a:lnTo>
                    <a:lnTo>
                      <a:pt x="100" y="43"/>
                    </a:lnTo>
                    <a:lnTo>
                      <a:pt x="103" y="50"/>
                    </a:lnTo>
                    <a:lnTo>
                      <a:pt x="103" y="292"/>
                    </a:lnTo>
                    <a:lnTo>
                      <a:pt x="100" y="301"/>
                    </a:lnTo>
                    <a:lnTo>
                      <a:pt x="98" y="307"/>
                    </a:lnTo>
                    <a:lnTo>
                      <a:pt x="96" y="316"/>
                    </a:lnTo>
                    <a:lnTo>
                      <a:pt x="92" y="323"/>
                    </a:lnTo>
                    <a:lnTo>
                      <a:pt x="87" y="329"/>
                    </a:lnTo>
                    <a:lnTo>
                      <a:pt x="81" y="333"/>
                    </a:lnTo>
                    <a:lnTo>
                      <a:pt x="74" y="338"/>
                    </a:lnTo>
                    <a:lnTo>
                      <a:pt x="68" y="340"/>
                    </a:lnTo>
                    <a:lnTo>
                      <a:pt x="59" y="342"/>
                    </a:lnTo>
                    <a:lnTo>
                      <a:pt x="50" y="342"/>
                    </a:lnTo>
                    <a:lnTo>
                      <a:pt x="44" y="342"/>
                    </a:lnTo>
                    <a:lnTo>
                      <a:pt x="35" y="340"/>
                    </a:lnTo>
                    <a:lnTo>
                      <a:pt x="28" y="338"/>
                    </a:lnTo>
                    <a:lnTo>
                      <a:pt x="22" y="333"/>
                    </a:lnTo>
                    <a:lnTo>
                      <a:pt x="15" y="329"/>
                    </a:lnTo>
                    <a:lnTo>
                      <a:pt x="11" y="323"/>
                    </a:lnTo>
                    <a:lnTo>
                      <a:pt x="7" y="316"/>
                    </a:lnTo>
                    <a:lnTo>
                      <a:pt x="4" y="307"/>
                    </a:lnTo>
                    <a:lnTo>
                      <a:pt x="2" y="301"/>
                    </a:lnTo>
                    <a:lnTo>
                      <a:pt x="0" y="292"/>
                    </a:lnTo>
                    <a:lnTo>
                      <a:pt x="0" y="50"/>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71" name="Rectangle 184"/>
              <p:cNvSpPr>
                <a:spLocks noChangeArrowheads="1"/>
              </p:cNvSpPr>
              <p:nvPr/>
            </p:nvSpPr>
            <p:spPr bwMode="auto">
              <a:xfrm>
                <a:off x="2386" y="2624"/>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572" name="Rectangle 185"/>
              <p:cNvSpPr>
                <a:spLocks noChangeArrowheads="1"/>
              </p:cNvSpPr>
              <p:nvPr/>
            </p:nvSpPr>
            <p:spPr bwMode="auto">
              <a:xfrm>
                <a:off x="2432" y="2624"/>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73" name="Rectangle 186"/>
              <p:cNvSpPr>
                <a:spLocks noChangeArrowheads="1"/>
              </p:cNvSpPr>
              <p:nvPr/>
            </p:nvSpPr>
            <p:spPr bwMode="auto">
              <a:xfrm>
                <a:off x="2395" y="267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574" name="Rectangle 187"/>
              <p:cNvSpPr>
                <a:spLocks noChangeArrowheads="1"/>
              </p:cNvSpPr>
              <p:nvPr/>
            </p:nvSpPr>
            <p:spPr bwMode="auto">
              <a:xfrm>
                <a:off x="2425" y="2679"/>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75" name="Rectangle 188"/>
              <p:cNvSpPr>
                <a:spLocks noChangeArrowheads="1"/>
              </p:cNvSpPr>
              <p:nvPr/>
            </p:nvSpPr>
            <p:spPr bwMode="auto">
              <a:xfrm>
                <a:off x="2395" y="2733"/>
                <a:ext cx="5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x</a:t>
                </a:r>
                <a:endParaRPr lang="en-US" altLang="zh-CN"/>
              </a:p>
            </p:txBody>
          </p:sp>
          <p:sp>
            <p:nvSpPr>
              <p:cNvPr id="576" name="Rectangle 189"/>
              <p:cNvSpPr>
                <a:spLocks noChangeArrowheads="1"/>
              </p:cNvSpPr>
              <p:nvPr/>
            </p:nvSpPr>
            <p:spPr bwMode="auto">
              <a:xfrm>
                <a:off x="2380" y="2556"/>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0</a:t>
                </a:r>
                <a:endParaRPr lang="en-US" altLang="zh-CN"/>
              </a:p>
            </p:txBody>
          </p:sp>
          <p:sp>
            <p:nvSpPr>
              <p:cNvPr id="577" name="Rectangle 190"/>
              <p:cNvSpPr>
                <a:spLocks noChangeArrowheads="1"/>
              </p:cNvSpPr>
              <p:nvPr/>
            </p:nvSpPr>
            <p:spPr bwMode="auto">
              <a:xfrm>
                <a:off x="2380" y="279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578" name="Freeform 191"/>
              <p:cNvSpPr>
                <a:spLocks/>
              </p:cNvSpPr>
              <p:nvPr/>
            </p:nvSpPr>
            <p:spPr bwMode="auto">
              <a:xfrm>
                <a:off x="1712" y="517"/>
                <a:ext cx="29" cy="28"/>
              </a:xfrm>
              <a:custGeom>
                <a:avLst/>
                <a:gdLst>
                  <a:gd name="T0" fmla="*/ 0 w 29"/>
                  <a:gd name="T1" fmla="*/ 0 h 28"/>
                  <a:gd name="T2" fmla="*/ 0 w 29"/>
                  <a:gd name="T3" fmla="*/ 28 h 28"/>
                  <a:gd name="T4" fmla="*/ 29 w 29"/>
                  <a:gd name="T5" fmla="*/ 15 h 28"/>
                  <a:gd name="T6" fmla="*/ 0 w 29"/>
                  <a:gd name="T7" fmla="*/ 2 h 28"/>
                  <a:gd name="T8" fmla="*/ 0 w 29"/>
                  <a:gd name="T9" fmla="*/ 0 h 28"/>
                  <a:gd name="T10" fmla="*/ 0 60000 65536"/>
                  <a:gd name="T11" fmla="*/ 0 60000 65536"/>
                  <a:gd name="T12" fmla="*/ 0 60000 65536"/>
                  <a:gd name="T13" fmla="*/ 0 60000 65536"/>
                  <a:gd name="T14" fmla="*/ 0 60000 65536"/>
                  <a:gd name="T15" fmla="*/ 0 w 29"/>
                  <a:gd name="T16" fmla="*/ 0 h 28"/>
                  <a:gd name="T17" fmla="*/ 29 w 29"/>
                  <a:gd name="T18" fmla="*/ 28 h 28"/>
                </a:gdLst>
                <a:ahLst/>
                <a:cxnLst>
                  <a:cxn ang="T10">
                    <a:pos x="T0" y="T1"/>
                  </a:cxn>
                  <a:cxn ang="T11">
                    <a:pos x="T2" y="T3"/>
                  </a:cxn>
                  <a:cxn ang="T12">
                    <a:pos x="T4" y="T5"/>
                  </a:cxn>
                  <a:cxn ang="T13">
                    <a:pos x="T6" y="T7"/>
                  </a:cxn>
                  <a:cxn ang="T14">
                    <a:pos x="T8" y="T9"/>
                  </a:cxn>
                </a:cxnLst>
                <a:rect l="T15" t="T16" r="T17" b="T18"/>
                <a:pathLst>
                  <a:path w="29" h="28">
                    <a:moveTo>
                      <a:pt x="0" y="0"/>
                    </a:moveTo>
                    <a:lnTo>
                      <a:pt x="0" y="28"/>
                    </a:lnTo>
                    <a:lnTo>
                      <a:pt x="29" y="15"/>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79" name="Rectangle 192"/>
              <p:cNvSpPr>
                <a:spLocks noChangeArrowheads="1"/>
              </p:cNvSpPr>
              <p:nvPr/>
            </p:nvSpPr>
            <p:spPr bwMode="auto">
              <a:xfrm>
                <a:off x="2552" y="1060"/>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580" name="Rectangle 193"/>
              <p:cNvSpPr>
                <a:spLocks noChangeArrowheads="1"/>
              </p:cNvSpPr>
              <p:nvPr/>
            </p:nvSpPr>
            <p:spPr bwMode="auto">
              <a:xfrm>
                <a:off x="2589" y="1060"/>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581" name="Rectangle 194"/>
              <p:cNvSpPr>
                <a:spLocks noChangeArrowheads="1"/>
              </p:cNvSpPr>
              <p:nvPr/>
            </p:nvSpPr>
            <p:spPr bwMode="auto">
              <a:xfrm>
                <a:off x="2617" y="1060"/>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582" name="Rectangle 195"/>
              <p:cNvSpPr>
                <a:spLocks noChangeArrowheads="1"/>
              </p:cNvSpPr>
              <p:nvPr/>
            </p:nvSpPr>
            <p:spPr bwMode="auto">
              <a:xfrm>
                <a:off x="2711" y="1032"/>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583" name="Rectangle 196"/>
              <p:cNvSpPr>
                <a:spLocks noChangeArrowheads="1"/>
              </p:cNvSpPr>
              <p:nvPr/>
            </p:nvSpPr>
            <p:spPr bwMode="auto">
              <a:xfrm>
                <a:off x="2746" y="1032"/>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584" name="Rectangle 197"/>
              <p:cNvSpPr>
                <a:spLocks noChangeArrowheads="1"/>
              </p:cNvSpPr>
              <p:nvPr/>
            </p:nvSpPr>
            <p:spPr bwMode="auto">
              <a:xfrm>
                <a:off x="2777" y="1032"/>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585" name="Rectangle 198"/>
              <p:cNvSpPr>
                <a:spLocks noChangeArrowheads="1"/>
              </p:cNvSpPr>
              <p:nvPr/>
            </p:nvSpPr>
            <p:spPr bwMode="auto">
              <a:xfrm>
                <a:off x="2807" y="1032"/>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86" name="Rectangle 199"/>
              <p:cNvSpPr>
                <a:spLocks noChangeArrowheads="1"/>
              </p:cNvSpPr>
              <p:nvPr/>
            </p:nvSpPr>
            <p:spPr bwMode="auto">
              <a:xfrm>
                <a:off x="2665" y="1086"/>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587" name="Rectangle 200"/>
              <p:cNvSpPr>
                <a:spLocks noChangeArrowheads="1"/>
              </p:cNvSpPr>
              <p:nvPr/>
            </p:nvSpPr>
            <p:spPr bwMode="auto">
              <a:xfrm>
                <a:off x="2683" y="1086"/>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588" name="Rectangle 201"/>
              <p:cNvSpPr>
                <a:spLocks noChangeArrowheads="1"/>
              </p:cNvSpPr>
              <p:nvPr/>
            </p:nvSpPr>
            <p:spPr bwMode="auto">
              <a:xfrm>
                <a:off x="2713" y="1086"/>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589" name="Rectangle 202"/>
              <p:cNvSpPr>
                <a:spLocks noChangeArrowheads="1"/>
              </p:cNvSpPr>
              <p:nvPr/>
            </p:nvSpPr>
            <p:spPr bwMode="auto">
              <a:xfrm>
                <a:off x="2740" y="1086"/>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590" name="Rectangle 203"/>
              <p:cNvSpPr>
                <a:spLocks noChangeArrowheads="1"/>
              </p:cNvSpPr>
              <p:nvPr/>
            </p:nvSpPr>
            <p:spPr bwMode="auto">
              <a:xfrm>
                <a:off x="2770" y="1086"/>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l</a:t>
                </a:r>
                <a:endParaRPr lang="en-US" altLang="zh-CN"/>
              </a:p>
            </p:txBody>
          </p:sp>
          <p:sp>
            <p:nvSpPr>
              <p:cNvPr id="591" name="Rectangle 204"/>
              <p:cNvSpPr>
                <a:spLocks noChangeArrowheads="1"/>
              </p:cNvSpPr>
              <p:nvPr/>
            </p:nvSpPr>
            <p:spPr bwMode="auto">
              <a:xfrm>
                <a:off x="2783" y="1086"/>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592" name="Freeform 205"/>
              <p:cNvSpPr>
                <a:spLocks/>
              </p:cNvSpPr>
              <p:nvPr/>
            </p:nvSpPr>
            <p:spPr bwMode="auto">
              <a:xfrm>
                <a:off x="1333" y="1609"/>
                <a:ext cx="28" cy="29"/>
              </a:xfrm>
              <a:custGeom>
                <a:avLst/>
                <a:gdLst>
                  <a:gd name="T0" fmla="*/ 0 w 28"/>
                  <a:gd name="T1" fmla="*/ 0 h 29"/>
                  <a:gd name="T2" fmla="*/ 2 w 28"/>
                  <a:gd name="T3" fmla="*/ 29 h 29"/>
                  <a:gd name="T4" fmla="*/ 28 w 28"/>
                  <a:gd name="T5" fmla="*/ 16 h 29"/>
                  <a:gd name="T6" fmla="*/ 2 w 28"/>
                  <a:gd name="T7" fmla="*/ 3 h 29"/>
                  <a:gd name="T8" fmla="*/ 0 w 28"/>
                  <a:gd name="T9" fmla="*/ 0 h 29"/>
                  <a:gd name="T10" fmla="*/ 0 60000 65536"/>
                  <a:gd name="T11" fmla="*/ 0 60000 65536"/>
                  <a:gd name="T12" fmla="*/ 0 60000 65536"/>
                  <a:gd name="T13" fmla="*/ 0 60000 65536"/>
                  <a:gd name="T14" fmla="*/ 0 60000 65536"/>
                  <a:gd name="T15" fmla="*/ 0 w 28"/>
                  <a:gd name="T16" fmla="*/ 0 h 29"/>
                  <a:gd name="T17" fmla="*/ 28 w 28"/>
                  <a:gd name="T18" fmla="*/ 29 h 29"/>
                </a:gdLst>
                <a:ahLst/>
                <a:cxnLst>
                  <a:cxn ang="T10">
                    <a:pos x="T0" y="T1"/>
                  </a:cxn>
                  <a:cxn ang="T11">
                    <a:pos x="T2" y="T3"/>
                  </a:cxn>
                  <a:cxn ang="T12">
                    <a:pos x="T4" y="T5"/>
                  </a:cxn>
                  <a:cxn ang="T13">
                    <a:pos x="T6" y="T7"/>
                  </a:cxn>
                  <a:cxn ang="T14">
                    <a:pos x="T8" y="T9"/>
                  </a:cxn>
                </a:cxnLst>
                <a:rect l="T15" t="T16" r="T17" b="T18"/>
                <a:pathLst>
                  <a:path w="28" h="29">
                    <a:moveTo>
                      <a:pt x="0" y="0"/>
                    </a:moveTo>
                    <a:lnTo>
                      <a:pt x="2" y="29"/>
                    </a:lnTo>
                    <a:lnTo>
                      <a:pt x="28" y="16"/>
                    </a:lnTo>
                    <a:lnTo>
                      <a:pt x="2"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93" name="Freeform 206"/>
              <p:cNvSpPr>
                <a:spLocks/>
              </p:cNvSpPr>
              <p:nvPr/>
            </p:nvSpPr>
            <p:spPr bwMode="auto">
              <a:xfrm>
                <a:off x="1365" y="1389"/>
                <a:ext cx="605" cy="633"/>
              </a:xfrm>
              <a:custGeom>
                <a:avLst/>
                <a:gdLst>
                  <a:gd name="T0" fmla="*/ 605 w 605"/>
                  <a:gd name="T1" fmla="*/ 631 h 633"/>
                  <a:gd name="T2" fmla="*/ 605 w 605"/>
                  <a:gd name="T3" fmla="*/ 0 h 633"/>
                  <a:gd name="T4" fmla="*/ 0 w 605"/>
                  <a:gd name="T5" fmla="*/ 0 h 633"/>
                  <a:gd name="T6" fmla="*/ 0 w 605"/>
                  <a:gd name="T7" fmla="*/ 633 h 633"/>
                  <a:gd name="T8" fmla="*/ 605 w 605"/>
                  <a:gd name="T9" fmla="*/ 633 h 633"/>
                  <a:gd name="T10" fmla="*/ 605 w 605"/>
                  <a:gd name="T11" fmla="*/ 631 h 633"/>
                  <a:gd name="T12" fmla="*/ 0 60000 65536"/>
                  <a:gd name="T13" fmla="*/ 0 60000 65536"/>
                  <a:gd name="T14" fmla="*/ 0 60000 65536"/>
                  <a:gd name="T15" fmla="*/ 0 60000 65536"/>
                  <a:gd name="T16" fmla="*/ 0 60000 65536"/>
                  <a:gd name="T17" fmla="*/ 0 60000 65536"/>
                  <a:gd name="T18" fmla="*/ 0 w 605"/>
                  <a:gd name="T19" fmla="*/ 0 h 633"/>
                  <a:gd name="T20" fmla="*/ 605 w 605"/>
                  <a:gd name="T21" fmla="*/ 633 h 633"/>
                </a:gdLst>
                <a:ahLst/>
                <a:cxnLst>
                  <a:cxn ang="T12">
                    <a:pos x="T0" y="T1"/>
                  </a:cxn>
                  <a:cxn ang="T13">
                    <a:pos x="T2" y="T3"/>
                  </a:cxn>
                  <a:cxn ang="T14">
                    <a:pos x="T4" y="T5"/>
                  </a:cxn>
                  <a:cxn ang="T15">
                    <a:pos x="T6" y="T7"/>
                  </a:cxn>
                  <a:cxn ang="T16">
                    <a:pos x="T8" y="T9"/>
                  </a:cxn>
                  <a:cxn ang="T17">
                    <a:pos x="T10" y="T11"/>
                  </a:cxn>
                </a:cxnLst>
                <a:rect l="T18" t="T19" r="T20" b="T21"/>
                <a:pathLst>
                  <a:path w="605" h="633">
                    <a:moveTo>
                      <a:pt x="605" y="631"/>
                    </a:moveTo>
                    <a:lnTo>
                      <a:pt x="605" y="0"/>
                    </a:lnTo>
                    <a:lnTo>
                      <a:pt x="0" y="0"/>
                    </a:lnTo>
                    <a:lnTo>
                      <a:pt x="0" y="633"/>
                    </a:lnTo>
                    <a:lnTo>
                      <a:pt x="605" y="633"/>
                    </a:lnTo>
                    <a:lnTo>
                      <a:pt x="605" y="6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94" name="Freeform 207"/>
              <p:cNvSpPr>
                <a:spLocks/>
              </p:cNvSpPr>
              <p:nvPr/>
            </p:nvSpPr>
            <p:spPr bwMode="auto">
              <a:xfrm>
                <a:off x="1365" y="1389"/>
                <a:ext cx="605" cy="633"/>
              </a:xfrm>
              <a:custGeom>
                <a:avLst/>
                <a:gdLst>
                  <a:gd name="T0" fmla="*/ 605 w 605"/>
                  <a:gd name="T1" fmla="*/ 631 h 633"/>
                  <a:gd name="T2" fmla="*/ 605 w 605"/>
                  <a:gd name="T3" fmla="*/ 0 h 633"/>
                  <a:gd name="T4" fmla="*/ 0 w 605"/>
                  <a:gd name="T5" fmla="*/ 0 h 633"/>
                  <a:gd name="T6" fmla="*/ 0 w 605"/>
                  <a:gd name="T7" fmla="*/ 633 h 633"/>
                  <a:gd name="T8" fmla="*/ 605 w 605"/>
                  <a:gd name="T9" fmla="*/ 633 h 633"/>
                  <a:gd name="T10" fmla="*/ 0 60000 65536"/>
                  <a:gd name="T11" fmla="*/ 0 60000 65536"/>
                  <a:gd name="T12" fmla="*/ 0 60000 65536"/>
                  <a:gd name="T13" fmla="*/ 0 60000 65536"/>
                  <a:gd name="T14" fmla="*/ 0 60000 65536"/>
                  <a:gd name="T15" fmla="*/ 0 w 605"/>
                  <a:gd name="T16" fmla="*/ 0 h 633"/>
                  <a:gd name="T17" fmla="*/ 605 w 605"/>
                  <a:gd name="T18" fmla="*/ 633 h 633"/>
                </a:gdLst>
                <a:ahLst/>
                <a:cxnLst>
                  <a:cxn ang="T10">
                    <a:pos x="T0" y="T1"/>
                  </a:cxn>
                  <a:cxn ang="T11">
                    <a:pos x="T2" y="T3"/>
                  </a:cxn>
                  <a:cxn ang="T12">
                    <a:pos x="T4" y="T5"/>
                  </a:cxn>
                  <a:cxn ang="T13">
                    <a:pos x="T6" y="T7"/>
                  </a:cxn>
                  <a:cxn ang="T14">
                    <a:pos x="T8" y="T9"/>
                  </a:cxn>
                </a:cxnLst>
                <a:rect l="T15" t="T16" r="T17" b="T18"/>
                <a:pathLst>
                  <a:path w="605" h="633">
                    <a:moveTo>
                      <a:pt x="605" y="631"/>
                    </a:moveTo>
                    <a:lnTo>
                      <a:pt x="605" y="0"/>
                    </a:lnTo>
                    <a:lnTo>
                      <a:pt x="0" y="0"/>
                    </a:lnTo>
                    <a:lnTo>
                      <a:pt x="0" y="633"/>
                    </a:lnTo>
                    <a:lnTo>
                      <a:pt x="605" y="633"/>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95" name="Rectangle 208"/>
              <p:cNvSpPr>
                <a:spLocks noChangeArrowheads="1"/>
              </p:cNvSpPr>
              <p:nvPr/>
            </p:nvSpPr>
            <p:spPr bwMode="auto">
              <a:xfrm>
                <a:off x="1551" y="1673"/>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grpSp>
        <p:grpSp>
          <p:nvGrpSpPr>
            <p:cNvPr id="8" name="Group 209"/>
            <p:cNvGrpSpPr>
              <a:grpSpLocks/>
            </p:cNvGrpSpPr>
            <p:nvPr/>
          </p:nvGrpSpPr>
          <p:grpSpPr bwMode="auto">
            <a:xfrm>
              <a:off x="1235" y="375"/>
              <a:ext cx="3430" cy="2788"/>
              <a:chOff x="0" y="0"/>
              <a:chExt cx="3430" cy="2788"/>
            </a:xfrm>
          </p:grpSpPr>
          <p:sp>
            <p:nvSpPr>
              <p:cNvPr id="196" name="Rectangle 210"/>
              <p:cNvSpPr>
                <a:spLocks noChangeArrowheads="1"/>
              </p:cNvSpPr>
              <p:nvPr/>
            </p:nvSpPr>
            <p:spPr bwMode="auto">
              <a:xfrm>
                <a:off x="416" y="137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197" name="Rectangle 211"/>
              <p:cNvSpPr>
                <a:spLocks noChangeArrowheads="1"/>
              </p:cNvSpPr>
              <p:nvPr/>
            </p:nvSpPr>
            <p:spPr bwMode="auto">
              <a:xfrm>
                <a:off x="447" y="1377"/>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g</a:t>
                </a:r>
                <a:endParaRPr lang="en-US" altLang="zh-CN"/>
              </a:p>
            </p:txBody>
          </p:sp>
          <p:sp>
            <p:nvSpPr>
              <p:cNvPr id="198" name="Rectangle 212"/>
              <p:cNvSpPr>
                <a:spLocks noChangeArrowheads="1"/>
              </p:cNvSpPr>
              <p:nvPr/>
            </p:nvSpPr>
            <p:spPr bwMode="auto">
              <a:xfrm>
                <a:off x="477" y="1377"/>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199" name="Rectangle 213"/>
              <p:cNvSpPr>
                <a:spLocks noChangeArrowheads="1"/>
              </p:cNvSpPr>
              <p:nvPr/>
            </p:nvSpPr>
            <p:spPr bwMode="auto">
              <a:xfrm>
                <a:off x="488" y="1377"/>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200" name="Rectangle 214"/>
              <p:cNvSpPr>
                <a:spLocks noChangeArrowheads="1"/>
              </p:cNvSpPr>
              <p:nvPr/>
            </p:nvSpPr>
            <p:spPr bwMode="auto">
              <a:xfrm>
                <a:off x="514" y="1377"/>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01" name="Rectangle 215"/>
              <p:cNvSpPr>
                <a:spLocks noChangeArrowheads="1"/>
              </p:cNvSpPr>
              <p:nvPr/>
            </p:nvSpPr>
            <p:spPr bwMode="auto">
              <a:xfrm>
                <a:off x="530" y="137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02" name="Rectangle 216"/>
              <p:cNvSpPr>
                <a:spLocks noChangeArrowheads="1"/>
              </p:cNvSpPr>
              <p:nvPr/>
            </p:nvSpPr>
            <p:spPr bwMode="auto">
              <a:xfrm>
                <a:off x="560" y="1377"/>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03" name="Rectangle 217"/>
              <p:cNvSpPr>
                <a:spLocks noChangeArrowheads="1"/>
              </p:cNvSpPr>
              <p:nvPr/>
            </p:nvSpPr>
            <p:spPr bwMode="auto">
              <a:xfrm>
                <a:off x="578" y="1377"/>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204" name="Rectangle 218"/>
              <p:cNvSpPr>
                <a:spLocks noChangeArrowheads="1"/>
              </p:cNvSpPr>
              <p:nvPr/>
            </p:nvSpPr>
            <p:spPr bwMode="auto">
              <a:xfrm>
                <a:off x="213" y="1431"/>
                <a:ext cx="8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W</a:t>
                </a:r>
                <a:endParaRPr lang="en-US" altLang="zh-CN"/>
              </a:p>
            </p:txBody>
          </p:sp>
          <p:sp>
            <p:nvSpPr>
              <p:cNvPr id="205" name="Rectangle 219"/>
              <p:cNvSpPr>
                <a:spLocks noChangeArrowheads="1"/>
              </p:cNvSpPr>
              <p:nvPr/>
            </p:nvSpPr>
            <p:spPr bwMode="auto">
              <a:xfrm>
                <a:off x="266" y="1431"/>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06" name="Rectangle 220"/>
              <p:cNvSpPr>
                <a:spLocks noChangeArrowheads="1"/>
              </p:cNvSpPr>
              <p:nvPr/>
            </p:nvSpPr>
            <p:spPr bwMode="auto">
              <a:xfrm>
                <a:off x="283" y="1431"/>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207" name="Rectangle 221"/>
              <p:cNvSpPr>
                <a:spLocks noChangeArrowheads="1"/>
              </p:cNvSpPr>
              <p:nvPr/>
            </p:nvSpPr>
            <p:spPr bwMode="auto">
              <a:xfrm>
                <a:off x="294" y="1431"/>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08" name="Rectangle 222"/>
              <p:cNvSpPr>
                <a:spLocks noChangeArrowheads="1"/>
              </p:cNvSpPr>
              <p:nvPr/>
            </p:nvSpPr>
            <p:spPr bwMode="auto">
              <a:xfrm>
                <a:off x="309" y="143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09" name="Rectangle 223"/>
              <p:cNvSpPr>
                <a:spLocks noChangeArrowheads="1"/>
              </p:cNvSpPr>
              <p:nvPr/>
            </p:nvSpPr>
            <p:spPr bwMode="auto">
              <a:xfrm>
                <a:off x="340" y="1431"/>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10" name="Rectangle 224"/>
              <p:cNvSpPr>
                <a:spLocks noChangeArrowheads="1"/>
              </p:cNvSpPr>
              <p:nvPr/>
            </p:nvSpPr>
            <p:spPr bwMode="auto">
              <a:xfrm>
                <a:off x="213" y="1484"/>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11" name="Rectangle 225"/>
              <p:cNvSpPr>
                <a:spLocks noChangeArrowheads="1"/>
              </p:cNvSpPr>
              <p:nvPr/>
            </p:nvSpPr>
            <p:spPr bwMode="auto">
              <a:xfrm>
                <a:off x="231" y="148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12" name="Rectangle 226"/>
              <p:cNvSpPr>
                <a:spLocks noChangeArrowheads="1"/>
              </p:cNvSpPr>
              <p:nvPr/>
            </p:nvSpPr>
            <p:spPr bwMode="auto">
              <a:xfrm>
                <a:off x="261" y="1484"/>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g</a:t>
                </a:r>
                <a:endParaRPr lang="en-US" altLang="zh-CN"/>
              </a:p>
            </p:txBody>
          </p:sp>
          <p:sp>
            <p:nvSpPr>
              <p:cNvPr id="213" name="Rectangle 227"/>
              <p:cNvSpPr>
                <a:spLocks noChangeArrowheads="1"/>
              </p:cNvSpPr>
              <p:nvPr/>
            </p:nvSpPr>
            <p:spPr bwMode="auto">
              <a:xfrm>
                <a:off x="292" y="1484"/>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214" name="Rectangle 228"/>
              <p:cNvSpPr>
                <a:spLocks noChangeArrowheads="1"/>
              </p:cNvSpPr>
              <p:nvPr/>
            </p:nvSpPr>
            <p:spPr bwMode="auto">
              <a:xfrm>
                <a:off x="303" y="1484"/>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215" name="Rectangle 229"/>
              <p:cNvSpPr>
                <a:spLocks noChangeArrowheads="1"/>
              </p:cNvSpPr>
              <p:nvPr/>
            </p:nvSpPr>
            <p:spPr bwMode="auto">
              <a:xfrm>
                <a:off x="331" y="1484"/>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16" name="Rectangle 230"/>
              <p:cNvSpPr>
                <a:spLocks noChangeArrowheads="1"/>
              </p:cNvSpPr>
              <p:nvPr/>
            </p:nvSpPr>
            <p:spPr bwMode="auto">
              <a:xfrm>
                <a:off x="346" y="148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17" name="Rectangle 231"/>
              <p:cNvSpPr>
                <a:spLocks noChangeArrowheads="1"/>
              </p:cNvSpPr>
              <p:nvPr/>
            </p:nvSpPr>
            <p:spPr bwMode="auto">
              <a:xfrm>
                <a:off x="375" y="1484"/>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18" name="Rectangle 232"/>
              <p:cNvSpPr>
                <a:spLocks noChangeArrowheads="1"/>
              </p:cNvSpPr>
              <p:nvPr/>
            </p:nvSpPr>
            <p:spPr bwMode="auto">
              <a:xfrm>
                <a:off x="213" y="1593"/>
                <a:ext cx="8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W</a:t>
                </a:r>
                <a:endParaRPr lang="en-US" altLang="zh-CN"/>
              </a:p>
            </p:txBody>
          </p:sp>
          <p:sp>
            <p:nvSpPr>
              <p:cNvPr id="219" name="Rectangle 233"/>
              <p:cNvSpPr>
                <a:spLocks noChangeArrowheads="1"/>
              </p:cNvSpPr>
              <p:nvPr/>
            </p:nvSpPr>
            <p:spPr bwMode="auto">
              <a:xfrm>
                <a:off x="266" y="1593"/>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20" name="Rectangle 234"/>
              <p:cNvSpPr>
                <a:spLocks noChangeArrowheads="1"/>
              </p:cNvSpPr>
              <p:nvPr/>
            </p:nvSpPr>
            <p:spPr bwMode="auto">
              <a:xfrm>
                <a:off x="283" y="1593"/>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221" name="Rectangle 235"/>
              <p:cNvSpPr>
                <a:spLocks noChangeArrowheads="1"/>
              </p:cNvSpPr>
              <p:nvPr/>
            </p:nvSpPr>
            <p:spPr bwMode="auto">
              <a:xfrm>
                <a:off x="294" y="1593"/>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22" name="Rectangle 236"/>
              <p:cNvSpPr>
                <a:spLocks noChangeArrowheads="1"/>
              </p:cNvSpPr>
              <p:nvPr/>
            </p:nvSpPr>
            <p:spPr bwMode="auto">
              <a:xfrm>
                <a:off x="309" y="159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23" name="Rectangle 237"/>
              <p:cNvSpPr>
                <a:spLocks noChangeArrowheads="1"/>
              </p:cNvSpPr>
              <p:nvPr/>
            </p:nvSpPr>
            <p:spPr bwMode="auto">
              <a:xfrm>
                <a:off x="340" y="1593"/>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24" name="Rectangle 238"/>
              <p:cNvSpPr>
                <a:spLocks noChangeArrowheads="1"/>
              </p:cNvSpPr>
              <p:nvPr/>
            </p:nvSpPr>
            <p:spPr bwMode="auto">
              <a:xfrm>
                <a:off x="213" y="1645"/>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225" name="Rectangle 239"/>
              <p:cNvSpPr>
                <a:spLocks noChangeArrowheads="1"/>
              </p:cNvSpPr>
              <p:nvPr/>
            </p:nvSpPr>
            <p:spPr bwMode="auto">
              <a:xfrm>
                <a:off x="244" y="1645"/>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26" name="Rectangle 240"/>
              <p:cNvSpPr>
                <a:spLocks noChangeArrowheads="1"/>
              </p:cNvSpPr>
              <p:nvPr/>
            </p:nvSpPr>
            <p:spPr bwMode="auto">
              <a:xfrm>
                <a:off x="274" y="1645"/>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27" name="Rectangle 241"/>
              <p:cNvSpPr>
                <a:spLocks noChangeArrowheads="1"/>
              </p:cNvSpPr>
              <p:nvPr/>
            </p:nvSpPr>
            <p:spPr bwMode="auto">
              <a:xfrm>
                <a:off x="290" y="1645"/>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28" name="Rectangle 242"/>
              <p:cNvSpPr>
                <a:spLocks noChangeArrowheads="1"/>
              </p:cNvSpPr>
              <p:nvPr/>
            </p:nvSpPr>
            <p:spPr bwMode="auto">
              <a:xfrm>
                <a:off x="652" y="1189"/>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29" name="Rectangle 243"/>
              <p:cNvSpPr>
                <a:spLocks noChangeArrowheads="1"/>
              </p:cNvSpPr>
              <p:nvPr/>
            </p:nvSpPr>
            <p:spPr bwMode="auto">
              <a:xfrm>
                <a:off x="691" y="118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30" name="Rectangle 244"/>
              <p:cNvSpPr>
                <a:spLocks noChangeArrowheads="1"/>
              </p:cNvSpPr>
              <p:nvPr/>
            </p:nvSpPr>
            <p:spPr bwMode="auto">
              <a:xfrm>
                <a:off x="719" y="118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31" name="Rectangle 245"/>
              <p:cNvSpPr>
                <a:spLocks noChangeArrowheads="1"/>
              </p:cNvSpPr>
              <p:nvPr/>
            </p:nvSpPr>
            <p:spPr bwMode="auto">
              <a:xfrm>
                <a:off x="750" y="1189"/>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232" name="Rectangle 246"/>
              <p:cNvSpPr>
                <a:spLocks noChangeArrowheads="1"/>
              </p:cNvSpPr>
              <p:nvPr/>
            </p:nvSpPr>
            <p:spPr bwMode="auto">
              <a:xfrm>
                <a:off x="780" y="1189"/>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33" name="Rectangle 247"/>
              <p:cNvSpPr>
                <a:spLocks noChangeArrowheads="1"/>
              </p:cNvSpPr>
              <p:nvPr/>
            </p:nvSpPr>
            <p:spPr bwMode="auto">
              <a:xfrm>
                <a:off x="619" y="1242"/>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234" name="Rectangle 248"/>
              <p:cNvSpPr>
                <a:spLocks noChangeArrowheads="1"/>
              </p:cNvSpPr>
              <p:nvPr/>
            </p:nvSpPr>
            <p:spPr bwMode="auto">
              <a:xfrm>
                <a:off x="650" y="124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35" name="Rectangle 249"/>
              <p:cNvSpPr>
                <a:spLocks noChangeArrowheads="1"/>
              </p:cNvSpPr>
              <p:nvPr/>
            </p:nvSpPr>
            <p:spPr bwMode="auto">
              <a:xfrm>
                <a:off x="680" y="1242"/>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36" name="Rectangle 250"/>
              <p:cNvSpPr>
                <a:spLocks noChangeArrowheads="1"/>
              </p:cNvSpPr>
              <p:nvPr/>
            </p:nvSpPr>
            <p:spPr bwMode="auto">
              <a:xfrm>
                <a:off x="693" y="124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37" name="Rectangle 251"/>
              <p:cNvSpPr>
                <a:spLocks noChangeArrowheads="1"/>
              </p:cNvSpPr>
              <p:nvPr/>
            </p:nvSpPr>
            <p:spPr bwMode="auto">
              <a:xfrm>
                <a:off x="724" y="1242"/>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 </a:t>
                </a:r>
                <a:endParaRPr lang="en-US" altLang="zh-CN"/>
              </a:p>
            </p:txBody>
          </p:sp>
          <p:sp>
            <p:nvSpPr>
              <p:cNvPr id="238" name="Rectangle 252"/>
              <p:cNvSpPr>
                <a:spLocks noChangeArrowheads="1"/>
              </p:cNvSpPr>
              <p:nvPr/>
            </p:nvSpPr>
            <p:spPr bwMode="auto">
              <a:xfrm>
                <a:off x="739" y="124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239" name="Rectangle 253"/>
              <p:cNvSpPr>
                <a:spLocks noChangeArrowheads="1"/>
              </p:cNvSpPr>
              <p:nvPr/>
            </p:nvSpPr>
            <p:spPr bwMode="auto">
              <a:xfrm>
                <a:off x="652" y="1390"/>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40" name="Rectangle 254"/>
              <p:cNvSpPr>
                <a:spLocks noChangeArrowheads="1"/>
              </p:cNvSpPr>
              <p:nvPr/>
            </p:nvSpPr>
            <p:spPr bwMode="auto">
              <a:xfrm>
                <a:off x="691" y="139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41" name="Rectangle 255"/>
              <p:cNvSpPr>
                <a:spLocks noChangeArrowheads="1"/>
              </p:cNvSpPr>
              <p:nvPr/>
            </p:nvSpPr>
            <p:spPr bwMode="auto">
              <a:xfrm>
                <a:off x="719" y="139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42" name="Rectangle 256"/>
              <p:cNvSpPr>
                <a:spLocks noChangeArrowheads="1"/>
              </p:cNvSpPr>
              <p:nvPr/>
            </p:nvSpPr>
            <p:spPr bwMode="auto">
              <a:xfrm>
                <a:off x="750" y="1390"/>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243" name="Rectangle 257"/>
              <p:cNvSpPr>
                <a:spLocks noChangeArrowheads="1"/>
              </p:cNvSpPr>
              <p:nvPr/>
            </p:nvSpPr>
            <p:spPr bwMode="auto">
              <a:xfrm>
                <a:off x="780" y="1390"/>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44" name="Rectangle 258"/>
              <p:cNvSpPr>
                <a:spLocks noChangeArrowheads="1"/>
              </p:cNvSpPr>
              <p:nvPr/>
            </p:nvSpPr>
            <p:spPr bwMode="auto">
              <a:xfrm>
                <a:off x="619" y="1444"/>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245" name="Rectangle 259"/>
              <p:cNvSpPr>
                <a:spLocks noChangeArrowheads="1"/>
              </p:cNvSpPr>
              <p:nvPr/>
            </p:nvSpPr>
            <p:spPr bwMode="auto">
              <a:xfrm>
                <a:off x="650" y="144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46" name="Rectangle 260"/>
              <p:cNvSpPr>
                <a:spLocks noChangeArrowheads="1"/>
              </p:cNvSpPr>
              <p:nvPr/>
            </p:nvSpPr>
            <p:spPr bwMode="auto">
              <a:xfrm>
                <a:off x="680" y="1444"/>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47" name="Rectangle 261"/>
              <p:cNvSpPr>
                <a:spLocks noChangeArrowheads="1"/>
              </p:cNvSpPr>
              <p:nvPr/>
            </p:nvSpPr>
            <p:spPr bwMode="auto">
              <a:xfrm>
                <a:off x="693" y="144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48" name="Rectangle 262"/>
              <p:cNvSpPr>
                <a:spLocks noChangeArrowheads="1"/>
              </p:cNvSpPr>
              <p:nvPr/>
            </p:nvSpPr>
            <p:spPr bwMode="auto">
              <a:xfrm>
                <a:off x="724" y="1444"/>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 </a:t>
                </a:r>
                <a:endParaRPr lang="en-US" altLang="zh-CN"/>
              </a:p>
            </p:txBody>
          </p:sp>
          <p:sp>
            <p:nvSpPr>
              <p:cNvPr id="249" name="Rectangle 263"/>
              <p:cNvSpPr>
                <a:spLocks noChangeArrowheads="1"/>
              </p:cNvSpPr>
              <p:nvPr/>
            </p:nvSpPr>
            <p:spPr bwMode="auto">
              <a:xfrm>
                <a:off x="739" y="144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2</a:t>
                </a:r>
                <a:endParaRPr lang="en-US" altLang="zh-CN"/>
              </a:p>
            </p:txBody>
          </p:sp>
          <p:sp>
            <p:nvSpPr>
              <p:cNvPr id="250" name="Rectangle 264"/>
              <p:cNvSpPr>
                <a:spLocks noChangeArrowheads="1"/>
              </p:cNvSpPr>
              <p:nvPr/>
            </p:nvSpPr>
            <p:spPr bwMode="auto">
              <a:xfrm>
                <a:off x="213" y="1109"/>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51" name="Rectangle 265"/>
              <p:cNvSpPr>
                <a:spLocks noChangeArrowheads="1"/>
              </p:cNvSpPr>
              <p:nvPr/>
            </p:nvSpPr>
            <p:spPr bwMode="auto">
              <a:xfrm>
                <a:off x="253" y="110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52" name="Rectangle 266"/>
              <p:cNvSpPr>
                <a:spLocks noChangeArrowheads="1"/>
              </p:cNvSpPr>
              <p:nvPr/>
            </p:nvSpPr>
            <p:spPr bwMode="auto">
              <a:xfrm>
                <a:off x="283" y="110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53" name="Rectangle 267"/>
              <p:cNvSpPr>
                <a:spLocks noChangeArrowheads="1"/>
              </p:cNvSpPr>
              <p:nvPr/>
            </p:nvSpPr>
            <p:spPr bwMode="auto">
              <a:xfrm>
                <a:off x="311" y="1109"/>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254" name="Rectangle 268"/>
              <p:cNvSpPr>
                <a:spLocks noChangeArrowheads="1"/>
              </p:cNvSpPr>
              <p:nvPr/>
            </p:nvSpPr>
            <p:spPr bwMode="auto">
              <a:xfrm>
                <a:off x="342" y="1109"/>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55" name="Rectangle 269"/>
              <p:cNvSpPr>
                <a:spLocks noChangeArrowheads="1"/>
              </p:cNvSpPr>
              <p:nvPr/>
            </p:nvSpPr>
            <p:spPr bwMode="auto">
              <a:xfrm>
                <a:off x="213" y="1161"/>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56" name="Rectangle 270"/>
              <p:cNvSpPr>
                <a:spLocks noChangeArrowheads="1"/>
              </p:cNvSpPr>
              <p:nvPr/>
            </p:nvSpPr>
            <p:spPr bwMode="auto">
              <a:xfrm>
                <a:off x="231" y="116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57" name="Rectangle 271"/>
              <p:cNvSpPr>
                <a:spLocks noChangeArrowheads="1"/>
              </p:cNvSpPr>
              <p:nvPr/>
            </p:nvSpPr>
            <p:spPr bwMode="auto">
              <a:xfrm>
                <a:off x="261" y="1161"/>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g</a:t>
                </a:r>
                <a:endParaRPr lang="en-US" altLang="zh-CN"/>
              </a:p>
            </p:txBody>
          </p:sp>
          <p:sp>
            <p:nvSpPr>
              <p:cNvPr id="258" name="Rectangle 272"/>
              <p:cNvSpPr>
                <a:spLocks noChangeArrowheads="1"/>
              </p:cNvSpPr>
              <p:nvPr/>
            </p:nvSpPr>
            <p:spPr bwMode="auto">
              <a:xfrm>
                <a:off x="292" y="1161"/>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259" name="Rectangle 273"/>
              <p:cNvSpPr>
                <a:spLocks noChangeArrowheads="1"/>
              </p:cNvSpPr>
              <p:nvPr/>
            </p:nvSpPr>
            <p:spPr bwMode="auto">
              <a:xfrm>
                <a:off x="303" y="1161"/>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260" name="Rectangle 274"/>
              <p:cNvSpPr>
                <a:spLocks noChangeArrowheads="1"/>
              </p:cNvSpPr>
              <p:nvPr/>
            </p:nvSpPr>
            <p:spPr bwMode="auto">
              <a:xfrm>
                <a:off x="331" y="1161"/>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61" name="Rectangle 275"/>
              <p:cNvSpPr>
                <a:spLocks noChangeArrowheads="1"/>
              </p:cNvSpPr>
              <p:nvPr/>
            </p:nvSpPr>
            <p:spPr bwMode="auto">
              <a:xfrm>
                <a:off x="346" y="116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62" name="Rectangle 276"/>
              <p:cNvSpPr>
                <a:spLocks noChangeArrowheads="1"/>
              </p:cNvSpPr>
              <p:nvPr/>
            </p:nvSpPr>
            <p:spPr bwMode="auto">
              <a:xfrm>
                <a:off x="375" y="1161"/>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63" name="Rectangle 277"/>
              <p:cNvSpPr>
                <a:spLocks noChangeArrowheads="1"/>
              </p:cNvSpPr>
              <p:nvPr/>
            </p:nvSpPr>
            <p:spPr bwMode="auto">
              <a:xfrm>
                <a:off x="392" y="1161"/>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 </a:t>
                </a:r>
                <a:endParaRPr lang="en-US" altLang="zh-CN"/>
              </a:p>
            </p:txBody>
          </p:sp>
          <p:sp>
            <p:nvSpPr>
              <p:cNvPr id="264" name="Rectangle 278"/>
              <p:cNvSpPr>
                <a:spLocks noChangeArrowheads="1"/>
              </p:cNvSpPr>
              <p:nvPr/>
            </p:nvSpPr>
            <p:spPr bwMode="auto">
              <a:xfrm>
                <a:off x="407" y="116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265" name="Rectangle 279"/>
              <p:cNvSpPr>
                <a:spLocks noChangeArrowheads="1"/>
              </p:cNvSpPr>
              <p:nvPr/>
            </p:nvSpPr>
            <p:spPr bwMode="auto">
              <a:xfrm>
                <a:off x="213" y="1270"/>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66" name="Rectangle 280"/>
              <p:cNvSpPr>
                <a:spLocks noChangeArrowheads="1"/>
              </p:cNvSpPr>
              <p:nvPr/>
            </p:nvSpPr>
            <p:spPr bwMode="auto">
              <a:xfrm>
                <a:off x="253" y="127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67" name="Rectangle 281"/>
              <p:cNvSpPr>
                <a:spLocks noChangeArrowheads="1"/>
              </p:cNvSpPr>
              <p:nvPr/>
            </p:nvSpPr>
            <p:spPr bwMode="auto">
              <a:xfrm>
                <a:off x="283" y="127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268" name="Rectangle 282"/>
              <p:cNvSpPr>
                <a:spLocks noChangeArrowheads="1"/>
              </p:cNvSpPr>
              <p:nvPr/>
            </p:nvSpPr>
            <p:spPr bwMode="auto">
              <a:xfrm>
                <a:off x="311" y="1270"/>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269" name="Rectangle 283"/>
              <p:cNvSpPr>
                <a:spLocks noChangeArrowheads="1"/>
              </p:cNvSpPr>
              <p:nvPr/>
            </p:nvSpPr>
            <p:spPr bwMode="auto">
              <a:xfrm>
                <a:off x="342" y="1270"/>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70" name="Rectangle 284"/>
              <p:cNvSpPr>
                <a:spLocks noChangeArrowheads="1"/>
              </p:cNvSpPr>
              <p:nvPr/>
            </p:nvSpPr>
            <p:spPr bwMode="auto">
              <a:xfrm>
                <a:off x="213" y="1322"/>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71" name="Rectangle 285"/>
              <p:cNvSpPr>
                <a:spLocks noChangeArrowheads="1"/>
              </p:cNvSpPr>
              <p:nvPr/>
            </p:nvSpPr>
            <p:spPr bwMode="auto">
              <a:xfrm>
                <a:off x="231" y="132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72" name="Rectangle 286"/>
              <p:cNvSpPr>
                <a:spLocks noChangeArrowheads="1"/>
              </p:cNvSpPr>
              <p:nvPr/>
            </p:nvSpPr>
            <p:spPr bwMode="auto">
              <a:xfrm>
                <a:off x="261" y="1322"/>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g</a:t>
                </a:r>
                <a:endParaRPr lang="en-US" altLang="zh-CN"/>
              </a:p>
            </p:txBody>
          </p:sp>
          <p:sp>
            <p:nvSpPr>
              <p:cNvPr id="273" name="Rectangle 287"/>
              <p:cNvSpPr>
                <a:spLocks noChangeArrowheads="1"/>
              </p:cNvSpPr>
              <p:nvPr/>
            </p:nvSpPr>
            <p:spPr bwMode="auto">
              <a:xfrm>
                <a:off x="292" y="1322"/>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274" name="Rectangle 288"/>
              <p:cNvSpPr>
                <a:spLocks noChangeArrowheads="1"/>
              </p:cNvSpPr>
              <p:nvPr/>
            </p:nvSpPr>
            <p:spPr bwMode="auto">
              <a:xfrm>
                <a:off x="303" y="1322"/>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275" name="Rectangle 289"/>
              <p:cNvSpPr>
                <a:spLocks noChangeArrowheads="1"/>
              </p:cNvSpPr>
              <p:nvPr/>
            </p:nvSpPr>
            <p:spPr bwMode="auto">
              <a:xfrm>
                <a:off x="331" y="1322"/>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76" name="Rectangle 290"/>
              <p:cNvSpPr>
                <a:spLocks noChangeArrowheads="1"/>
              </p:cNvSpPr>
              <p:nvPr/>
            </p:nvSpPr>
            <p:spPr bwMode="auto">
              <a:xfrm>
                <a:off x="346" y="132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77" name="Rectangle 291"/>
              <p:cNvSpPr>
                <a:spLocks noChangeArrowheads="1"/>
              </p:cNvSpPr>
              <p:nvPr/>
            </p:nvSpPr>
            <p:spPr bwMode="auto">
              <a:xfrm>
                <a:off x="375" y="1322"/>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78" name="Rectangle 292"/>
              <p:cNvSpPr>
                <a:spLocks noChangeArrowheads="1"/>
              </p:cNvSpPr>
              <p:nvPr/>
            </p:nvSpPr>
            <p:spPr bwMode="auto">
              <a:xfrm>
                <a:off x="392" y="1322"/>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 </a:t>
                </a:r>
                <a:endParaRPr lang="en-US" altLang="zh-CN"/>
              </a:p>
            </p:txBody>
          </p:sp>
          <p:sp>
            <p:nvSpPr>
              <p:cNvPr id="279" name="Rectangle 293"/>
              <p:cNvSpPr>
                <a:spLocks noChangeArrowheads="1"/>
              </p:cNvSpPr>
              <p:nvPr/>
            </p:nvSpPr>
            <p:spPr bwMode="auto">
              <a:xfrm>
                <a:off x="407" y="132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2</a:t>
                </a:r>
                <a:endParaRPr lang="en-US" altLang="zh-CN"/>
              </a:p>
            </p:txBody>
          </p:sp>
          <p:sp>
            <p:nvSpPr>
              <p:cNvPr id="280" name="Freeform 294"/>
              <p:cNvSpPr>
                <a:spLocks/>
              </p:cNvSpPr>
              <p:nvPr/>
            </p:nvSpPr>
            <p:spPr bwMode="auto">
              <a:xfrm>
                <a:off x="93" y="1599"/>
                <a:ext cx="3337" cy="1189"/>
              </a:xfrm>
              <a:custGeom>
                <a:avLst/>
                <a:gdLst>
                  <a:gd name="T0" fmla="*/ 77 w 3337"/>
                  <a:gd name="T1" fmla="*/ 50 h 1189"/>
                  <a:gd name="T2" fmla="*/ 0 w 3337"/>
                  <a:gd name="T3" fmla="*/ 53 h 1189"/>
                  <a:gd name="T4" fmla="*/ 0 w 3337"/>
                  <a:gd name="T5" fmla="*/ 1189 h 1189"/>
                  <a:gd name="T6" fmla="*/ 3337 w 3337"/>
                  <a:gd name="T7" fmla="*/ 1189 h 1189"/>
                  <a:gd name="T8" fmla="*/ 3337 w 3337"/>
                  <a:gd name="T9" fmla="*/ 0 h 1189"/>
                  <a:gd name="T10" fmla="*/ 3276 w 3337"/>
                  <a:gd name="T11" fmla="*/ 0 h 1189"/>
                  <a:gd name="T12" fmla="*/ 0 60000 65536"/>
                  <a:gd name="T13" fmla="*/ 0 60000 65536"/>
                  <a:gd name="T14" fmla="*/ 0 60000 65536"/>
                  <a:gd name="T15" fmla="*/ 0 60000 65536"/>
                  <a:gd name="T16" fmla="*/ 0 60000 65536"/>
                  <a:gd name="T17" fmla="*/ 0 60000 65536"/>
                  <a:gd name="T18" fmla="*/ 0 w 3337"/>
                  <a:gd name="T19" fmla="*/ 0 h 1189"/>
                  <a:gd name="T20" fmla="*/ 3337 w 3337"/>
                  <a:gd name="T21" fmla="*/ 1189 h 1189"/>
                </a:gdLst>
                <a:ahLst/>
                <a:cxnLst>
                  <a:cxn ang="T12">
                    <a:pos x="T0" y="T1"/>
                  </a:cxn>
                  <a:cxn ang="T13">
                    <a:pos x="T2" y="T3"/>
                  </a:cxn>
                  <a:cxn ang="T14">
                    <a:pos x="T4" y="T5"/>
                  </a:cxn>
                  <a:cxn ang="T15">
                    <a:pos x="T6" y="T7"/>
                  </a:cxn>
                  <a:cxn ang="T16">
                    <a:pos x="T8" y="T9"/>
                  </a:cxn>
                  <a:cxn ang="T17">
                    <a:pos x="T10" y="T11"/>
                  </a:cxn>
                </a:cxnLst>
                <a:rect l="T18" t="T19" r="T20" b="T21"/>
                <a:pathLst>
                  <a:path w="3337" h="1189">
                    <a:moveTo>
                      <a:pt x="77" y="50"/>
                    </a:moveTo>
                    <a:lnTo>
                      <a:pt x="0" y="53"/>
                    </a:lnTo>
                    <a:lnTo>
                      <a:pt x="0" y="1189"/>
                    </a:lnTo>
                    <a:lnTo>
                      <a:pt x="3337" y="1189"/>
                    </a:lnTo>
                    <a:lnTo>
                      <a:pt x="3337" y="0"/>
                    </a:lnTo>
                    <a:lnTo>
                      <a:pt x="327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81" name="Line 295"/>
              <p:cNvSpPr>
                <a:spLocks noChangeShapeType="1"/>
              </p:cNvSpPr>
              <p:nvPr/>
            </p:nvSpPr>
            <p:spPr bwMode="auto">
              <a:xfrm flipH="1">
                <a:off x="15" y="1165"/>
                <a:ext cx="155"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82" name="Line 296"/>
              <p:cNvSpPr>
                <a:spLocks noChangeShapeType="1"/>
              </p:cNvSpPr>
              <p:nvPr/>
            </p:nvSpPr>
            <p:spPr bwMode="auto">
              <a:xfrm>
                <a:off x="13" y="2038"/>
                <a:ext cx="497"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83" name="Rectangle 297"/>
              <p:cNvSpPr>
                <a:spLocks noChangeArrowheads="1"/>
              </p:cNvSpPr>
              <p:nvPr/>
            </p:nvSpPr>
            <p:spPr bwMode="auto">
              <a:xfrm>
                <a:off x="584" y="1977"/>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284" name="Rectangle 298"/>
              <p:cNvSpPr>
                <a:spLocks noChangeArrowheads="1"/>
              </p:cNvSpPr>
              <p:nvPr/>
            </p:nvSpPr>
            <p:spPr bwMode="auto">
              <a:xfrm>
                <a:off x="619" y="1977"/>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285" name="Rectangle 299"/>
              <p:cNvSpPr>
                <a:spLocks noChangeArrowheads="1"/>
              </p:cNvSpPr>
              <p:nvPr/>
            </p:nvSpPr>
            <p:spPr bwMode="auto">
              <a:xfrm>
                <a:off x="630" y="1977"/>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g</a:t>
                </a:r>
                <a:endParaRPr lang="en-US" altLang="zh-CN"/>
              </a:p>
            </p:txBody>
          </p:sp>
          <p:sp>
            <p:nvSpPr>
              <p:cNvPr id="286" name="Rectangle 300"/>
              <p:cNvSpPr>
                <a:spLocks noChangeArrowheads="1"/>
              </p:cNvSpPr>
              <p:nvPr/>
            </p:nvSpPr>
            <p:spPr bwMode="auto">
              <a:xfrm>
                <a:off x="660" y="197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287" name="Rectangle 301"/>
              <p:cNvSpPr>
                <a:spLocks noChangeArrowheads="1"/>
              </p:cNvSpPr>
              <p:nvPr/>
            </p:nvSpPr>
            <p:spPr bwMode="auto">
              <a:xfrm>
                <a:off x="691" y="1977"/>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88" name="Rectangle 302"/>
              <p:cNvSpPr>
                <a:spLocks noChangeArrowheads="1"/>
              </p:cNvSpPr>
              <p:nvPr/>
            </p:nvSpPr>
            <p:spPr bwMode="auto">
              <a:xfrm>
                <a:off x="554" y="20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89" name="Rectangle 303"/>
              <p:cNvSpPr>
                <a:spLocks noChangeArrowheads="1"/>
              </p:cNvSpPr>
              <p:nvPr/>
            </p:nvSpPr>
            <p:spPr bwMode="auto">
              <a:xfrm>
                <a:off x="582" y="2040"/>
                <a:ext cx="5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x</a:t>
                </a:r>
                <a:endParaRPr lang="en-US" altLang="zh-CN"/>
              </a:p>
            </p:txBody>
          </p:sp>
          <p:sp>
            <p:nvSpPr>
              <p:cNvPr id="290" name="Rectangle 304"/>
              <p:cNvSpPr>
                <a:spLocks noChangeArrowheads="1"/>
              </p:cNvSpPr>
              <p:nvPr/>
            </p:nvSpPr>
            <p:spPr bwMode="auto">
              <a:xfrm>
                <a:off x="610" y="2040"/>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91" name="Rectangle 305"/>
              <p:cNvSpPr>
                <a:spLocks noChangeArrowheads="1"/>
              </p:cNvSpPr>
              <p:nvPr/>
            </p:nvSpPr>
            <p:spPr bwMode="auto">
              <a:xfrm>
                <a:off x="626" y="20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292" name="Rectangle 306"/>
              <p:cNvSpPr>
                <a:spLocks noChangeArrowheads="1"/>
              </p:cNvSpPr>
              <p:nvPr/>
            </p:nvSpPr>
            <p:spPr bwMode="auto">
              <a:xfrm>
                <a:off x="654" y="20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293" name="Rectangle 307"/>
              <p:cNvSpPr>
                <a:spLocks noChangeArrowheads="1"/>
              </p:cNvSpPr>
              <p:nvPr/>
            </p:nvSpPr>
            <p:spPr bwMode="auto">
              <a:xfrm>
                <a:off x="684" y="2040"/>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294" name="Line 308"/>
              <p:cNvSpPr>
                <a:spLocks noChangeShapeType="1"/>
              </p:cNvSpPr>
              <p:nvPr/>
            </p:nvSpPr>
            <p:spPr bwMode="auto">
              <a:xfrm flipH="1">
                <a:off x="1147" y="1691"/>
                <a:ext cx="61"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5" name="Line 309"/>
              <p:cNvSpPr>
                <a:spLocks noChangeShapeType="1"/>
              </p:cNvSpPr>
              <p:nvPr/>
            </p:nvSpPr>
            <p:spPr bwMode="auto">
              <a:xfrm>
                <a:off x="737" y="2038"/>
                <a:ext cx="157"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6" name="Rectangle 310"/>
              <p:cNvSpPr>
                <a:spLocks noChangeArrowheads="1"/>
              </p:cNvSpPr>
              <p:nvPr/>
            </p:nvSpPr>
            <p:spPr bwMode="auto">
              <a:xfrm>
                <a:off x="1254" y="1484"/>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297" name="Rectangle 311"/>
              <p:cNvSpPr>
                <a:spLocks noChangeArrowheads="1"/>
              </p:cNvSpPr>
              <p:nvPr/>
            </p:nvSpPr>
            <p:spPr bwMode="auto">
              <a:xfrm>
                <a:off x="1297" y="1484"/>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98" name="Rectangle 312"/>
              <p:cNvSpPr>
                <a:spLocks noChangeArrowheads="1"/>
              </p:cNvSpPr>
              <p:nvPr/>
            </p:nvSpPr>
            <p:spPr bwMode="auto">
              <a:xfrm>
                <a:off x="1262" y="153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299" name="Rectangle 313"/>
              <p:cNvSpPr>
                <a:spLocks noChangeArrowheads="1"/>
              </p:cNvSpPr>
              <p:nvPr/>
            </p:nvSpPr>
            <p:spPr bwMode="auto">
              <a:xfrm>
                <a:off x="1291" y="1538"/>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0" name="Rectangle 314"/>
              <p:cNvSpPr>
                <a:spLocks noChangeArrowheads="1"/>
              </p:cNvSpPr>
              <p:nvPr/>
            </p:nvSpPr>
            <p:spPr bwMode="auto">
              <a:xfrm>
                <a:off x="1262" y="1593"/>
                <a:ext cx="5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x</a:t>
                </a:r>
                <a:endParaRPr lang="en-US" altLang="zh-CN"/>
              </a:p>
            </p:txBody>
          </p:sp>
          <p:sp>
            <p:nvSpPr>
              <p:cNvPr id="301" name="Rectangle 315"/>
              <p:cNvSpPr>
                <a:spLocks noChangeArrowheads="1"/>
              </p:cNvSpPr>
              <p:nvPr/>
            </p:nvSpPr>
            <p:spPr bwMode="auto">
              <a:xfrm>
                <a:off x="1247" y="166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302" name="Freeform 316"/>
              <p:cNvSpPr>
                <a:spLocks/>
              </p:cNvSpPr>
              <p:nvPr/>
            </p:nvSpPr>
            <p:spPr bwMode="auto">
              <a:xfrm>
                <a:off x="1406" y="1137"/>
                <a:ext cx="338" cy="543"/>
              </a:xfrm>
              <a:custGeom>
                <a:avLst/>
                <a:gdLst>
                  <a:gd name="T0" fmla="*/ 0 w 338"/>
                  <a:gd name="T1" fmla="*/ 0 h 543"/>
                  <a:gd name="T2" fmla="*/ 3 w 338"/>
                  <a:gd name="T3" fmla="*/ 220 h 543"/>
                  <a:gd name="T4" fmla="*/ 57 w 338"/>
                  <a:gd name="T5" fmla="*/ 272 h 543"/>
                  <a:gd name="T6" fmla="*/ 3 w 338"/>
                  <a:gd name="T7" fmla="*/ 325 h 543"/>
                  <a:gd name="T8" fmla="*/ 3 w 338"/>
                  <a:gd name="T9" fmla="*/ 543 h 543"/>
                  <a:gd name="T10" fmla="*/ 338 w 338"/>
                  <a:gd name="T11" fmla="*/ 377 h 543"/>
                  <a:gd name="T12" fmla="*/ 338 w 338"/>
                  <a:gd name="T13" fmla="*/ 168 h 543"/>
                  <a:gd name="T14" fmla="*/ 3 w 338"/>
                  <a:gd name="T15" fmla="*/ 2 h 543"/>
                  <a:gd name="T16" fmla="*/ 0 w 338"/>
                  <a:gd name="T17" fmla="*/ 0 h 5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38"/>
                  <a:gd name="T28" fmla="*/ 0 h 543"/>
                  <a:gd name="T29" fmla="*/ 338 w 338"/>
                  <a:gd name="T30" fmla="*/ 543 h 5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38" h="543">
                    <a:moveTo>
                      <a:pt x="0" y="0"/>
                    </a:moveTo>
                    <a:lnTo>
                      <a:pt x="3" y="220"/>
                    </a:lnTo>
                    <a:lnTo>
                      <a:pt x="57" y="272"/>
                    </a:lnTo>
                    <a:lnTo>
                      <a:pt x="3" y="325"/>
                    </a:lnTo>
                    <a:lnTo>
                      <a:pt x="3" y="543"/>
                    </a:lnTo>
                    <a:lnTo>
                      <a:pt x="338" y="377"/>
                    </a:lnTo>
                    <a:lnTo>
                      <a:pt x="338" y="168"/>
                    </a:lnTo>
                    <a:lnTo>
                      <a:pt x="3" y="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3" name="Freeform 317"/>
              <p:cNvSpPr>
                <a:spLocks/>
              </p:cNvSpPr>
              <p:nvPr/>
            </p:nvSpPr>
            <p:spPr bwMode="auto">
              <a:xfrm>
                <a:off x="1406" y="1137"/>
                <a:ext cx="338" cy="543"/>
              </a:xfrm>
              <a:custGeom>
                <a:avLst/>
                <a:gdLst>
                  <a:gd name="T0" fmla="*/ 0 w 338"/>
                  <a:gd name="T1" fmla="*/ 0 h 543"/>
                  <a:gd name="T2" fmla="*/ 3 w 338"/>
                  <a:gd name="T3" fmla="*/ 220 h 543"/>
                  <a:gd name="T4" fmla="*/ 57 w 338"/>
                  <a:gd name="T5" fmla="*/ 272 h 543"/>
                  <a:gd name="T6" fmla="*/ 3 w 338"/>
                  <a:gd name="T7" fmla="*/ 325 h 543"/>
                  <a:gd name="T8" fmla="*/ 3 w 338"/>
                  <a:gd name="T9" fmla="*/ 543 h 543"/>
                  <a:gd name="T10" fmla="*/ 338 w 338"/>
                  <a:gd name="T11" fmla="*/ 377 h 543"/>
                  <a:gd name="T12" fmla="*/ 338 w 338"/>
                  <a:gd name="T13" fmla="*/ 168 h 543"/>
                  <a:gd name="T14" fmla="*/ 3 w 338"/>
                  <a:gd name="T15" fmla="*/ 2 h 543"/>
                  <a:gd name="T16" fmla="*/ 0 60000 65536"/>
                  <a:gd name="T17" fmla="*/ 0 60000 65536"/>
                  <a:gd name="T18" fmla="*/ 0 60000 65536"/>
                  <a:gd name="T19" fmla="*/ 0 60000 65536"/>
                  <a:gd name="T20" fmla="*/ 0 60000 65536"/>
                  <a:gd name="T21" fmla="*/ 0 60000 65536"/>
                  <a:gd name="T22" fmla="*/ 0 60000 65536"/>
                  <a:gd name="T23" fmla="*/ 0 60000 65536"/>
                  <a:gd name="T24" fmla="*/ 0 w 338"/>
                  <a:gd name="T25" fmla="*/ 0 h 543"/>
                  <a:gd name="T26" fmla="*/ 338 w 338"/>
                  <a:gd name="T27" fmla="*/ 543 h 54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38" h="543">
                    <a:moveTo>
                      <a:pt x="0" y="0"/>
                    </a:moveTo>
                    <a:lnTo>
                      <a:pt x="3" y="220"/>
                    </a:lnTo>
                    <a:lnTo>
                      <a:pt x="57" y="272"/>
                    </a:lnTo>
                    <a:lnTo>
                      <a:pt x="3" y="325"/>
                    </a:lnTo>
                    <a:lnTo>
                      <a:pt x="3" y="543"/>
                    </a:lnTo>
                    <a:lnTo>
                      <a:pt x="338" y="377"/>
                    </a:lnTo>
                    <a:lnTo>
                      <a:pt x="338" y="168"/>
                    </a:lnTo>
                    <a:lnTo>
                      <a:pt x="3" y="2"/>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4" name="Rectangle 318"/>
              <p:cNvSpPr>
                <a:spLocks noChangeArrowheads="1"/>
              </p:cNvSpPr>
              <p:nvPr/>
            </p:nvSpPr>
            <p:spPr bwMode="auto">
              <a:xfrm>
                <a:off x="1631" y="1392"/>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305" name="Rectangle 319"/>
              <p:cNvSpPr>
                <a:spLocks noChangeArrowheads="1"/>
              </p:cNvSpPr>
              <p:nvPr/>
            </p:nvSpPr>
            <p:spPr bwMode="auto">
              <a:xfrm>
                <a:off x="1668" y="139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L</a:t>
                </a:r>
                <a:endParaRPr lang="en-US" altLang="zh-CN"/>
              </a:p>
            </p:txBody>
          </p:sp>
          <p:sp>
            <p:nvSpPr>
              <p:cNvPr id="306" name="Rectangle 320"/>
              <p:cNvSpPr>
                <a:spLocks noChangeArrowheads="1"/>
              </p:cNvSpPr>
              <p:nvPr/>
            </p:nvSpPr>
            <p:spPr bwMode="auto">
              <a:xfrm>
                <a:off x="1696" y="1392"/>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307" name="Rectangle 321"/>
              <p:cNvSpPr>
                <a:spLocks noChangeArrowheads="1"/>
              </p:cNvSpPr>
              <p:nvPr/>
            </p:nvSpPr>
            <p:spPr bwMode="auto">
              <a:xfrm>
                <a:off x="1736" y="1392"/>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08" name="Rectangle 322"/>
              <p:cNvSpPr>
                <a:spLocks noChangeArrowheads="1"/>
              </p:cNvSpPr>
              <p:nvPr/>
            </p:nvSpPr>
            <p:spPr bwMode="auto">
              <a:xfrm>
                <a:off x="1590" y="1447"/>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309" name="Rectangle 323"/>
              <p:cNvSpPr>
                <a:spLocks noChangeArrowheads="1"/>
              </p:cNvSpPr>
              <p:nvPr/>
            </p:nvSpPr>
            <p:spPr bwMode="auto">
              <a:xfrm>
                <a:off x="1607" y="144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310" name="Rectangle 324"/>
              <p:cNvSpPr>
                <a:spLocks noChangeArrowheads="1"/>
              </p:cNvSpPr>
              <p:nvPr/>
            </p:nvSpPr>
            <p:spPr bwMode="auto">
              <a:xfrm>
                <a:off x="1638" y="1447"/>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311" name="Rectangle 325"/>
              <p:cNvSpPr>
                <a:spLocks noChangeArrowheads="1"/>
              </p:cNvSpPr>
              <p:nvPr/>
            </p:nvSpPr>
            <p:spPr bwMode="auto">
              <a:xfrm>
                <a:off x="1664" y="144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312" name="Rectangle 326"/>
              <p:cNvSpPr>
                <a:spLocks noChangeArrowheads="1"/>
              </p:cNvSpPr>
              <p:nvPr/>
            </p:nvSpPr>
            <p:spPr bwMode="auto">
              <a:xfrm>
                <a:off x="1694" y="1447"/>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l</a:t>
                </a:r>
                <a:endParaRPr lang="en-US" altLang="zh-CN"/>
              </a:p>
            </p:txBody>
          </p:sp>
          <p:sp>
            <p:nvSpPr>
              <p:cNvPr id="313" name="Rectangle 327"/>
              <p:cNvSpPr>
                <a:spLocks noChangeArrowheads="1"/>
              </p:cNvSpPr>
              <p:nvPr/>
            </p:nvSpPr>
            <p:spPr bwMode="auto">
              <a:xfrm>
                <a:off x="1707" y="1447"/>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314" name="Rectangle 328"/>
              <p:cNvSpPr>
                <a:spLocks noChangeArrowheads="1"/>
              </p:cNvSpPr>
              <p:nvPr/>
            </p:nvSpPr>
            <p:spPr bwMode="auto">
              <a:xfrm>
                <a:off x="1618" y="1307"/>
                <a:ext cx="5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Z</a:t>
                </a:r>
                <a:endParaRPr lang="en-US" altLang="zh-CN"/>
              </a:p>
            </p:txBody>
          </p:sp>
          <p:sp>
            <p:nvSpPr>
              <p:cNvPr id="315" name="Rectangle 329"/>
              <p:cNvSpPr>
                <a:spLocks noChangeArrowheads="1"/>
              </p:cNvSpPr>
              <p:nvPr/>
            </p:nvSpPr>
            <p:spPr bwMode="auto">
              <a:xfrm>
                <a:off x="1651" y="130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316" name="Rectangle 330"/>
              <p:cNvSpPr>
                <a:spLocks noChangeArrowheads="1"/>
              </p:cNvSpPr>
              <p:nvPr/>
            </p:nvSpPr>
            <p:spPr bwMode="auto">
              <a:xfrm>
                <a:off x="1681" y="1307"/>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317" name="Rectangle 331"/>
              <p:cNvSpPr>
                <a:spLocks noChangeArrowheads="1"/>
              </p:cNvSpPr>
              <p:nvPr/>
            </p:nvSpPr>
            <p:spPr bwMode="auto">
              <a:xfrm>
                <a:off x="1699" y="130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o</a:t>
                </a:r>
                <a:endParaRPr lang="en-US" altLang="zh-CN"/>
              </a:p>
            </p:txBody>
          </p:sp>
          <p:sp>
            <p:nvSpPr>
              <p:cNvPr id="318" name="Rectangle 332"/>
              <p:cNvSpPr>
                <a:spLocks noChangeArrowheads="1"/>
              </p:cNvSpPr>
              <p:nvPr/>
            </p:nvSpPr>
            <p:spPr bwMode="auto">
              <a:xfrm>
                <a:off x="2318" y="1722"/>
                <a:ext cx="8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W</a:t>
                </a:r>
                <a:endParaRPr lang="en-US" altLang="zh-CN"/>
              </a:p>
            </p:txBody>
          </p:sp>
          <p:sp>
            <p:nvSpPr>
              <p:cNvPr id="319" name="Rectangle 333"/>
              <p:cNvSpPr>
                <a:spLocks noChangeArrowheads="1"/>
              </p:cNvSpPr>
              <p:nvPr/>
            </p:nvSpPr>
            <p:spPr bwMode="auto">
              <a:xfrm>
                <a:off x="2368" y="1722"/>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320" name="Rectangle 334"/>
              <p:cNvSpPr>
                <a:spLocks noChangeArrowheads="1"/>
              </p:cNvSpPr>
              <p:nvPr/>
            </p:nvSpPr>
            <p:spPr bwMode="auto">
              <a:xfrm>
                <a:off x="2386" y="1722"/>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321" name="Rectangle 335"/>
              <p:cNvSpPr>
                <a:spLocks noChangeArrowheads="1"/>
              </p:cNvSpPr>
              <p:nvPr/>
            </p:nvSpPr>
            <p:spPr bwMode="auto">
              <a:xfrm>
                <a:off x="2399" y="1722"/>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322" name="Rectangle 336"/>
              <p:cNvSpPr>
                <a:spLocks noChangeArrowheads="1"/>
              </p:cNvSpPr>
              <p:nvPr/>
            </p:nvSpPr>
            <p:spPr bwMode="auto">
              <a:xfrm>
                <a:off x="2414" y="172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323" name="Rectangle 337"/>
              <p:cNvSpPr>
                <a:spLocks noChangeArrowheads="1"/>
              </p:cNvSpPr>
              <p:nvPr/>
            </p:nvSpPr>
            <p:spPr bwMode="auto">
              <a:xfrm>
                <a:off x="2442" y="1722"/>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24" name="Rectangle 338"/>
              <p:cNvSpPr>
                <a:spLocks noChangeArrowheads="1"/>
              </p:cNvSpPr>
              <p:nvPr/>
            </p:nvSpPr>
            <p:spPr bwMode="auto">
              <a:xfrm>
                <a:off x="2318" y="1776"/>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325" name="Rectangle 339"/>
              <p:cNvSpPr>
                <a:spLocks noChangeArrowheads="1"/>
              </p:cNvSpPr>
              <p:nvPr/>
            </p:nvSpPr>
            <p:spPr bwMode="auto">
              <a:xfrm>
                <a:off x="2349" y="1776"/>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326" name="Rectangle 340"/>
              <p:cNvSpPr>
                <a:spLocks noChangeArrowheads="1"/>
              </p:cNvSpPr>
              <p:nvPr/>
            </p:nvSpPr>
            <p:spPr bwMode="auto">
              <a:xfrm>
                <a:off x="2377" y="1776"/>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327" name="Rectangle 341"/>
              <p:cNvSpPr>
                <a:spLocks noChangeArrowheads="1"/>
              </p:cNvSpPr>
              <p:nvPr/>
            </p:nvSpPr>
            <p:spPr bwMode="auto">
              <a:xfrm>
                <a:off x="2392" y="1776"/>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328" name="Rectangle 342"/>
              <p:cNvSpPr>
                <a:spLocks noChangeArrowheads="1"/>
              </p:cNvSpPr>
              <p:nvPr/>
            </p:nvSpPr>
            <p:spPr bwMode="auto">
              <a:xfrm>
                <a:off x="2756" y="1421"/>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329" name="Rectangle 343"/>
              <p:cNvSpPr>
                <a:spLocks noChangeArrowheads="1"/>
              </p:cNvSpPr>
              <p:nvPr/>
            </p:nvSpPr>
            <p:spPr bwMode="auto">
              <a:xfrm>
                <a:off x="2794" y="142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330" name="Rectangle 344"/>
              <p:cNvSpPr>
                <a:spLocks noChangeArrowheads="1"/>
              </p:cNvSpPr>
              <p:nvPr/>
            </p:nvSpPr>
            <p:spPr bwMode="auto">
              <a:xfrm>
                <a:off x="2824" y="142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331" name="Rectangle 345"/>
              <p:cNvSpPr>
                <a:spLocks noChangeArrowheads="1"/>
              </p:cNvSpPr>
              <p:nvPr/>
            </p:nvSpPr>
            <p:spPr bwMode="auto">
              <a:xfrm>
                <a:off x="2855" y="1421"/>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332" name="Rectangle 346"/>
              <p:cNvSpPr>
                <a:spLocks noChangeArrowheads="1"/>
              </p:cNvSpPr>
              <p:nvPr/>
            </p:nvSpPr>
            <p:spPr bwMode="auto">
              <a:xfrm>
                <a:off x="2885" y="1421"/>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33" name="Rectangle 347"/>
              <p:cNvSpPr>
                <a:spLocks noChangeArrowheads="1"/>
              </p:cNvSpPr>
              <p:nvPr/>
            </p:nvSpPr>
            <p:spPr bwMode="auto">
              <a:xfrm>
                <a:off x="2772" y="1473"/>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334" name="Rectangle 348"/>
              <p:cNvSpPr>
                <a:spLocks noChangeArrowheads="1"/>
              </p:cNvSpPr>
              <p:nvPr/>
            </p:nvSpPr>
            <p:spPr bwMode="auto">
              <a:xfrm>
                <a:off x="2802" y="147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335" name="Rectangle 349"/>
              <p:cNvSpPr>
                <a:spLocks noChangeArrowheads="1"/>
              </p:cNvSpPr>
              <p:nvPr/>
            </p:nvSpPr>
            <p:spPr bwMode="auto">
              <a:xfrm>
                <a:off x="2831" y="1473"/>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336" name="Rectangle 350"/>
              <p:cNvSpPr>
                <a:spLocks noChangeArrowheads="1"/>
              </p:cNvSpPr>
              <p:nvPr/>
            </p:nvSpPr>
            <p:spPr bwMode="auto">
              <a:xfrm>
                <a:off x="2846" y="1473"/>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337" name="Rectangle 351"/>
              <p:cNvSpPr>
                <a:spLocks noChangeArrowheads="1"/>
              </p:cNvSpPr>
              <p:nvPr/>
            </p:nvSpPr>
            <p:spPr bwMode="auto">
              <a:xfrm>
                <a:off x="3295" y="1512"/>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338" name="Rectangle 352"/>
              <p:cNvSpPr>
                <a:spLocks noChangeArrowheads="1"/>
              </p:cNvSpPr>
              <p:nvPr/>
            </p:nvSpPr>
            <p:spPr bwMode="auto">
              <a:xfrm>
                <a:off x="3339" y="1512"/>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39" name="Rectangle 353"/>
              <p:cNvSpPr>
                <a:spLocks noChangeArrowheads="1"/>
              </p:cNvSpPr>
              <p:nvPr/>
            </p:nvSpPr>
            <p:spPr bwMode="auto">
              <a:xfrm>
                <a:off x="3304" y="156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340" name="Rectangle 354"/>
              <p:cNvSpPr>
                <a:spLocks noChangeArrowheads="1"/>
              </p:cNvSpPr>
              <p:nvPr/>
            </p:nvSpPr>
            <p:spPr bwMode="auto">
              <a:xfrm>
                <a:off x="3334" y="1567"/>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1" name="Rectangle 355"/>
              <p:cNvSpPr>
                <a:spLocks noChangeArrowheads="1"/>
              </p:cNvSpPr>
              <p:nvPr/>
            </p:nvSpPr>
            <p:spPr bwMode="auto">
              <a:xfrm>
                <a:off x="3304" y="1621"/>
                <a:ext cx="5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x</a:t>
                </a:r>
                <a:endParaRPr lang="en-US" altLang="zh-CN"/>
              </a:p>
            </p:txBody>
          </p:sp>
          <p:sp>
            <p:nvSpPr>
              <p:cNvPr id="342" name="Rectangle 356"/>
              <p:cNvSpPr>
                <a:spLocks noChangeArrowheads="1"/>
              </p:cNvSpPr>
              <p:nvPr/>
            </p:nvSpPr>
            <p:spPr bwMode="auto">
              <a:xfrm>
                <a:off x="3289" y="144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343" name="Line 357"/>
              <p:cNvSpPr>
                <a:spLocks noChangeShapeType="1"/>
              </p:cNvSpPr>
              <p:nvPr/>
            </p:nvSpPr>
            <p:spPr bwMode="auto">
              <a:xfrm>
                <a:off x="13" y="1327"/>
                <a:ext cx="157"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4" name="Freeform 358"/>
              <p:cNvSpPr>
                <a:spLocks/>
              </p:cNvSpPr>
              <p:nvPr/>
            </p:nvSpPr>
            <p:spPr bwMode="auto">
              <a:xfrm>
                <a:off x="887" y="1436"/>
                <a:ext cx="26" cy="28"/>
              </a:xfrm>
              <a:custGeom>
                <a:avLst/>
                <a:gdLst>
                  <a:gd name="T0" fmla="*/ 0 w 26"/>
                  <a:gd name="T1" fmla="*/ 0 h 28"/>
                  <a:gd name="T2" fmla="*/ 0 w 26"/>
                  <a:gd name="T3" fmla="*/ 28 h 28"/>
                  <a:gd name="T4" fmla="*/ 26 w 26"/>
                  <a:gd name="T5" fmla="*/ 15 h 28"/>
                  <a:gd name="T6" fmla="*/ 0 w 26"/>
                  <a:gd name="T7" fmla="*/ 0 h 28"/>
                  <a:gd name="T8" fmla="*/ 0 60000 65536"/>
                  <a:gd name="T9" fmla="*/ 0 60000 65536"/>
                  <a:gd name="T10" fmla="*/ 0 60000 65536"/>
                  <a:gd name="T11" fmla="*/ 0 60000 65536"/>
                  <a:gd name="T12" fmla="*/ 0 w 26"/>
                  <a:gd name="T13" fmla="*/ 0 h 28"/>
                  <a:gd name="T14" fmla="*/ 26 w 26"/>
                  <a:gd name="T15" fmla="*/ 28 h 28"/>
                </a:gdLst>
                <a:ahLst/>
                <a:cxnLst>
                  <a:cxn ang="T8">
                    <a:pos x="T0" y="T1"/>
                  </a:cxn>
                  <a:cxn ang="T9">
                    <a:pos x="T2" y="T3"/>
                  </a:cxn>
                  <a:cxn ang="T10">
                    <a:pos x="T4" y="T5"/>
                  </a:cxn>
                  <a:cxn ang="T11">
                    <a:pos x="T6" y="T7"/>
                  </a:cxn>
                </a:cxnLst>
                <a:rect l="T12" t="T13" r="T14" b="T15"/>
                <a:pathLst>
                  <a:path w="26" h="28">
                    <a:moveTo>
                      <a:pt x="0" y="0"/>
                    </a:moveTo>
                    <a:lnTo>
                      <a:pt x="0" y="28"/>
                    </a:lnTo>
                    <a:lnTo>
                      <a:pt x="26"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5" name="Line 359"/>
              <p:cNvSpPr>
                <a:spLocks noChangeShapeType="1"/>
              </p:cNvSpPr>
              <p:nvPr/>
            </p:nvSpPr>
            <p:spPr bwMode="auto">
              <a:xfrm flipH="1">
                <a:off x="1025" y="1449"/>
                <a:ext cx="183"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6" name="Line 360"/>
              <p:cNvSpPr>
                <a:spLocks noChangeShapeType="1"/>
              </p:cNvSpPr>
              <p:nvPr/>
            </p:nvSpPr>
            <p:spPr bwMode="auto">
              <a:xfrm flipH="1">
                <a:off x="796" y="1449"/>
                <a:ext cx="96"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7" name="Freeform 361"/>
              <p:cNvSpPr>
                <a:spLocks/>
              </p:cNvSpPr>
              <p:nvPr/>
            </p:nvSpPr>
            <p:spPr bwMode="auto">
              <a:xfrm>
                <a:off x="1064" y="825"/>
                <a:ext cx="166" cy="266"/>
              </a:xfrm>
              <a:custGeom>
                <a:avLst/>
                <a:gdLst>
                  <a:gd name="T0" fmla="*/ 81 w 166"/>
                  <a:gd name="T1" fmla="*/ 264 h 266"/>
                  <a:gd name="T2" fmla="*/ 96 w 166"/>
                  <a:gd name="T3" fmla="*/ 264 h 266"/>
                  <a:gd name="T4" fmla="*/ 109 w 166"/>
                  <a:gd name="T5" fmla="*/ 257 h 266"/>
                  <a:gd name="T6" fmla="*/ 120 w 166"/>
                  <a:gd name="T7" fmla="*/ 251 h 266"/>
                  <a:gd name="T8" fmla="*/ 131 w 166"/>
                  <a:gd name="T9" fmla="*/ 240 h 266"/>
                  <a:gd name="T10" fmla="*/ 142 w 166"/>
                  <a:gd name="T11" fmla="*/ 227 h 266"/>
                  <a:gd name="T12" fmla="*/ 150 w 166"/>
                  <a:gd name="T13" fmla="*/ 211 h 266"/>
                  <a:gd name="T14" fmla="*/ 157 w 166"/>
                  <a:gd name="T15" fmla="*/ 194 h 266"/>
                  <a:gd name="T16" fmla="*/ 161 w 166"/>
                  <a:gd name="T17" fmla="*/ 174 h 266"/>
                  <a:gd name="T18" fmla="*/ 164 w 166"/>
                  <a:gd name="T19" fmla="*/ 155 h 266"/>
                  <a:gd name="T20" fmla="*/ 166 w 166"/>
                  <a:gd name="T21" fmla="*/ 133 h 266"/>
                  <a:gd name="T22" fmla="*/ 164 w 166"/>
                  <a:gd name="T23" fmla="*/ 111 h 266"/>
                  <a:gd name="T24" fmla="*/ 161 w 166"/>
                  <a:gd name="T25" fmla="*/ 89 h 266"/>
                  <a:gd name="T26" fmla="*/ 157 w 166"/>
                  <a:gd name="T27" fmla="*/ 72 h 266"/>
                  <a:gd name="T28" fmla="*/ 150 w 166"/>
                  <a:gd name="T29" fmla="*/ 54 h 266"/>
                  <a:gd name="T30" fmla="*/ 142 w 166"/>
                  <a:gd name="T31" fmla="*/ 39 h 266"/>
                  <a:gd name="T32" fmla="*/ 131 w 166"/>
                  <a:gd name="T33" fmla="*/ 26 h 266"/>
                  <a:gd name="T34" fmla="*/ 120 w 166"/>
                  <a:gd name="T35" fmla="*/ 15 h 266"/>
                  <a:gd name="T36" fmla="*/ 109 w 166"/>
                  <a:gd name="T37" fmla="*/ 6 h 266"/>
                  <a:gd name="T38" fmla="*/ 96 w 166"/>
                  <a:gd name="T39" fmla="*/ 2 h 266"/>
                  <a:gd name="T40" fmla="*/ 83 w 166"/>
                  <a:gd name="T41" fmla="*/ 0 h 266"/>
                  <a:gd name="T42" fmla="*/ 70 w 166"/>
                  <a:gd name="T43" fmla="*/ 2 h 266"/>
                  <a:gd name="T44" fmla="*/ 57 w 166"/>
                  <a:gd name="T45" fmla="*/ 6 h 266"/>
                  <a:gd name="T46" fmla="*/ 44 w 166"/>
                  <a:gd name="T47" fmla="*/ 15 h 266"/>
                  <a:gd name="T48" fmla="*/ 33 w 166"/>
                  <a:gd name="T49" fmla="*/ 26 h 266"/>
                  <a:gd name="T50" fmla="*/ 24 w 166"/>
                  <a:gd name="T51" fmla="*/ 39 h 266"/>
                  <a:gd name="T52" fmla="*/ 15 w 166"/>
                  <a:gd name="T53" fmla="*/ 54 h 266"/>
                  <a:gd name="T54" fmla="*/ 9 w 166"/>
                  <a:gd name="T55" fmla="*/ 72 h 266"/>
                  <a:gd name="T56" fmla="*/ 4 w 166"/>
                  <a:gd name="T57" fmla="*/ 89 h 266"/>
                  <a:gd name="T58" fmla="*/ 0 w 166"/>
                  <a:gd name="T59" fmla="*/ 111 h 266"/>
                  <a:gd name="T60" fmla="*/ 0 w 166"/>
                  <a:gd name="T61" fmla="*/ 133 h 266"/>
                  <a:gd name="T62" fmla="*/ 0 w 166"/>
                  <a:gd name="T63" fmla="*/ 155 h 266"/>
                  <a:gd name="T64" fmla="*/ 4 w 166"/>
                  <a:gd name="T65" fmla="*/ 174 h 266"/>
                  <a:gd name="T66" fmla="*/ 9 w 166"/>
                  <a:gd name="T67" fmla="*/ 194 h 266"/>
                  <a:gd name="T68" fmla="*/ 15 w 166"/>
                  <a:gd name="T69" fmla="*/ 211 h 266"/>
                  <a:gd name="T70" fmla="*/ 24 w 166"/>
                  <a:gd name="T71" fmla="*/ 227 h 266"/>
                  <a:gd name="T72" fmla="*/ 33 w 166"/>
                  <a:gd name="T73" fmla="*/ 240 h 266"/>
                  <a:gd name="T74" fmla="*/ 44 w 166"/>
                  <a:gd name="T75" fmla="*/ 251 h 266"/>
                  <a:gd name="T76" fmla="*/ 57 w 166"/>
                  <a:gd name="T77" fmla="*/ 257 h 266"/>
                  <a:gd name="T78" fmla="*/ 70 w 166"/>
                  <a:gd name="T79" fmla="*/ 264 h 266"/>
                  <a:gd name="T80" fmla="*/ 83 w 166"/>
                  <a:gd name="T81" fmla="*/ 266 h 266"/>
                  <a:gd name="T82" fmla="*/ 81 w 166"/>
                  <a:gd name="T83" fmla="*/ 264 h 26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6"/>
                  <a:gd name="T127" fmla="*/ 0 h 266"/>
                  <a:gd name="T128" fmla="*/ 166 w 166"/>
                  <a:gd name="T129" fmla="*/ 266 h 26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6" h="266">
                    <a:moveTo>
                      <a:pt x="81" y="264"/>
                    </a:moveTo>
                    <a:lnTo>
                      <a:pt x="96" y="264"/>
                    </a:lnTo>
                    <a:lnTo>
                      <a:pt x="109" y="257"/>
                    </a:lnTo>
                    <a:lnTo>
                      <a:pt x="120" y="251"/>
                    </a:lnTo>
                    <a:lnTo>
                      <a:pt x="131" y="240"/>
                    </a:lnTo>
                    <a:lnTo>
                      <a:pt x="142" y="227"/>
                    </a:lnTo>
                    <a:lnTo>
                      <a:pt x="150" y="211"/>
                    </a:lnTo>
                    <a:lnTo>
                      <a:pt x="157" y="194"/>
                    </a:lnTo>
                    <a:lnTo>
                      <a:pt x="161" y="174"/>
                    </a:lnTo>
                    <a:lnTo>
                      <a:pt x="164" y="155"/>
                    </a:lnTo>
                    <a:lnTo>
                      <a:pt x="166" y="133"/>
                    </a:lnTo>
                    <a:lnTo>
                      <a:pt x="164" y="111"/>
                    </a:lnTo>
                    <a:lnTo>
                      <a:pt x="161" y="89"/>
                    </a:lnTo>
                    <a:lnTo>
                      <a:pt x="157" y="72"/>
                    </a:lnTo>
                    <a:lnTo>
                      <a:pt x="150" y="54"/>
                    </a:lnTo>
                    <a:lnTo>
                      <a:pt x="142" y="39"/>
                    </a:lnTo>
                    <a:lnTo>
                      <a:pt x="131" y="26"/>
                    </a:lnTo>
                    <a:lnTo>
                      <a:pt x="120" y="15"/>
                    </a:lnTo>
                    <a:lnTo>
                      <a:pt x="109" y="6"/>
                    </a:lnTo>
                    <a:lnTo>
                      <a:pt x="96" y="2"/>
                    </a:lnTo>
                    <a:lnTo>
                      <a:pt x="83" y="0"/>
                    </a:lnTo>
                    <a:lnTo>
                      <a:pt x="70" y="2"/>
                    </a:lnTo>
                    <a:lnTo>
                      <a:pt x="57" y="6"/>
                    </a:lnTo>
                    <a:lnTo>
                      <a:pt x="44" y="15"/>
                    </a:lnTo>
                    <a:lnTo>
                      <a:pt x="33" y="26"/>
                    </a:lnTo>
                    <a:lnTo>
                      <a:pt x="24" y="39"/>
                    </a:lnTo>
                    <a:lnTo>
                      <a:pt x="15" y="54"/>
                    </a:lnTo>
                    <a:lnTo>
                      <a:pt x="9" y="72"/>
                    </a:lnTo>
                    <a:lnTo>
                      <a:pt x="4" y="89"/>
                    </a:lnTo>
                    <a:lnTo>
                      <a:pt x="0" y="111"/>
                    </a:lnTo>
                    <a:lnTo>
                      <a:pt x="0" y="133"/>
                    </a:lnTo>
                    <a:lnTo>
                      <a:pt x="0" y="155"/>
                    </a:lnTo>
                    <a:lnTo>
                      <a:pt x="4" y="174"/>
                    </a:lnTo>
                    <a:lnTo>
                      <a:pt x="9" y="194"/>
                    </a:lnTo>
                    <a:lnTo>
                      <a:pt x="15" y="211"/>
                    </a:lnTo>
                    <a:lnTo>
                      <a:pt x="24" y="227"/>
                    </a:lnTo>
                    <a:lnTo>
                      <a:pt x="33" y="240"/>
                    </a:lnTo>
                    <a:lnTo>
                      <a:pt x="44" y="251"/>
                    </a:lnTo>
                    <a:lnTo>
                      <a:pt x="57" y="257"/>
                    </a:lnTo>
                    <a:lnTo>
                      <a:pt x="70" y="264"/>
                    </a:lnTo>
                    <a:lnTo>
                      <a:pt x="83" y="266"/>
                    </a:lnTo>
                    <a:lnTo>
                      <a:pt x="81" y="26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8" name="Freeform 362"/>
              <p:cNvSpPr>
                <a:spLocks/>
              </p:cNvSpPr>
              <p:nvPr/>
            </p:nvSpPr>
            <p:spPr bwMode="auto">
              <a:xfrm>
                <a:off x="1064" y="825"/>
                <a:ext cx="166" cy="266"/>
              </a:xfrm>
              <a:custGeom>
                <a:avLst/>
                <a:gdLst>
                  <a:gd name="T0" fmla="*/ 81 w 166"/>
                  <a:gd name="T1" fmla="*/ 264 h 266"/>
                  <a:gd name="T2" fmla="*/ 96 w 166"/>
                  <a:gd name="T3" fmla="*/ 264 h 266"/>
                  <a:gd name="T4" fmla="*/ 109 w 166"/>
                  <a:gd name="T5" fmla="*/ 257 h 266"/>
                  <a:gd name="T6" fmla="*/ 120 w 166"/>
                  <a:gd name="T7" fmla="*/ 251 h 266"/>
                  <a:gd name="T8" fmla="*/ 131 w 166"/>
                  <a:gd name="T9" fmla="*/ 240 h 266"/>
                  <a:gd name="T10" fmla="*/ 142 w 166"/>
                  <a:gd name="T11" fmla="*/ 227 h 266"/>
                  <a:gd name="T12" fmla="*/ 150 w 166"/>
                  <a:gd name="T13" fmla="*/ 211 h 266"/>
                  <a:gd name="T14" fmla="*/ 157 w 166"/>
                  <a:gd name="T15" fmla="*/ 194 h 266"/>
                  <a:gd name="T16" fmla="*/ 161 w 166"/>
                  <a:gd name="T17" fmla="*/ 174 h 266"/>
                  <a:gd name="T18" fmla="*/ 164 w 166"/>
                  <a:gd name="T19" fmla="*/ 155 h 266"/>
                  <a:gd name="T20" fmla="*/ 166 w 166"/>
                  <a:gd name="T21" fmla="*/ 133 h 266"/>
                  <a:gd name="T22" fmla="*/ 164 w 166"/>
                  <a:gd name="T23" fmla="*/ 111 h 266"/>
                  <a:gd name="T24" fmla="*/ 161 w 166"/>
                  <a:gd name="T25" fmla="*/ 89 h 266"/>
                  <a:gd name="T26" fmla="*/ 157 w 166"/>
                  <a:gd name="T27" fmla="*/ 72 h 266"/>
                  <a:gd name="T28" fmla="*/ 150 w 166"/>
                  <a:gd name="T29" fmla="*/ 54 h 266"/>
                  <a:gd name="T30" fmla="*/ 142 w 166"/>
                  <a:gd name="T31" fmla="*/ 39 h 266"/>
                  <a:gd name="T32" fmla="*/ 131 w 166"/>
                  <a:gd name="T33" fmla="*/ 26 h 266"/>
                  <a:gd name="T34" fmla="*/ 120 w 166"/>
                  <a:gd name="T35" fmla="*/ 15 h 266"/>
                  <a:gd name="T36" fmla="*/ 109 w 166"/>
                  <a:gd name="T37" fmla="*/ 6 h 266"/>
                  <a:gd name="T38" fmla="*/ 96 w 166"/>
                  <a:gd name="T39" fmla="*/ 2 h 266"/>
                  <a:gd name="T40" fmla="*/ 83 w 166"/>
                  <a:gd name="T41" fmla="*/ 0 h 266"/>
                  <a:gd name="T42" fmla="*/ 70 w 166"/>
                  <a:gd name="T43" fmla="*/ 2 h 266"/>
                  <a:gd name="T44" fmla="*/ 57 w 166"/>
                  <a:gd name="T45" fmla="*/ 6 h 266"/>
                  <a:gd name="T46" fmla="*/ 44 w 166"/>
                  <a:gd name="T47" fmla="*/ 15 h 266"/>
                  <a:gd name="T48" fmla="*/ 33 w 166"/>
                  <a:gd name="T49" fmla="*/ 26 h 266"/>
                  <a:gd name="T50" fmla="*/ 24 w 166"/>
                  <a:gd name="T51" fmla="*/ 39 h 266"/>
                  <a:gd name="T52" fmla="*/ 15 w 166"/>
                  <a:gd name="T53" fmla="*/ 54 h 266"/>
                  <a:gd name="T54" fmla="*/ 9 w 166"/>
                  <a:gd name="T55" fmla="*/ 72 h 266"/>
                  <a:gd name="T56" fmla="*/ 4 w 166"/>
                  <a:gd name="T57" fmla="*/ 89 h 266"/>
                  <a:gd name="T58" fmla="*/ 0 w 166"/>
                  <a:gd name="T59" fmla="*/ 111 h 266"/>
                  <a:gd name="T60" fmla="*/ 0 w 166"/>
                  <a:gd name="T61" fmla="*/ 133 h 266"/>
                  <a:gd name="T62" fmla="*/ 0 w 166"/>
                  <a:gd name="T63" fmla="*/ 155 h 266"/>
                  <a:gd name="T64" fmla="*/ 4 w 166"/>
                  <a:gd name="T65" fmla="*/ 174 h 266"/>
                  <a:gd name="T66" fmla="*/ 9 w 166"/>
                  <a:gd name="T67" fmla="*/ 194 h 266"/>
                  <a:gd name="T68" fmla="*/ 15 w 166"/>
                  <a:gd name="T69" fmla="*/ 211 h 266"/>
                  <a:gd name="T70" fmla="*/ 24 w 166"/>
                  <a:gd name="T71" fmla="*/ 227 h 266"/>
                  <a:gd name="T72" fmla="*/ 33 w 166"/>
                  <a:gd name="T73" fmla="*/ 240 h 266"/>
                  <a:gd name="T74" fmla="*/ 44 w 166"/>
                  <a:gd name="T75" fmla="*/ 251 h 266"/>
                  <a:gd name="T76" fmla="*/ 57 w 166"/>
                  <a:gd name="T77" fmla="*/ 257 h 266"/>
                  <a:gd name="T78" fmla="*/ 70 w 166"/>
                  <a:gd name="T79" fmla="*/ 264 h 266"/>
                  <a:gd name="T80" fmla="*/ 83 w 166"/>
                  <a:gd name="T81" fmla="*/ 266 h 26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66"/>
                  <a:gd name="T124" fmla="*/ 0 h 266"/>
                  <a:gd name="T125" fmla="*/ 166 w 166"/>
                  <a:gd name="T126" fmla="*/ 266 h 26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66" h="266">
                    <a:moveTo>
                      <a:pt x="81" y="264"/>
                    </a:moveTo>
                    <a:lnTo>
                      <a:pt x="96" y="264"/>
                    </a:lnTo>
                    <a:lnTo>
                      <a:pt x="109" y="257"/>
                    </a:lnTo>
                    <a:lnTo>
                      <a:pt x="120" y="251"/>
                    </a:lnTo>
                    <a:lnTo>
                      <a:pt x="131" y="240"/>
                    </a:lnTo>
                    <a:lnTo>
                      <a:pt x="142" y="227"/>
                    </a:lnTo>
                    <a:lnTo>
                      <a:pt x="150" y="211"/>
                    </a:lnTo>
                    <a:lnTo>
                      <a:pt x="157" y="194"/>
                    </a:lnTo>
                    <a:lnTo>
                      <a:pt x="161" y="174"/>
                    </a:lnTo>
                    <a:lnTo>
                      <a:pt x="164" y="155"/>
                    </a:lnTo>
                    <a:lnTo>
                      <a:pt x="166" y="133"/>
                    </a:lnTo>
                    <a:lnTo>
                      <a:pt x="164" y="111"/>
                    </a:lnTo>
                    <a:lnTo>
                      <a:pt x="161" y="89"/>
                    </a:lnTo>
                    <a:lnTo>
                      <a:pt x="157" y="72"/>
                    </a:lnTo>
                    <a:lnTo>
                      <a:pt x="150" y="54"/>
                    </a:lnTo>
                    <a:lnTo>
                      <a:pt x="142" y="39"/>
                    </a:lnTo>
                    <a:lnTo>
                      <a:pt x="131" y="26"/>
                    </a:lnTo>
                    <a:lnTo>
                      <a:pt x="120" y="15"/>
                    </a:lnTo>
                    <a:lnTo>
                      <a:pt x="109" y="6"/>
                    </a:lnTo>
                    <a:lnTo>
                      <a:pt x="96" y="2"/>
                    </a:lnTo>
                    <a:lnTo>
                      <a:pt x="83" y="0"/>
                    </a:lnTo>
                    <a:lnTo>
                      <a:pt x="70" y="2"/>
                    </a:lnTo>
                    <a:lnTo>
                      <a:pt x="57" y="6"/>
                    </a:lnTo>
                    <a:lnTo>
                      <a:pt x="44" y="15"/>
                    </a:lnTo>
                    <a:lnTo>
                      <a:pt x="33" y="26"/>
                    </a:lnTo>
                    <a:lnTo>
                      <a:pt x="24" y="39"/>
                    </a:lnTo>
                    <a:lnTo>
                      <a:pt x="15" y="54"/>
                    </a:lnTo>
                    <a:lnTo>
                      <a:pt x="9" y="72"/>
                    </a:lnTo>
                    <a:lnTo>
                      <a:pt x="4" y="89"/>
                    </a:lnTo>
                    <a:lnTo>
                      <a:pt x="0" y="111"/>
                    </a:lnTo>
                    <a:lnTo>
                      <a:pt x="0" y="133"/>
                    </a:lnTo>
                    <a:lnTo>
                      <a:pt x="0" y="155"/>
                    </a:lnTo>
                    <a:lnTo>
                      <a:pt x="4" y="174"/>
                    </a:lnTo>
                    <a:lnTo>
                      <a:pt x="9" y="194"/>
                    </a:lnTo>
                    <a:lnTo>
                      <a:pt x="15" y="211"/>
                    </a:lnTo>
                    <a:lnTo>
                      <a:pt x="24" y="227"/>
                    </a:lnTo>
                    <a:lnTo>
                      <a:pt x="33" y="240"/>
                    </a:lnTo>
                    <a:lnTo>
                      <a:pt x="44" y="251"/>
                    </a:lnTo>
                    <a:lnTo>
                      <a:pt x="57" y="257"/>
                    </a:lnTo>
                    <a:lnTo>
                      <a:pt x="70" y="264"/>
                    </a:lnTo>
                    <a:lnTo>
                      <a:pt x="83" y="266"/>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49" name="Rectangle 363"/>
              <p:cNvSpPr>
                <a:spLocks noChangeArrowheads="1"/>
              </p:cNvSpPr>
              <p:nvPr/>
            </p:nvSpPr>
            <p:spPr bwMode="auto">
              <a:xfrm>
                <a:off x="1385" y="1977"/>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A</a:t>
                </a:r>
                <a:endParaRPr lang="en-US" altLang="zh-CN"/>
              </a:p>
            </p:txBody>
          </p:sp>
          <p:sp>
            <p:nvSpPr>
              <p:cNvPr id="350" name="Rectangle 364"/>
              <p:cNvSpPr>
                <a:spLocks noChangeArrowheads="1"/>
              </p:cNvSpPr>
              <p:nvPr/>
            </p:nvSpPr>
            <p:spPr bwMode="auto">
              <a:xfrm>
                <a:off x="1422" y="197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L</a:t>
                </a:r>
                <a:endParaRPr lang="en-US" altLang="zh-CN"/>
              </a:p>
            </p:txBody>
          </p:sp>
          <p:sp>
            <p:nvSpPr>
              <p:cNvPr id="351" name="Rectangle 365"/>
              <p:cNvSpPr>
                <a:spLocks noChangeArrowheads="1"/>
              </p:cNvSpPr>
              <p:nvPr/>
            </p:nvSpPr>
            <p:spPr bwMode="auto">
              <a:xfrm>
                <a:off x="1450" y="1977"/>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U</a:t>
                </a:r>
                <a:endParaRPr lang="en-US" altLang="zh-CN"/>
              </a:p>
            </p:txBody>
          </p:sp>
          <p:sp>
            <p:nvSpPr>
              <p:cNvPr id="352" name="Rectangle 366"/>
              <p:cNvSpPr>
                <a:spLocks noChangeArrowheads="1"/>
              </p:cNvSpPr>
              <p:nvPr/>
            </p:nvSpPr>
            <p:spPr bwMode="auto">
              <a:xfrm>
                <a:off x="1489" y="1977"/>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53" name="Rectangle 367"/>
              <p:cNvSpPr>
                <a:spLocks noChangeArrowheads="1"/>
              </p:cNvSpPr>
              <p:nvPr/>
            </p:nvSpPr>
            <p:spPr bwMode="auto">
              <a:xfrm>
                <a:off x="1350" y="2040"/>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c</a:t>
                </a:r>
                <a:endParaRPr lang="en-US" altLang="zh-CN"/>
              </a:p>
            </p:txBody>
          </p:sp>
          <p:sp>
            <p:nvSpPr>
              <p:cNvPr id="354" name="Rectangle 368"/>
              <p:cNvSpPr>
                <a:spLocks noChangeArrowheads="1"/>
              </p:cNvSpPr>
              <p:nvPr/>
            </p:nvSpPr>
            <p:spPr bwMode="auto">
              <a:xfrm>
                <a:off x="1376" y="20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o</a:t>
                </a:r>
                <a:endParaRPr lang="en-US" altLang="zh-CN"/>
              </a:p>
            </p:txBody>
          </p:sp>
          <p:sp>
            <p:nvSpPr>
              <p:cNvPr id="355" name="Rectangle 369"/>
              <p:cNvSpPr>
                <a:spLocks noChangeArrowheads="1"/>
              </p:cNvSpPr>
              <p:nvPr/>
            </p:nvSpPr>
            <p:spPr bwMode="auto">
              <a:xfrm>
                <a:off x="1406" y="20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n</a:t>
                </a:r>
                <a:endParaRPr lang="en-US" altLang="zh-CN"/>
              </a:p>
            </p:txBody>
          </p:sp>
          <p:sp>
            <p:nvSpPr>
              <p:cNvPr id="356" name="Rectangle 370"/>
              <p:cNvSpPr>
                <a:spLocks noChangeArrowheads="1"/>
              </p:cNvSpPr>
              <p:nvPr/>
            </p:nvSpPr>
            <p:spPr bwMode="auto">
              <a:xfrm>
                <a:off x="1437" y="2040"/>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t</a:t>
                </a:r>
                <a:endParaRPr lang="en-US" altLang="zh-CN"/>
              </a:p>
            </p:txBody>
          </p:sp>
          <p:sp>
            <p:nvSpPr>
              <p:cNvPr id="357" name="Rectangle 371"/>
              <p:cNvSpPr>
                <a:spLocks noChangeArrowheads="1"/>
              </p:cNvSpPr>
              <p:nvPr/>
            </p:nvSpPr>
            <p:spPr bwMode="auto">
              <a:xfrm>
                <a:off x="1450" y="2040"/>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358" name="Rectangle 372"/>
              <p:cNvSpPr>
                <a:spLocks noChangeArrowheads="1"/>
              </p:cNvSpPr>
              <p:nvPr/>
            </p:nvSpPr>
            <p:spPr bwMode="auto">
              <a:xfrm>
                <a:off x="1470" y="204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o</a:t>
                </a:r>
                <a:endParaRPr lang="en-US" altLang="zh-CN"/>
              </a:p>
            </p:txBody>
          </p:sp>
          <p:sp>
            <p:nvSpPr>
              <p:cNvPr id="359" name="Rectangle 373"/>
              <p:cNvSpPr>
                <a:spLocks noChangeArrowheads="1"/>
              </p:cNvSpPr>
              <p:nvPr/>
            </p:nvSpPr>
            <p:spPr bwMode="auto">
              <a:xfrm>
                <a:off x="1498" y="2040"/>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l</a:t>
                </a:r>
                <a:endParaRPr lang="en-US" altLang="zh-CN"/>
              </a:p>
            </p:txBody>
          </p:sp>
          <p:sp>
            <p:nvSpPr>
              <p:cNvPr id="360" name="Freeform 374"/>
              <p:cNvSpPr>
                <a:spLocks/>
              </p:cNvSpPr>
              <p:nvPr/>
            </p:nvSpPr>
            <p:spPr bwMode="auto">
              <a:xfrm>
                <a:off x="1304" y="2025"/>
                <a:ext cx="26" cy="28"/>
              </a:xfrm>
              <a:custGeom>
                <a:avLst/>
                <a:gdLst>
                  <a:gd name="T0" fmla="*/ 0 w 26"/>
                  <a:gd name="T1" fmla="*/ 0 h 28"/>
                  <a:gd name="T2" fmla="*/ 0 w 26"/>
                  <a:gd name="T3" fmla="*/ 28 h 28"/>
                  <a:gd name="T4" fmla="*/ 26 w 26"/>
                  <a:gd name="T5" fmla="*/ 13 h 28"/>
                  <a:gd name="T6" fmla="*/ 0 w 26"/>
                  <a:gd name="T7" fmla="*/ 0 h 28"/>
                  <a:gd name="T8" fmla="*/ 0 60000 65536"/>
                  <a:gd name="T9" fmla="*/ 0 60000 65536"/>
                  <a:gd name="T10" fmla="*/ 0 60000 65536"/>
                  <a:gd name="T11" fmla="*/ 0 60000 65536"/>
                  <a:gd name="T12" fmla="*/ 0 w 26"/>
                  <a:gd name="T13" fmla="*/ 0 h 28"/>
                  <a:gd name="T14" fmla="*/ 26 w 26"/>
                  <a:gd name="T15" fmla="*/ 28 h 28"/>
                </a:gdLst>
                <a:ahLst/>
                <a:cxnLst>
                  <a:cxn ang="T8">
                    <a:pos x="T0" y="T1"/>
                  </a:cxn>
                  <a:cxn ang="T9">
                    <a:pos x="T2" y="T3"/>
                  </a:cxn>
                  <a:cxn ang="T10">
                    <a:pos x="T4" y="T5"/>
                  </a:cxn>
                  <a:cxn ang="T11">
                    <a:pos x="T6" y="T7"/>
                  </a:cxn>
                </a:cxnLst>
                <a:rect l="T12" t="T13" r="T14" b="T15"/>
                <a:pathLst>
                  <a:path w="26" h="28">
                    <a:moveTo>
                      <a:pt x="0" y="0"/>
                    </a:moveTo>
                    <a:lnTo>
                      <a:pt x="0" y="28"/>
                    </a:lnTo>
                    <a:lnTo>
                      <a:pt x="26"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61" name="Freeform 375"/>
              <p:cNvSpPr>
                <a:spLocks/>
              </p:cNvSpPr>
              <p:nvPr/>
            </p:nvSpPr>
            <p:spPr bwMode="auto">
              <a:xfrm>
                <a:off x="0" y="1396"/>
                <a:ext cx="28" cy="27"/>
              </a:xfrm>
              <a:custGeom>
                <a:avLst/>
                <a:gdLst>
                  <a:gd name="T0" fmla="*/ 13 w 28"/>
                  <a:gd name="T1" fmla="*/ 27 h 27"/>
                  <a:gd name="T2" fmla="*/ 17 w 28"/>
                  <a:gd name="T3" fmla="*/ 27 h 27"/>
                  <a:gd name="T4" fmla="*/ 19 w 28"/>
                  <a:gd name="T5" fmla="*/ 24 h 27"/>
                  <a:gd name="T6" fmla="*/ 21 w 28"/>
                  <a:gd name="T7" fmla="*/ 24 h 27"/>
                  <a:gd name="T8" fmla="*/ 24 w 28"/>
                  <a:gd name="T9" fmla="*/ 22 h 27"/>
                  <a:gd name="T10" fmla="*/ 24 w 28"/>
                  <a:gd name="T11" fmla="*/ 20 h 27"/>
                  <a:gd name="T12" fmla="*/ 26 w 28"/>
                  <a:gd name="T13" fmla="*/ 20 h 27"/>
                  <a:gd name="T14" fmla="*/ 26 w 28"/>
                  <a:gd name="T15" fmla="*/ 18 h 27"/>
                  <a:gd name="T16" fmla="*/ 28 w 28"/>
                  <a:gd name="T17" fmla="*/ 16 h 27"/>
                  <a:gd name="T18" fmla="*/ 28 w 28"/>
                  <a:gd name="T19" fmla="*/ 13 h 27"/>
                  <a:gd name="T20" fmla="*/ 28 w 28"/>
                  <a:gd name="T21" fmla="*/ 11 h 27"/>
                  <a:gd name="T22" fmla="*/ 26 w 28"/>
                  <a:gd name="T23" fmla="*/ 9 h 27"/>
                  <a:gd name="T24" fmla="*/ 26 w 28"/>
                  <a:gd name="T25" fmla="*/ 7 h 27"/>
                  <a:gd name="T26" fmla="*/ 24 w 28"/>
                  <a:gd name="T27" fmla="*/ 5 h 27"/>
                  <a:gd name="T28" fmla="*/ 24 w 28"/>
                  <a:gd name="T29" fmla="*/ 3 h 27"/>
                  <a:gd name="T30" fmla="*/ 21 w 28"/>
                  <a:gd name="T31" fmla="*/ 3 h 27"/>
                  <a:gd name="T32" fmla="*/ 19 w 28"/>
                  <a:gd name="T33" fmla="*/ 0 h 27"/>
                  <a:gd name="T34" fmla="*/ 17 w 28"/>
                  <a:gd name="T35" fmla="*/ 0 h 27"/>
                  <a:gd name="T36" fmla="*/ 15 w 28"/>
                  <a:gd name="T37" fmla="*/ 0 h 27"/>
                  <a:gd name="T38" fmla="*/ 13 w 28"/>
                  <a:gd name="T39" fmla="*/ 0 h 27"/>
                  <a:gd name="T40" fmla="*/ 10 w 28"/>
                  <a:gd name="T41" fmla="*/ 0 h 27"/>
                  <a:gd name="T42" fmla="*/ 8 w 28"/>
                  <a:gd name="T43" fmla="*/ 0 h 27"/>
                  <a:gd name="T44" fmla="*/ 6 w 28"/>
                  <a:gd name="T45" fmla="*/ 3 h 27"/>
                  <a:gd name="T46" fmla="*/ 4 w 28"/>
                  <a:gd name="T47" fmla="*/ 3 h 27"/>
                  <a:gd name="T48" fmla="*/ 4 w 28"/>
                  <a:gd name="T49" fmla="*/ 5 h 27"/>
                  <a:gd name="T50" fmla="*/ 2 w 28"/>
                  <a:gd name="T51" fmla="*/ 7 h 27"/>
                  <a:gd name="T52" fmla="*/ 2 w 28"/>
                  <a:gd name="T53" fmla="*/ 9 h 27"/>
                  <a:gd name="T54" fmla="*/ 0 w 28"/>
                  <a:gd name="T55" fmla="*/ 11 h 27"/>
                  <a:gd name="T56" fmla="*/ 0 w 28"/>
                  <a:gd name="T57" fmla="*/ 13 h 27"/>
                  <a:gd name="T58" fmla="*/ 0 w 28"/>
                  <a:gd name="T59" fmla="*/ 16 h 27"/>
                  <a:gd name="T60" fmla="*/ 2 w 28"/>
                  <a:gd name="T61" fmla="*/ 18 h 27"/>
                  <a:gd name="T62" fmla="*/ 2 w 28"/>
                  <a:gd name="T63" fmla="*/ 20 h 27"/>
                  <a:gd name="T64" fmla="*/ 4 w 28"/>
                  <a:gd name="T65" fmla="*/ 20 h 27"/>
                  <a:gd name="T66" fmla="*/ 4 w 28"/>
                  <a:gd name="T67" fmla="*/ 22 h 27"/>
                  <a:gd name="T68" fmla="*/ 6 w 28"/>
                  <a:gd name="T69" fmla="*/ 24 h 27"/>
                  <a:gd name="T70" fmla="*/ 8 w 28"/>
                  <a:gd name="T71" fmla="*/ 24 h 27"/>
                  <a:gd name="T72" fmla="*/ 10 w 28"/>
                  <a:gd name="T73" fmla="*/ 27 h 27"/>
                  <a:gd name="T74" fmla="*/ 13 w 28"/>
                  <a:gd name="T75" fmla="*/ 27 h 27"/>
                  <a:gd name="T76" fmla="*/ 15 w 28"/>
                  <a:gd name="T77" fmla="*/ 27 h 27"/>
                  <a:gd name="T78" fmla="*/ 13 w 28"/>
                  <a:gd name="T79" fmla="*/ 27 h 2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8"/>
                  <a:gd name="T121" fmla="*/ 0 h 27"/>
                  <a:gd name="T122" fmla="*/ 28 w 28"/>
                  <a:gd name="T123" fmla="*/ 27 h 2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8" h="27">
                    <a:moveTo>
                      <a:pt x="13" y="27"/>
                    </a:moveTo>
                    <a:lnTo>
                      <a:pt x="17" y="27"/>
                    </a:lnTo>
                    <a:lnTo>
                      <a:pt x="19" y="24"/>
                    </a:lnTo>
                    <a:lnTo>
                      <a:pt x="21" y="24"/>
                    </a:lnTo>
                    <a:lnTo>
                      <a:pt x="24" y="22"/>
                    </a:lnTo>
                    <a:lnTo>
                      <a:pt x="24" y="20"/>
                    </a:lnTo>
                    <a:lnTo>
                      <a:pt x="26" y="20"/>
                    </a:lnTo>
                    <a:lnTo>
                      <a:pt x="26" y="18"/>
                    </a:lnTo>
                    <a:lnTo>
                      <a:pt x="28" y="16"/>
                    </a:lnTo>
                    <a:lnTo>
                      <a:pt x="28" y="13"/>
                    </a:lnTo>
                    <a:lnTo>
                      <a:pt x="28" y="11"/>
                    </a:lnTo>
                    <a:lnTo>
                      <a:pt x="26" y="9"/>
                    </a:lnTo>
                    <a:lnTo>
                      <a:pt x="26" y="7"/>
                    </a:lnTo>
                    <a:lnTo>
                      <a:pt x="24" y="5"/>
                    </a:lnTo>
                    <a:lnTo>
                      <a:pt x="24" y="3"/>
                    </a:lnTo>
                    <a:lnTo>
                      <a:pt x="21" y="3"/>
                    </a:lnTo>
                    <a:lnTo>
                      <a:pt x="19" y="0"/>
                    </a:lnTo>
                    <a:lnTo>
                      <a:pt x="17" y="0"/>
                    </a:lnTo>
                    <a:lnTo>
                      <a:pt x="15" y="0"/>
                    </a:lnTo>
                    <a:lnTo>
                      <a:pt x="13" y="0"/>
                    </a:lnTo>
                    <a:lnTo>
                      <a:pt x="10" y="0"/>
                    </a:lnTo>
                    <a:lnTo>
                      <a:pt x="8" y="0"/>
                    </a:lnTo>
                    <a:lnTo>
                      <a:pt x="6" y="3"/>
                    </a:lnTo>
                    <a:lnTo>
                      <a:pt x="4" y="3"/>
                    </a:lnTo>
                    <a:lnTo>
                      <a:pt x="4" y="5"/>
                    </a:lnTo>
                    <a:lnTo>
                      <a:pt x="2" y="7"/>
                    </a:lnTo>
                    <a:lnTo>
                      <a:pt x="2" y="9"/>
                    </a:lnTo>
                    <a:lnTo>
                      <a:pt x="0" y="11"/>
                    </a:lnTo>
                    <a:lnTo>
                      <a:pt x="0" y="13"/>
                    </a:lnTo>
                    <a:lnTo>
                      <a:pt x="0" y="16"/>
                    </a:lnTo>
                    <a:lnTo>
                      <a:pt x="2" y="18"/>
                    </a:lnTo>
                    <a:lnTo>
                      <a:pt x="2" y="20"/>
                    </a:lnTo>
                    <a:lnTo>
                      <a:pt x="4" y="20"/>
                    </a:lnTo>
                    <a:lnTo>
                      <a:pt x="4" y="22"/>
                    </a:lnTo>
                    <a:lnTo>
                      <a:pt x="6" y="24"/>
                    </a:lnTo>
                    <a:lnTo>
                      <a:pt x="8" y="24"/>
                    </a:lnTo>
                    <a:lnTo>
                      <a:pt x="10" y="27"/>
                    </a:lnTo>
                    <a:lnTo>
                      <a:pt x="13" y="27"/>
                    </a:lnTo>
                    <a:lnTo>
                      <a:pt x="15" y="27"/>
                    </a:lnTo>
                    <a:lnTo>
                      <a:pt x="13" y="2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62" name="Freeform 376"/>
              <p:cNvSpPr>
                <a:spLocks/>
              </p:cNvSpPr>
              <p:nvPr/>
            </p:nvSpPr>
            <p:spPr bwMode="auto">
              <a:xfrm>
                <a:off x="0" y="1154"/>
                <a:ext cx="28" cy="26"/>
              </a:xfrm>
              <a:custGeom>
                <a:avLst/>
                <a:gdLst>
                  <a:gd name="T0" fmla="*/ 13 w 28"/>
                  <a:gd name="T1" fmla="*/ 26 h 26"/>
                  <a:gd name="T2" fmla="*/ 17 w 28"/>
                  <a:gd name="T3" fmla="*/ 26 h 26"/>
                  <a:gd name="T4" fmla="*/ 19 w 28"/>
                  <a:gd name="T5" fmla="*/ 24 h 26"/>
                  <a:gd name="T6" fmla="*/ 21 w 28"/>
                  <a:gd name="T7" fmla="*/ 24 h 26"/>
                  <a:gd name="T8" fmla="*/ 24 w 28"/>
                  <a:gd name="T9" fmla="*/ 22 h 26"/>
                  <a:gd name="T10" fmla="*/ 24 w 28"/>
                  <a:gd name="T11" fmla="*/ 20 h 26"/>
                  <a:gd name="T12" fmla="*/ 26 w 28"/>
                  <a:gd name="T13" fmla="*/ 20 h 26"/>
                  <a:gd name="T14" fmla="*/ 26 w 28"/>
                  <a:gd name="T15" fmla="*/ 18 h 26"/>
                  <a:gd name="T16" fmla="*/ 28 w 28"/>
                  <a:gd name="T17" fmla="*/ 15 h 26"/>
                  <a:gd name="T18" fmla="*/ 28 w 28"/>
                  <a:gd name="T19" fmla="*/ 13 h 26"/>
                  <a:gd name="T20" fmla="*/ 28 w 28"/>
                  <a:gd name="T21" fmla="*/ 11 h 26"/>
                  <a:gd name="T22" fmla="*/ 26 w 28"/>
                  <a:gd name="T23" fmla="*/ 9 h 26"/>
                  <a:gd name="T24" fmla="*/ 26 w 28"/>
                  <a:gd name="T25" fmla="*/ 7 h 26"/>
                  <a:gd name="T26" fmla="*/ 24 w 28"/>
                  <a:gd name="T27" fmla="*/ 5 h 26"/>
                  <a:gd name="T28" fmla="*/ 24 w 28"/>
                  <a:gd name="T29" fmla="*/ 2 h 26"/>
                  <a:gd name="T30" fmla="*/ 21 w 28"/>
                  <a:gd name="T31" fmla="*/ 2 h 26"/>
                  <a:gd name="T32" fmla="*/ 19 w 28"/>
                  <a:gd name="T33" fmla="*/ 0 h 26"/>
                  <a:gd name="T34" fmla="*/ 17 w 28"/>
                  <a:gd name="T35" fmla="*/ 0 h 26"/>
                  <a:gd name="T36" fmla="*/ 15 w 28"/>
                  <a:gd name="T37" fmla="*/ 0 h 26"/>
                  <a:gd name="T38" fmla="*/ 13 w 28"/>
                  <a:gd name="T39" fmla="*/ 0 h 26"/>
                  <a:gd name="T40" fmla="*/ 10 w 28"/>
                  <a:gd name="T41" fmla="*/ 0 h 26"/>
                  <a:gd name="T42" fmla="*/ 8 w 28"/>
                  <a:gd name="T43" fmla="*/ 0 h 26"/>
                  <a:gd name="T44" fmla="*/ 6 w 28"/>
                  <a:gd name="T45" fmla="*/ 2 h 26"/>
                  <a:gd name="T46" fmla="*/ 4 w 28"/>
                  <a:gd name="T47" fmla="*/ 2 h 26"/>
                  <a:gd name="T48" fmla="*/ 4 w 28"/>
                  <a:gd name="T49" fmla="*/ 5 h 26"/>
                  <a:gd name="T50" fmla="*/ 2 w 28"/>
                  <a:gd name="T51" fmla="*/ 7 h 26"/>
                  <a:gd name="T52" fmla="*/ 2 w 28"/>
                  <a:gd name="T53" fmla="*/ 9 h 26"/>
                  <a:gd name="T54" fmla="*/ 0 w 28"/>
                  <a:gd name="T55" fmla="*/ 11 h 26"/>
                  <a:gd name="T56" fmla="*/ 0 w 28"/>
                  <a:gd name="T57" fmla="*/ 13 h 26"/>
                  <a:gd name="T58" fmla="*/ 0 w 28"/>
                  <a:gd name="T59" fmla="*/ 15 h 26"/>
                  <a:gd name="T60" fmla="*/ 2 w 28"/>
                  <a:gd name="T61" fmla="*/ 18 h 26"/>
                  <a:gd name="T62" fmla="*/ 2 w 28"/>
                  <a:gd name="T63" fmla="*/ 20 h 26"/>
                  <a:gd name="T64" fmla="*/ 4 w 28"/>
                  <a:gd name="T65" fmla="*/ 20 h 26"/>
                  <a:gd name="T66" fmla="*/ 4 w 28"/>
                  <a:gd name="T67" fmla="*/ 22 h 26"/>
                  <a:gd name="T68" fmla="*/ 6 w 28"/>
                  <a:gd name="T69" fmla="*/ 24 h 26"/>
                  <a:gd name="T70" fmla="*/ 8 w 28"/>
                  <a:gd name="T71" fmla="*/ 24 h 26"/>
                  <a:gd name="T72" fmla="*/ 10 w 28"/>
                  <a:gd name="T73" fmla="*/ 26 h 26"/>
                  <a:gd name="T74" fmla="*/ 13 w 28"/>
                  <a:gd name="T75" fmla="*/ 26 h 26"/>
                  <a:gd name="T76" fmla="*/ 15 w 28"/>
                  <a:gd name="T77" fmla="*/ 26 h 26"/>
                  <a:gd name="T78" fmla="*/ 13 w 28"/>
                  <a:gd name="T79" fmla="*/ 26 h 2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8"/>
                  <a:gd name="T121" fmla="*/ 0 h 26"/>
                  <a:gd name="T122" fmla="*/ 28 w 28"/>
                  <a:gd name="T123" fmla="*/ 26 h 2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8" h="26">
                    <a:moveTo>
                      <a:pt x="13" y="26"/>
                    </a:moveTo>
                    <a:lnTo>
                      <a:pt x="17" y="26"/>
                    </a:lnTo>
                    <a:lnTo>
                      <a:pt x="19" y="24"/>
                    </a:lnTo>
                    <a:lnTo>
                      <a:pt x="21" y="24"/>
                    </a:lnTo>
                    <a:lnTo>
                      <a:pt x="24" y="22"/>
                    </a:lnTo>
                    <a:lnTo>
                      <a:pt x="24" y="20"/>
                    </a:lnTo>
                    <a:lnTo>
                      <a:pt x="26" y="20"/>
                    </a:lnTo>
                    <a:lnTo>
                      <a:pt x="26" y="18"/>
                    </a:lnTo>
                    <a:lnTo>
                      <a:pt x="28" y="15"/>
                    </a:lnTo>
                    <a:lnTo>
                      <a:pt x="28" y="13"/>
                    </a:lnTo>
                    <a:lnTo>
                      <a:pt x="28" y="11"/>
                    </a:lnTo>
                    <a:lnTo>
                      <a:pt x="26" y="9"/>
                    </a:lnTo>
                    <a:lnTo>
                      <a:pt x="26" y="7"/>
                    </a:lnTo>
                    <a:lnTo>
                      <a:pt x="24" y="5"/>
                    </a:lnTo>
                    <a:lnTo>
                      <a:pt x="24" y="2"/>
                    </a:lnTo>
                    <a:lnTo>
                      <a:pt x="21" y="2"/>
                    </a:lnTo>
                    <a:lnTo>
                      <a:pt x="19" y="0"/>
                    </a:lnTo>
                    <a:lnTo>
                      <a:pt x="17" y="0"/>
                    </a:lnTo>
                    <a:lnTo>
                      <a:pt x="15" y="0"/>
                    </a:lnTo>
                    <a:lnTo>
                      <a:pt x="13" y="0"/>
                    </a:lnTo>
                    <a:lnTo>
                      <a:pt x="10" y="0"/>
                    </a:lnTo>
                    <a:lnTo>
                      <a:pt x="8" y="0"/>
                    </a:lnTo>
                    <a:lnTo>
                      <a:pt x="6" y="2"/>
                    </a:lnTo>
                    <a:lnTo>
                      <a:pt x="4" y="2"/>
                    </a:lnTo>
                    <a:lnTo>
                      <a:pt x="4" y="5"/>
                    </a:lnTo>
                    <a:lnTo>
                      <a:pt x="2" y="7"/>
                    </a:lnTo>
                    <a:lnTo>
                      <a:pt x="2" y="9"/>
                    </a:lnTo>
                    <a:lnTo>
                      <a:pt x="0" y="11"/>
                    </a:lnTo>
                    <a:lnTo>
                      <a:pt x="0" y="13"/>
                    </a:lnTo>
                    <a:lnTo>
                      <a:pt x="0" y="15"/>
                    </a:lnTo>
                    <a:lnTo>
                      <a:pt x="2" y="18"/>
                    </a:lnTo>
                    <a:lnTo>
                      <a:pt x="2" y="20"/>
                    </a:lnTo>
                    <a:lnTo>
                      <a:pt x="4" y="20"/>
                    </a:lnTo>
                    <a:lnTo>
                      <a:pt x="4" y="22"/>
                    </a:lnTo>
                    <a:lnTo>
                      <a:pt x="6" y="24"/>
                    </a:lnTo>
                    <a:lnTo>
                      <a:pt x="8" y="24"/>
                    </a:lnTo>
                    <a:lnTo>
                      <a:pt x="10" y="26"/>
                    </a:lnTo>
                    <a:lnTo>
                      <a:pt x="13" y="26"/>
                    </a:lnTo>
                    <a:lnTo>
                      <a:pt x="15" y="26"/>
                    </a:lnTo>
                    <a:lnTo>
                      <a:pt x="13"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63" name="Freeform 377"/>
              <p:cNvSpPr>
                <a:spLocks/>
              </p:cNvSpPr>
              <p:nvPr/>
            </p:nvSpPr>
            <p:spPr bwMode="auto">
              <a:xfrm>
                <a:off x="0" y="1316"/>
                <a:ext cx="28" cy="26"/>
              </a:xfrm>
              <a:custGeom>
                <a:avLst/>
                <a:gdLst>
                  <a:gd name="T0" fmla="*/ 13 w 28"/>
                  <a:gd name="T1" fmla="*/ 26 h 26"/>
                  <a:gd name="T2" fmla="*/ 17 w 28"/>
                  <a:gd name="T3" fmla="*/ 26 h 26"/>
                  <a:gd name="T4" fmla="*/ 19 w 28"/>
                  <a:gd name="T5" fmla="*/ 24 h 26"/>
                  <a:gd name="T6" fmla="*/ 21 w 28"/>
                  <a:gd name="T7" fmla="*/ 24 h 26"/>
                  <a:gd name="T8" fmla="*/ 24 w 28"/>
                  <a:gd name="T9" fmla="*/ 21 h 26"/>
                  <a:gd name="T10" fmla="*/ 24 w 28"/>
                  <a:gd name="T11" fmla="*/ 19 h 26"/>
                  <a:gd name="T12" fmla="*/ 26 w 28"/>
                  <a:gd name="T13" fmla="*/ 19 h 26"/>
                  <a:gd name="T14" fmla="*/ 26 w 28"/>
                  <a:gd name="T15" fmla="*/ 17 h 26"/>
                  <a:gd name="T16" fmla="*/ 28 w 28"/>
                  <a:gd name="T17" fmla="*/ 15 h 26"/>
                  <a:gd name="T18" fmla="*/ 28 w 28"/>
                  <a:gd name="T19" fmla="*/ 13 h 26"/>
                  <a:gd name="T20" fmla="*/ 28 w 28"/>
                  <a:gd name="T21" fmla="*/ 11 h 26"/>
                  <a:gd name="T22" fmla="*/ 26 w 28"/>
                  <a:gd name="T23" fmla="*/ 8 h 26"/>
                  <a:gd name="T24" fmla="*/ 26 w 28"/>
                  <a:gd name="T25" fmla="*/ 6 h 26"/>
                  <a:gd name="T26" fmla="*/ 24 w 28"/>
                  <a:gd name="T27" fmla="*/ 4 h 26"/>
                  <a:gd name="T28" fmla="*/ 24 w 28"/>
                  <a:gd name="T29" fmla="*/ 2 h 26"/>
                  <a:gd name="T30" fmla="*/ 21 w 28"/>
                  <a:gd name="T31" fmla="*/ 2 h 26"/>
                  <a:gd name="T32" fmla="*/ 19 w 28"/>
                  <a:gd name="T33" fmla="*/ 0 h 26"/>
                  <a:gd name="T34" fmla="*/ 17 w 28"/>
                  <a:gd name="T35" fmla="*/ 0 h 26"/>
                  <a:gd name="T36" fmla="*/ 15 w 28"/>
                  <a:gd name="T37" fmla="*/ 0 h 26"/>
                  <a:gd name="T38" fmla="*/ 13 w 28"/>
                  <a:gd name="T39" fmla="*/ 0 h 26"/>
                  <a:gd name="T40" fmla="*/ 10 w 28"/>
                  <a:gd name="T41" fmla="*/ 0 h 26"/>
                  <a:gd name="T42" fmla="*/ 8 w 28"/>
                  <a:gd name="T43" fmla="*/ 0 h 26"/>
                  <a:gd name="T44" fmla="*/ 6 w 28"/>
                  <a:gd name="T45" fmla="*/ 2 h 26"/>
                  <a:gd name="T46" fmla="*/ 4 w 28"/>
                  <a:gd name="T47" fmla="*/ 2 h 26"/>
                  <a:gd name="T48" fmla="*/ 4 w 28"/>
                  <a:gd name="T49" fmla="*/ 4 h 26"/>
                  <a:gd name="T50" fmla="*/ 2 w 28"/>
                  <a:gd name="T51" fmla="*/ 6 h 26"/>
                  <a:gd name="T52" fmla="*/ 2 w 28"/>
                  <a:gd name="T53" fmla="*/ 8 h 26"/>
                  <a:gd name="T54" fmla="*/ 0 w 28"/>
                  <a:gd name="T55" fmla="*/ 11 h 26"/>
                  <a:gd name="T56" fmla="*/ 0 w 28"/>
                  <a:gd name="T57" fmla="*/ 13 h 26"/>
                  <a:gd name="T58" fmla="*/ 0 w 28"/>
                  <a:gd name="T59" fmla="*/ 15 h 26"/>
                  <a:gd name="T60" fmla="*/ 2 w 28"/>
                  <a:gd name="T61" fmla="*/ 17 h 26"/>
                  <a:gd name="T62" fmla="*/ 2 w 28"/>
                  <a:gd name="T63" fmla="*/ 19 h 26"/>
                  <a:gd name="T64" fmla="*/ 4 w 28"/>
                  <a:gd name="T65" fmla="*/ 19 h 26"/>
                  <a:gd name="T66" fmla="*/ 4 w 28"/>
                  <a:gd name="T67" fmla="*/ 21 h 26"/>
                  <a:gd name="T68" fmla="*/ 6 w 28"/>
                  <a:gd name="T69" fmla="*/ 24 h 26"/>
                  <a:gd name="T70" fmla="*/ 8 w 28"/>
                  <a:gd name="T71" fmla="*/ 24 h 26"/>
                  <a:gd name="T72" fmla="*/ 10 w 28"/>
                  <a:gd name="T73" fmla="*/ 26 h 26"/>
                  <a:gd name="T74" fmla="*/ 13 w 28"/>
                  <a:gd name="T75" fmla="*/ 26 h 26"/>
                  <a:gd name="T76" fmla="*/ 15 w 28"/>
                  <a:gd name="T77" fmla="*/ 26 h 26"/>
                  <a:gd name="T78" fmla="*/ 13 w 28"/>
                  <a:gd name="T79" fmla="*/ 26 h 2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8"/>
                  <a:gd name="T121" fmla="*/ 0 h 26"/>
                  <a:gd name="T122" fmla="*/ 28 w 28"/>
                  <a:gd name="T123" fmla="*/ 26 h 2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8" h="26">
                    <a:moveTo>
                      <a:pt x="13" y="26"/>
                    </a:moveTo>
                    <a:lnTo>
                      <a:pt x="17" y="26"/>
                    </a:lnTo>
                    <a:lnTo>
                      <a:pt x="19" y="24"/>
                    </a:lnTo>
                    <a:lnTo>
                      <a:pt x="21" y="24"/>
                    </a:lnTo>
                    <a:lnTo>
                      <a:pt x="24" y="21"/>
                    </a:lnTo>
                    <a:lnTo>
                      <a:pt x="24" y="19"/>
                    </a:lnTo>
                    <a:lnTo>
                      <a:pt x="26" y="19"/>
                    </a:lnTo>
                    <a:lnTo>
                      <a:pt x="26" y="17"/>
                    </a:lnTo>
                    <a:lnTo>
                      <a:pt x="28" y="15"/>
                    </a:lnTo>
                    <a:lnTo>
                      <a:pt x="28" y="13"/>
                    </a:lnTo>
                    <a:lnTo>
                      <a:pt x="28" y="11"/>
                    </a:lnTo>
                    <a:lnTo>
                      <a:pt x="26" y="8"/>
                    </a:lnTo>
                    <a:lnTo>
                      <a:pt x="26" y="6"/>
                    </a:lnTo>
                    <a:lnTo>
                      <a:pt x="24" y="4"/>
                    </a:lnTo>
                    <a:lnTo>
                      <a:pt x="24" y="2"/>
                    </a:lnTo>
                    <a:lnTo>
                      <a:pt x="21" y="2"/>
                    </a:lnTo>
                    <a:lnTo>
                      <a:pt x="19" y="0"/>
                    </a:lnTo>
                    <a:lnTo>
                      <a:pt x="17" y="0"/>
                    </a:lnTo>
                    <a:lnTo>
                      <a:pt x="15" y="0"/>
                    </a:lnTo>
                    <a:lnTo>
                      <a:pt x="13" y="0"/>
                    </a:lnTo>
                    <a:lnTo>
                      <a:pt x="10" y="0"/>
                    </a:lnTo>
                    <a:lnTo>
                      <a:pt x="8" y="0"/>
                    </a:lnTo>
                    <a:lnTo>
                      <a:pt x="6" y="2"/>
                    </a:lnTo>
                    <a:lnTo>
                      <a:pt x="4" y="2"/>
                    </a:lnTo>
                    <a:lnTo>
                      <a:pt x="4" y="4"/>
                    </a:lnTo>
                    <a:lnTo>
                      <a:pt x="2" y="6"/>
                    </a:lnTo>
                    <a:lnTo>
                      <a:pt x="2" y="8"/>
                    </a:lnTo>
                    <a:lnTo>
                      <a:pt x="0" y="11"/>
                    </a:lnTo>
                    <a:lnTo>
                      <a:pt x="0" y="13"/>
                    </a:lnTo>
                    <a:lnTo>
                      <a:pt x="0" y="15"/>
                    </a:lnTo>
                    <a:lnTo>
                      <a:pt x="2" y="17"/>
                    </a:lnTo>
                    <a:lnTo>
                      <a:pt x="2" y="19"/>
                    </a:lnTo>
                    <a:lnTo>
                      <a:pt x="4" y="19"/>
                    </a:lnTo>
                    <a:lnTo>
                      <a:pt x="4" y="21"/>
                    </a:lnTo>
                    <a:lnTo>
                      <a:pt x="6" y="24"/>
                    </a:lnTo>
                    <a:lnTo>
                      <a:pt x="8" y="24"/>
                    </a:lnTo>
                    <a:lnTo>
                      <a:pt x="10" y="26"/>
                    </a:lnTo>
                    <a:lnTo>
                      <a:pt x="13" y="26"/>
                    </a:lnTo>
                    <a:lnTo>
                      <a:pt x="15" y="26"/>
                    </a:lnTo>
                    <a:lnTo>
                      <a:pt x="13"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64" name="Freeform 378"/>
              <p:cNvSpPr>
                <a:spLocks/>
              </p:cNvSpPr>
              <p:nvPr/>
            </p:nvSpPr>
            <p:spPr bwMode="auto">
              <a:xfrm>
                <a:off x="1073" y="1438"/>
                <a:ext cx="26" cy="26"/>
              </a:xfrm>
              <a:custGeom>
                <a:avLst/>
                <a:gdLst>
                  <a:gd name="T0" fmla="*/ 13 w 26"/>
                  <a:gd name="T1" fmla="*/ 24 h 26"/>
                  <a:gd name="T2" fmla="*/ 15 w 26"/>
                  <a:gd name="T3" fmla="*/ 26 h 26"/>
                  <a:gd name="T4" fmla="*/ 17 w 26"/>
                  <a:gd name="T5" fmla="*/ 26 h 26"/>
                  <a:gd name="T6" fmla="*/ 19 w 26"/>
                  <a:gd name="T7" fmla="*/ 24 h 26"/>
                  <a:gd name="T8" fmla="*/ 21 w 26"/>
                  <a:gd name="T9" fmla="*/ 24 h 26"/>
                  <a:gd name="T10" fmla="*/ 21 w 26"/>
                  <a:gd name="T11" fmla="*/ 22 h 26"/>
                  <a:gd name="T12" fmla="*/ 24 w 26"/>
                  <a:gd name="T13" fmla="*/ 19 h 26"/>
                  <a:gd name="T14" fmla="*/ 26 w 26"/>
                  <a:gd name="T15" fmla="*/ 17 h 26"/>
                  <a:gd name="T16" fmla="*/ 26 w 26"/>
                  <a:gd name="T17" fmla="*/ 15 h 26"/>
                  <a:gd name="T18" fmla="*/ 26 w 26"/>
                  <a:gd name="T19" fmla="*/ 13 h 26"/>
                  <a:gd name="T20" fmla="*/ 26 w 26"/>
                  <a:gd name="T21" fmla="*/ 11 h 26"/>
                  <a:gd name="T22" fmla="*/ 26 w 26"/>
                  <a:gd name="T23" fmla="*/ 9 h 26"/>
                  <a:gd name="T24" fmla="*/ 24 w 26"/>
                  <a:gd name="T25" fmla="*/ 6 h 26"/>
                  <a:gd name="T26" fmla="*/ 24 w 26"/>
                  <a:gd name="T27" fmla="*/ 4 h 26"/>
                  <a:gd name="T28" fmla="*/ 21 w 26"/>
                  <a:gd name="T29" fmla="*/ 2 h 26"/>
                  <a:gd name="T30" fmla="*/ 19 w 26"/>
                  <a:gd name="T31" fmla="*/ 0 h 26"/>
                  <a:gd name="T32" fmla="*/ 17 w 26"/>
                  <a:gd name="T33" fmla="*/ 0 h 26"/>
                  <a:gd name="T34" fmla="*/ 15 w 26"/>
                  <a:gd name="T35" fmla="*/ 0 h 26"/>
                  <a:gd name="T36" fmla="*/ 13 w 26"/>
                  <a:gd name="T37" fmla="*/ 0 h 26"/>
                  <a:gd name="T38" fmla="*/ 11 w 26"/>
                  <a:gd name="T39" fmla="*/ 0 h 26"/>
                  <a:gd name="T40" fmla="*/ 8 w 26"/>
                  <a:gd name="T41" fmla="*/ 0 h 26"/>
                  <a:gd name="T42" fmla="*/ 6 w 26"/>
                  <a:gd name="T43" fmla="*/ 0 h 26"/>
                  <a:gd name="T44" fmla="*/ 4 w 26"/>
                  <a:gd name="T45" fmla="*/ 2 h 26"/>
                  <a:gd name="T46" fmla="*/ 2 w 26"/>
                  <a:gd name="T47" fmla="*/ 4 h 26"/>
                  <a:gd name="T48" fmla="*/ 0 w 26"/>
                  <a:gd name="T49" fmla="*/ 6 h 26"/>
                  <a:gd name="T50" fmla="*/ 0 w 26"/>
                  <a:gd name="T51" fmla="*/ 9 h 26"/>
                  <a:gd name="T52" fmla="*/ 0 w 26"/>
                  <a:gd name="T53" fmla="*/ 11 h 26"/>
                  <a:gd name="T54" fmla="*/ 0 w 26"/>
                  <a:gd name="T55" fmla="*/ 13 h 26"/>
                  <a:gd name="T56" fmla="*/ 0 w 26"/>
                  <a:gd name="T57" fmla="*/ 15 h 26"/>
                  <a:gd name="T58" fmla="*/ 0 w 26"/>
                  <a:gd name="T59" fmla="*/ 17 h 26"/>
                  <a:gd name="T60" fmla="*/ 0 w 26"/>
                  <a:gd name="T61" fmla="*/ 19 h 26"/>
                  <a:gd name="T62" fmla="*/ 2 w 26"/>
                  <a:gd name="T63" fmla="*/ 19 h 26"/>
                  <a:gd name="T64" fmla="*/ 4 w 26"/>
                  <a:gd name="T65" fmla="*/ 22 h 26"/>
                  <a:gd name="T66" fmla="*/ 4 w 26"/>
                  <a:gd name="T67" fmla="*/ 24 h 26"/>
                  <a:gd name="T68" fmla="*/ 6 w 26"/>
                  <a:gd name="T69" fmla="*/ 24 h 26"/>
                  <a:gd name="T70" fmla="*/ 8 w 26"/>
                  <a:gd name="T71" fmla="*/ 26 h 26"/>
                  <a:gd name="T72" fmla="*/ 11 w 26"/>
                  <a:gd name="T73" fmla="*/ 26 h 26"/>
                  <a:gd name="T74" fmla="*/ 13 w 26"/>
                  <a:gd name="T75" fmla="*/ 26 h 26"/>
                  <a:gd name="T76" fmla="*/ 13 w 26"/>
                  <a:gd name="T77" fmla="*/ 24 h 2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6"/>
                  <a:gd name="T118" fmla="*/ 0 h 26"/>
                  <a:gd name="T119" fmla="*/ 26 w 26"/>
                  <a:gd name="T120" fmla="*/ 26 h 2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6" h="26">
                    <a:moveTo>
                      <a:pt x="13" y="24"/>
                    </a:moveTo>
                    <a:lnTo>
                      <a:pt x="15" y="26"/>
                    </a:lnTo>
                    <a:lnTo>
                      <a:pt x="17" y="26"/>
                    </a:lnTo>
                    <a:lnTo>
                      <a:pt x="19" y="24"/>
                    </a:lnTo>
                    <a:lnTo>
                      <a:pt x="21" y="24"/>
                    </a:lnTo>
                    <a:lnTo>
                      <a:pt x="21" y="22"/>
                    </a:lnTo>
                    <a:lnTo>
                      <a:pt x="24" y="19"/>
                    </a:lnTo>
                    <a:lnTo>
                      <a:pt x="26" y="17"/>
                    </a:lnTo>
                    <a:lnTo>
                      <a:pt x="26" y="15"/>
                    </a:lnTo>
                    <a:lnTo>
                      <a:pt x="26" y="13"/>
                    </a:lnTo>
                    <a:lnTo>
                      <a:pt x="26" y="11"/>
                    </a:lnTo>
                    <a:lnTo>
                      <a:pt x="26" y="9"/>
                    </a:lnTo>
                    <a:lnTo>
                      <a:pt x="24" y="6"/>
                    </a:lnTo>
                    <a:lnTo>
                      <a:pt x="24" y="4"/>
                    </a:lnTo>
                    <a:lnTo>
                      <a:pt x="21" y="2"/>
                    </a:lnTo>
                    <a:lnTo>
                      <a:pt x="19" y="0"/>
                    </a:lnTo>
                    <a:lnTo>
                      <a:pt x="17" y="0"/>
                    </a:lnTo>
                    <a:lnTo>
                      <a:pt x="15" y="0"/>
                    </a:lnTo>
                    <a:lnTo>
                      <a:pt x="13" y="0"/>
                    </a:lnTo>
                    <a:lnTo>
                      <a:pt x="11" y="0"/>
                    </a:lnTo>
                    <a:lnTo>
                      <a:pt x="8" y="0"/>
                    </a:lnTo>
                    <a:lnTo>
                      <a:pt x="6" y="0"/>
                    </a:lnTo>
                    <a:lnTo>
                      <a:pt x="4" y="2"/>
                    </a:lnTo>
                    <a:lnTo>
                      <a:pt x="2" y="4"/>
                    </a:lnTo>
                    <a:lnTo>
                      <a:pt x="0" y="6"/>
                    </a:lnTo>
                    <a:lnTo>
                      <a:pt x="0" y="9"/>
                    </a:lnTo>
                    <a:lnTo>
                      <a:pt x="0" y="11"/>
                    </a:lnTo>
                    <a:lnTo>
                      <a:pt x="0" y="13"/>
                    </a:lnTo>
                    <a:lnTo>
                      <a:pt x="0" y="15"/>
                    </a:lnTo>
                    <a:lnTo>
                      <a:pt x="0" y="17"/>
                    </a:lnTo>
                    <a:lnTo>
                      <a:pt x="0" y="19"/>
                    </a:lnTo>
                    <a:lnTo>
                      <a:pt x="2" y="19"/>
                    </a:lnTo>
                    <a:lnTo>
                      <a:pt x="4" y="22"/>
                    </a:lnTo>
                    <a:lnTo>
                      <a:pt x="4" y="24"/>
                    </a:lnTo>
                    <a:lnTo>
                      <a:pt x="6" y="24"/>
                    </a:lnTo>
                    <a:lnTo>
                      <a:pt x="8" y="26"/>
                    </a:lnTo>
                    <a:lnTo>
                      <a:pt x="11" y="26"/>
                    </a:lnTo>
                    <a:lnTo>
                      <a:pt x="13" y="26"/>
                    </a:lnTo>
                    <a:lnTo>
                      <a:pt x="13"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65" name="Rectangle 379"/>
              <p:cNvSpPr>
                <a:spLocks noChangeArrowheads="1"/>
              </p:cNvSpPr>
              <p:nvPr/>
            </p:nvSpPr>
            <p:spPr bwMode="auto">
              <a:xfrm>
                <a:off x="1090" y="895"/>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366" name="Rectangle 380"/>
              <p:cNvSpPr>
                <a:spLocks noChangeArrowheads="1"/>
              </p:cNvSpPr>
              <p:nvPr/>
            </p:nvSpPr>
            <p:spPr bwMode="auto">
              <a:xfrm>
                <a:off x="1125" y="895"/>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h</a:t>
                </a:r>
                <a:endParaRPr lang="en-US" altLang="zh-CN"/>
              </a:p>
            </p:txBody>
          </p:sp>
          <p:sp>
            <p:nvSpPr>
              <p:cNvPr id="367" name="Rectangle 381"/>
              <p:cNvSpPr>
                <a:spLocks noChangeArrowheads="1"/>
              </p:cNvSpPr>
              <p:nvPr/>
            </p:nvSpPr>
            <p:spPr bwMode="auto">
              <a:xfrm>
                <a:off x="1156" y="895"/>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368" name="Rectangle 382"/>
              <p:cNvSpPr>
                <a:spLocks noChangeArrowheads="1"/>
              </p:cNvSpPr>
              <p:nvPr/>
            </p:nvSpPr>
            <p:spPr bwMode="auto">
              <a:xfrm>
                <a:off x="1166" y="895"/>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f</a:t>
                </a:r>
                <a:endParaRPr lang="en-US" altLang="zh-CN"/>
              </a:p>
            </p:txBody>
          </p:sp>
          <p:sp>
            <p:nvSpPr>
              <p:cNvPr id="369" name="Rectangle 383"/>
              <p:cNvSpPr>
                <a:spLocks noChangeArrowheads="1"/>
              </p:cNvSpPr>
              <p:nvPr/>
            </p:nvSpPr>
            <p:spPr bwMode="auto">
              <a:xfrm>
                <a:off x="1182" y="895"/>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370" name="Rectangle 384"/>
              <p:cNvSpPr>
                <a:spLocks noChangeArrowheads="1"/>
              </p:cNvSpPr>
              <p:nvPr/>
            </p:nvSpPr>
            <p:spPr bwMode="auto">
              <a:xfrm>
                <a:off x="1197" y="895"/>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71" name="Rectangle 385"/>
              <p:cNvSpPr>
                <a:spLocks noChangeArrowheads="1"/>
              </p:cNvSpPr>
              <p:nvPr/>
            </p:nvSpPr>
            <p:spPr bwMode="auto">
              <a:xfrm>
                <a:off x="1081" y="958"/>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l</a:t>
                </a:r>
                <a:endParaRPr lang="en-US" altLang="zh-CN"/>
              </a:p>
            </p:txBody>
          </p:sp>
          <p:sp>
            <p:nvSpPr>
              <p:cNvPr id="372" name="Rectangle 386"/>
              <p:cNvSpPr>
                <a:spLocks noChangeArrowheads="1"/>
              </p:cNvSpPr>
              <p:nvPr/>
            </p:nvSpPr>
            <p:spPr bwMode="auto">
              <a:xfrm>
                <a:off x="1092" y="95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373" name="Rectangle 387"/>
              <p:cNvSpPr>
                <a:spLocks noChangeArrowheads="1"/>
              </p:cNvSpPr>
              <p:nvPr/>
            </p:nvSpPr>
            <p:spPr bwMode="auto">
              <a:xfrm>
                <a:off x="1123" y="958"/>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f</a:t>
                </a:r>
                <a:endParaRPr lang="en-US" altLang="zh-CN"/>
              </a:p>
            </p:txBody>
          </p:sp>
          <p:sp>
            <p:nvSpPr>
              <p:cNvPr id="374" name="Rectangle 388"/>
              <p:cNvSpPr>
                <a:spLocks noChangeArrowheads="1"/>
              </p:cNvSpPr>
              <p:nvPr/>
            </p:nvSpPr>
            <p:spPr bwMode="auto">
              <a:xfrm>
                <a:off x="1138" y="958"/>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375" name="Rectangle 389"/>
              <p:cNvSpPr>
                <a:spLocks noChangeArrowheads="1"/>
              </p:cNvSpPr>
              <p:nvPr/>
            </p:nvSpPr>
            <p:spPr bwMode="auto">
              <a:xfrm>
                <a:off x="1153" y="958"/>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 </a:t>
                </a:r>
                <a:endParaRPr lang="en-US" altLang="zh-CN"/>
              </a:p>
            </p:txBody>
          </p:sp>
          <p:sp>
            <p:nvSpPr>
              <p:cNvPr id="376" name="Rectangle 390"/>
              <p:cNvSpPr>
                <a:spLocks noChangeArrowheads="1"/>
              </p:cNvSpPr>
              <p:nvPr/>
            </p:nvSpPr>
            <p:spPr bwMode="auto">
              <a:xfrm>
                <a:off x="1169" y="95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2</a:t>
                </a:r>
                <a:endParaRPr lang="en-US" altLang="zh-CN"/>
              </a:p>
            </p:txBody>
          </p:sp>
          <p:sp>
            <p:nvSpPr>
              <p:cNvPr id="377" name="Freeform 391"/>
              <p:cNvSpPr>
                <a:spLocks/>
              </p:cNvSpPr>
              <p:nvPr/>
            </p:nvSpPr>
            <p:spPr bwMode="auto">
              <a:xfrm>
                <a:off x="2141" y="1466"/>
                <a:ext cx="27" cy="26"/>
              </a:xfrm>
              <a:custGeom>
                <a:avLst/>
                <a:gdLst>
                  <a:gd name="T0" fmla="*/ 11 w 27"/>
                  <a:gd name="T1" fmla="*/ 26 h 26"/>
                  <a:gd name="T2" fmla="*/ 16 w 27"/>
                  <a:gd name="T3" fmla="*/ 26 h 26"/>
                  <a:gd name="T4" fmla="*/ 18 w 27"/>
                  <a:gd name="T5" fmla="*/ 26 h 26"/>
                  <a:gd name="T6" fmla="*/ 20 w 27"/>
                  <a:gd name="T7" fmla="*/ 24 h 26"/>
                  <a:gd name="T8" fmla="*/ 22 w 27"/>
                  <a:gd name="T9" fmla="*/ 22 h 26"/>
                  <a:gd name="T10" fmla="*/ 24 w 27"/>
                  <a:gd name="T11" fmla="*/ 20 h 26"/>
                  <a:gd name="T12" fmla="*/ 27 w 27"/>
                  <a:gd name="T13" fmla="*/ 18 h 26"/>
                  <a:gd name="T14" fmla="*/ 27 w 27"/>
                  <a:gd name="T15" fmla="*/ 15 h 26"/>
                  <a:gd name="T16" fmla="*/ 27 w 27"/>
                  <a:gd name="T17" fmla="*/ 13 h 26"/>
                  <a:gd name="T18" fmla="*/ 27 w 27"/>
                  <a:gd name="T19" fmla="*/ 11 h 26"/>
                  <a:gd name="T20" fmla="*/ 27 w 27"/>
                  <a:gd name="T21" fmla="*/ 9 h 26"/>
                  <a:gd name="T22" fmla="*/ 24 w 27"/>
                  <a:gd name="T23" fmla="*/ 7 h 26"/>
                  <a:gd name="T24" fmla="*/ 24 w 27"/>
                  <a:gd name="T25" fmla="*/ 5 h 26"/>
                  <a:gd name="T26" fmla="*/ 22 w 27"/>
                  <a:gd name="T27" fmla="*/ 2 h 26"/>
                  <a:gd name="T28" fmla="*/ 20 w 27"/>
                  <a:gd name="T29" fmla="*/ 2 h 26"/>
                  <a:gd name="T30" fmla="*/ 20 w 27"/>
                  <a:gd name="T31" fmla="*/ 0 h 26"/>
                  <a:gd name="T32" fmla="*/ 18 w 27"/>
                  <a:gd name="T33" fmla="*/ 0 h 26"/>
                  <a:gd name="T34" fmla="*/ 16 w 27"/>
                  <a:gd name="T35" fmla="*/ 0 h 26"/>
                  <a:gd name="T36" fmla="*/ 13 w 27"/>
                  <a:gd name="T37" fmla="*/ 0 h 26"/>
                  <a:gd name="T38" fmla="*/ 11 w 27"/>
                  <a:gd name="T39" fmla="*/ 0 h 26"/>
                  <a:gd name="T40" fmla="*/ 9 w 27"/>
                  <a:gd name="T41" fmla="*/ 0 h 26"/>
                  <a:gd name="T42" fmla="*/ 7 w 27"/>
                  <a:gd name="T43" fmla="*/ 0 h 26"/>
                  <a:gd name="T44" fmla="*/ 5 w 27"/>
                  <a:gd name="T45" fmla="*/ 2 h 26"/>
                  <a:gd name="T46" fmla="*/ 3 w 27"/>
                  <a:gd name="T47" fmla="*/ 2 h 26"/>
                  <a:gd name="T48" fmla="*/ 3 w 27"/>
                  <a:gd name="T49" fmla="*/ 5 h 26"/>
                  <a:gd name="T50" fmla="*/ 0 w 27"/>
                  <a:gd name="T51" fmla="*/ 7 h 26"/>
                  <a:gd name="T52" fmla="*/ 0 w 27"/>
                  <a:gd name="T53" fmla="*/ 9 h 26"/>
                  <a:gd name="T54" fmla="*/ 0 w 27"/>
                  <a:gd name="T55" fmla="*/ 11 h 26"/>
                  <a:gd name="T56" fmla="*/ 0 w 27"/>
                  <a:gd name="T57" fmla="*/ 13 h 26"/>
                  <a:gd name="T58" fmla="*/ 0 w 27"/>
                  <a:gd name="T59" fmla="*/ 15 h 26"/>
                  <a:gd name="T60" fmla="*/ 0 w 27"/>
                  <a:gd name="T61" fmla="*/ 18 h 26"/>
                  <a:gd name="T62" fmla="*/ 0 w 27"/>
                  <a:gd name="T63" fmla="*/ 20 h 26"/>
                  <a:gd name="T64" fmla="*/ 3 w 27"/>
                  <a:gd name="T65" fmla="*/ 20 h 26"/>
                  <a:gd name="T66" fmla="*/ 3 w 27"/>
                  <a:gd name="T67" fmla="*/ 22 h 26"/>
                  <a:gd name="T68" fmla="*/ 5 w 27"/>
                  <a:gd name="T69" fmla="*/ 24 h 26"/>
                  <a:gd name="T70" fmla="*/ 7 w 27"/>
                  <a:gd name="T71" fmla="*/ 24 h 26"/>
                  <a:gd name="T72" fmla="*/ 9 w 27"/>
                  <a:gd name="T73" fmla="*/ 26 h 26"/>
                  <a:gd name="T74" fmla="*/ 11 w 27"/>
                  <a:gd name="T75" fmla="*/ 26 h 26"/>
                  <a:gd name="T76" fmla="*/ 13 w 27"/>
                  <a:gd name="T77" fmla="*/ 26 h 26"/>
                  <a:gd name="T78" fmla="*/ 11 w 27"/>
                  <a:gd name="T79" fmla="*/ 26 h 2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7"/>
                  <a:gd name="T121" fmla="*/ 0 h 26"/>
                  <a:gd name="T122" fmla="*/ 27 w 27"/>
                  <a:gd name="T123" fmla="*/ 26 h 2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7" h="26">
                    <a:moveTo>
                      <a:pt x="11" y="26"/>
                    </a:moveTo>
                    <a:lnTo>
                      <a:pt x="16" y="26"/>
                    </a:lnTo>
                    <a:lnTo>
                      <a:pt x="18" y="26"/>
                    </a:lnTo>
                    <a:lnTo>
                      <a:pt x="20" y="24"/>
                    </a:lnTo>
                    <a:lnTo>
                      <a:pt x="22" y="22"/>
                    </a:lnTo>
                    <a:lnTo>
                      <a:pt x="24" y="20"/>
                    </a:lnTo>
                    <a:lnTo>
                      <a:pt x="27" y="18"/>
                    </a:lnTo>
                    <a:lnTo>
                      <a:pt x="27" y="15"/>
                    </a:lnTo>
                    <a:lnTo>
                      <a:pt x="27" y="13"/>
                    </a:lnTo>
                    <a:lnTo>
                      <a:pt x="27" y="11"/>
                    </a:lnTo>
                    <a:lnTo>
                      <a:pt x="27" y="9"/>
                    </a:lnTo>
                    <a:lnTo>
                      <a:pt x="24" y="7"/>
                    </a:lnTo>
                    <a:lnTo>
                      <a:pt x="24" y="5"/>
                    </a:lnTo>
                    <a:lnTo>
                      <a:pt x="22" y="2"/>
                    </a:lnTo>
                    <a:lnTo>
                      <a:pt x="20" y="2"/>
                    </a:lnTo>
                    <a:lnTo>
                      <a:pt x="20" y="0"/>
                    </a:lnTo>
                    <a:lnTo>
                      <a:pt x="18" y="0"/>
                    </a:lnTo>
                    <a:lnTo>
                      <a:pt x="16" y="0"/>
                    </a:lnTo>
                    <a:lnTo>
                      <a:pt x="13" y="0"/>
                    </a:lnTo>
                    <a:lnTo>
                      <a:pt x="11" y="0"/>
                    </a:lnTo>
                    <a:lnTo>
                      <a:pt x="9" y="0"/>
                    </a:lnTo>
                    <a:lnTo>
                      <a:pt x="7" y="0"/>
                    </a:lnTo>
                    <a:lnTo>
                      <a:pt x="5" y="2"/>
                    </a:lnTo>
                    <a:lnTo>
                      <a:pt x="3" y="2"/>
                    </a:lnTo>
                    <a:lnTo>
                      <a:pt x="3" y="5"/>
                    </a:lnTo>
                    <a:lnTo>
                      <a:pt x="0" y="7"/>
                    </a:lnTo>
                    <a:lnTo>
                      <a:pt x="0" y="9"/>
                    </a:lnTo>
                    <a:lnTo>
                      <a:pt x="0" y="11"/>
                    </a:lnTo>
                    <a:lnTo>
                      <a:pt x="0" y="13"/>
                    </a:lnTo>
                    <a:lnTo>
                      <a:pt x="0" y="15"/>
                    </a:lnTo>
                    <a:lnTo>
                      <a:pt x="0" y="18"/>
                    </a:lnTo>
                    <a:lnTo>
                      <a:pt x="0" y="20"/>
                    </a:lnTo>
                    <a:lnTo>
                      <a:pt x="3" y="20"/>
                    </a:lnTo>
                    <a:lnTo>
                      <a:pt x="3" y="22"/>
                    </a:lnTo>
                    <a:lnTo>
                      <a:pt x="5" y="24"/>
                    </a:lnTo>
                    <a:lnTo>
                      <a:pt x="7" y="24"/>
                    </a:lnTo>
                    <a:lnTo>
                      <a:pt x="9" y="26"/>
                    </a:lnTo>
                    <a:lnTo>
                      <a:pt x="11" y="26"/>
                    </a:lnTo>
                    <a:lnTo>
                      <a:pt x="13" y="26"/>
                    </a:lnTo>
                    <a:lnTo>
                      <a:pt x="11"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78" name="Rectangle 392"/>
              <p:cNvSpPr>
                <a:spLocks noChangeArrowheads="1"/>
              </p:cNvSpPr>
              <p:nvPr/>
            </p:nvSpPr>
            <p:spPr bwMode="auto">
              <a:xfrm rot="-5400000">
                <a:off x="416" y="969"/>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379" name="Rectangle 393"/>
              <p:cNvSpPr>
                <a:spLocks noChangeArrowheads="1"/>
              </p:cNvSpPr>
              <p:nvPr/>
            </p:nvSpPr>
            <p:spPr bwMode="auto">
              <a:xfrm rot="-5400000">
                <a:off x="421" y="93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380" name="Rectangle 394"/>
              <p:cNvSpPr>
                <a:spLocks noChangeArrowheads="1"/>
              </p:cNvSpPr>
              <p:nvPr/>
            </p:nvSpPr>
            <p:spPr bwMode="auto">
              <a:xfrm rot="-5400000">
                <a:off x="420" y="903"/>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g</a:t>
                </a:r>
                <a:endParaRPr lang="en-US" altLang="zh-CN"/>
              </a:p>
            </p:txBody>
          </p:sp>
          <p:sp>
            <p:nvSpPr>
              <p:cNvPr id="381" name="Rectangle 395"/>
              <p:cNvSpPr>
                <a:spLocks noChangeArrowheads="1"/>
              </p:cNvSpPr>
              <p:nvPr/>
            </p:nvSpPr>
            <p:spPr bwMode="auto">
              <a:xfrm rot="-5400000">
                <a:off x="408" y="862"/>
                <a:ext cx="8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W</a:t>
                </a:r>
                <a:endParaRPr lang="en-US" altLang="zh-CN"/>
              </a:p>
            </p:txBody>
          </p:sp>
          <p:sp>
            <p:nvSpPr>
              <p:cNvPr id="382" name="Rectangle 396"/>
              <p:cNvSpPr>
                <a:spLocks noChangeArrowheads="1"/>
              </p:cNvSpPr>
              <p:nvPr/>
            </p:nvSpPr>
            <p:spPr bwMode="auto">
              <a:xfrm rot="-5400000">
                <a:off x="427" y="829"/>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383" name="Rectangle 397"/>
              <p:cNvSpPr>
                <a:spLocks noChangeArrowheads="1"/>
              </p:cNvSpPr>
              <p:nvPr/>
            </p:nvSpPr>
            <p:spPr bwMode="auto">
              <a:xfrm rot="-5400000">
                <a:off x="430" y="815"/>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i</a:t>
                </a:r>
                <a:endParaRPr lang="en-US" altLang="zh-CN"/>
              </a:p>
            </p:txBody>
          </p:sp>
          <p:sp>
            <p:nvSpPr>
              <p:cNvPr id="384" name="Rectangle 398"/>
              <p:cNvSpPr>
                <a:spLocks noChangeArrowheads="1"/>
              </p:cNvSpPr>
              <p:nvPr/>
            </p:nvSpPr>
            <p:spPr bwMode="auto">
              <a:xfrm rot="-5400000">
                <a:off x="429" y="803"/>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t</a:t>
                </a:r>
                <a:endParaRPr lang="en-US" altLang="zh-CN"/>
              </a:p>
            </p:txBody>
          </p:sp>
          <p:sp>
            <p:nvSpPr>
              <p:cNvPr id="385" name="Rectangle 399"/>
              <p:cNvSpPr>
                <a:spLocks noChangeArrowheads="1"/>
              </p:cNvSpPr>
              <p:nvPr/>
            </p:nvSpPr>
            <p:spPr bwMode="auto">
              <a:xfrm rot="-5400000">
                <a:off x="421" y="780"/>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386" name="Rectangle 400"/>
              <p:cNvSpPr>
                <a:spLocks noChangeArrowheads="1"/>
              </p:cNvSpPr>
              <p:nvPr/>
            </p:nvSpPr>
            <p:spPr bwMode="auto">
              <a:xfrm>
                <a:off x="2623" y="2001"/>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M</a:t>
                </a:r>
                <a:endParaRPr lang="en-US" altLang="zh-CN"/>
              </a:p>
            </p:txBody>
          </p:sp>
          <p:sp>
            <p:nvSpPr>
              <p:cNvPr id="387" name="Rectangle 401"/>
              <p:cNvSpPr>
                <a:spLocks noChangeArrowheads="1"/>
              </p:cNvSpPr>
              <p:nvPr/>
            </p:nvSpPr>
            <p:spPr bwMode="auto">
              <a:xfrm>
                <a:off x="2669" y="200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388" name="Rectangle 402"/>
              <p:cNvSpPr>
                <a:spLocks noChangeArrowheads="1"/>
              </p:cNvSpPr>
              <p:nvPr/>
            </p:nvSpPr>
            <p:spPr bwMode="auto">
              <a:xfrm>
                <a:off x="2700" y="2001"/>
                <a:ext cx="7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m</a:t>
                </a:r>
                <a:endParaRPr lang="en-US" altLang="zh-CN"/>
              </a:p>
            </p:txBody>
          </p:sp>
          <p:sp>
            <p:nvSpPr>
              <p:cNvPr id="389" name="Rectangle 403"/>
              <p:cNvSpPr>
                <a:spLocks noChangeArrowheads="1"/>
              </p:cNvSpPr>
              <p:nvPr/>
            </p:nvSpPr>
            <p:spPr bwMode="auto">
              <a:xfrm>
                <a:off x="2743" y="2001"/>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390" name="Rectangle 404"/>
              <p:cNvSpPr>
                <a:spLocks noChangeArrowheads="1"/>
              </p:cNvSpPr>
              <p:nvPr/>
            </p:nvSpPr>
            <p:spPr bwMode="auto">
              <a:xfrm>
                <a:off x="2783" y="200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391" name="Rectangle 405"/>
              <p:cNvSpPr>
                <a:spLocks noChangeArrowheads="1"/>
              </p:cNvSpPr>
              <p:nvPr/>
            </p:nvSpPr>
            <p:spPr bwMode="auto">
              <a:xfrm>
                <a:off x="2813" y="2001"/>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a</a:t>
                </a:r>
                <a:endParaRPr lang="en-US" altLang="zh-CN"/>
              </a:p>
            </p:txBody>
          </p:sp>
          <p:sp>
            <p:nvSpPr>
              <p:cNvPr id="392" name="Rectangle 406"/>
              <p:cNvSpPr>
                <a:spLocks noChangeArrowheads="1"/>
              </p:cNvSpPr>
              <p:nvPr/>
            </p:nvSpPr>
            <p:spPr bwMode="auto">
              <a:xfrm>
                <a:off x="2842" y="2001"/>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d</a:t>
                </a:r>
                <a:endParaRPr lang="en-US" altLang="zh-CN"/>
              </a:p>
            </p:txBody>
          </p:sp>
          <p:sp>
            <p:nvSpPr>
              <p:cNvPr id="393" name="Freeform 407"/>
              <p:cNvSpPr>
                <a:spLocks/>
              </p:cNvSpPr>
              <p:nvPr/>
            </p:nvSpPr>
            <p:spPr bwMode="auto">
              <a:xfrm>
                <a:off x="569" y="0"/>
                <a:ext cx="222" cy="471"/>
              </a:xfrm>
              <a:custGeom>
                <a:avLst/>
                <a:gdLst>
                  <a:gd name="T0" fmla="*/ 111 w 222"/>
                  <a:gd name="T1" fmla="*/ 471 h 471"/>
                  <a:gd name="T2" fmla="*/ 128 w 222"/>
                  <a:gd name="T3" fmla="*/ 469 h 471"/>
                  <a:gd name="T4" fmla="*/ 146 w 222"/>
                  <a:gd name="T5" fmla="*/ 460 h 471"/>
                  <a:gd name="T6" fmla="*/ 161 w 222"/>
                  <a:gd name="T7" fmla="*/ 445 h 471"/>
                  <a:gd name="T8" fmla="*/ 176 w 222"/>
                  <a:gd name="T9" fmla="*/ 426 h 471"/>
                  <a:gd name="T10" fmla="*/ 190 w 222"/>
                  <a:gd name="T11" fmla="*/ 402 h 471"/>
                  <a:gd name="T12" fmla="*/ 200 w 222"/>
                  <a:gd name="T13" fmla="*/ 375 h 471"/>
                  <a:gd name="T14" fmla="*/ 209 w 222"/>
                  <a:gd name="T15" fmla="*/ 345 h 471"/>
                  <a:gd name="T16" fmla="*/ 216 w 222"/>
                  <a:gd name="T17" fmla="*/ 310 h 471"/>
                  <a:gd name="T18" fmla="*/ 220 w 222"/>
                  <a:gd name="T19" fmla="*/ 275 h 471"/>
                  <a:gd name="T20" fmla="*/ 222 w 222"/>
                  <a:gd name="T21" fmla="*/ 236 h 471"/>
                  <a:gd name="T22" fmla="*/ 220 w 222"/>
                  <a:gd name="T23" fmla="*/ 197 h 471"/>
                  <a:gd name="T24" fmla="*/ 216 w 222"/>
                  <a:gd name="T25" fmla="*/ 162 h 471"/>
                  <a:gd name="T26" fmla="*/ 209 w 222"/>
                  <a:gd name="T27" fmla="*/ 127 h 471"/>
                  <a:gd name="T28" fmla="*/ 200 w 222"/>
                  <a:gd name="T29" fmla="*/ 96 h 471"/>
                  <a:gd name="T30" fmla="*/ 190 w 222"/>
                  <a:gd name="T31" fmla="*/ 70 h 471"/>
                  <a:gd name="T32" fmla="*/ 176 w 222"/>
                  <a:gd name="T33" fmla="*/ 46 h 471"/>
                  <a:gd name="T34" fmla="*/ 161 w 222"/>
                  <a:gd name="T35" fmla="*/ 26 h 471"/>
                  <a:gd name="T36" fmla="*/ 146 w 222"/>
                  <a:gd name="T37" fmla="*/ 11 h 471"/>
                  <a:gd name="T38" fmla="*/ 128 w 222"/>
                  <a:gd name="T39" fmla="*/ 2 h 471"/>
                  <a:gd name="T40" fmla="*/ 111 w 222"/>
                  <a:gd name="T41" fmla="*/ 0 h 471"/>
                  <a:gd name="T42" fmla="*/ 94 w 222"/>
                  <a:gd name="T43" fmla="*/ 2 h 471"/>
                  <a:gd name="T44" fmla="*/ 76 w 222"/>
                  <a:gd name="T45" fmla="*/ 11 h 471"/>
                  <a:gd name="T46" fmla="*/ 61 w 222"/>
                  <a:gd name="T47" fmla="*/ 26 h 471"/>
                  <a:gd name="T48" fmla="*/ 46 w 222"/>
                  <a:gd name="T49" fmla="*/ 46 h 471"/>
                  <a:gd name="T50" fmla="*/ 33 w 222"/>
                  <a:gd name="T51" fmla="*/ 70 h 471"/>
                  <a:gd name="T52" fmla="*/ 22 w 222"/>
                  <a:gd name="T53" fmla="*/ 96 h 471"/>
                  <a:gd name="T54" fmla="*/ 13 w 222"/>
                  <a:gd name="T55" fmla="*/ 127 h 471"/>
                  <a:gd name="T56" fmla="*/ 6 w 222"/>
                  <a:gd name="T57" fmla="*/ 162 h 471"/>
                  <a:gd name="T58" fmla="*/ 2 w 222"/>
                  <a:gd name="T59" fmla="*/ 197 h 471"/>
                  <a:gd name="T60" fmla="*/ 0 w 222"/>
                  <a:gd name="T61" fmla="*/ 236 h 471"/>
                  <a:gd name="T62" fmla="*/ 2 w 222"/>
                  <a:gd name="T63" fmla="*/ 275 h 471"/>
                  <a:gd name="T64" fmla="*/ 6 w 222"/>
                  <a:gd name="T65" fmla="*/ 310 h 471"/>
                  <a:gd name="T66" fmla="*/ 13 w 222"/>
                  <a:gd name="T67" fmla="*/ 345 h 471"/>
                  <a:gd name="T68" fmla="*/ 22 w 222"/>
                  <a:gd name="T69" fmla="*/ 375 h 471"/>
                  <a:gd name="T70" fmla="*/ 33 w 222"/>
                  <a:gd name="T71" fmla="*/ 402 h 471"/>
                  <a:gd name="T72" fmla="*/ 46 w 222"/>
                  <a:gd name="T73" fmla="*/ 426 h 471"/>
                  <a:gd name="T74" fmla="*/ 61 w 222"/>
                  <a:gd name="T75" fmla="*/ 445 h 471"/>
                  <a:gd name="T76" fmla="*/ 76 w 222"/>
                  <a:gd name="T77" fmla="*/ 460 h 471"/>
                  <a:gd name="T78" fmla="*/ 94 w 222"/>
                  <a:gd name="T79" fmla="*/ 469 h 471"/>
                  <a:gd name="T80" fmla="*/ 111 w 222"/>
                  <a:gd name="T81" fmla="*/ 471 h 471"/>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22"/>
                  <a:gd name="T124" fmla="*/ 0 h 471"/>
                  <a:gd name="T125" fmla="*/ 222 w 222"/>
                  <a:gd name="T126" fmla="*/ 471 h 471"/>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22" h="471">
                    <a:moveTo>
                      <a:pt x="111" y="471"/>
                    </a:moveTo>
                    <a:lnTo>
                      <a:pt x="128" y="469"/>
                    </a:lnTo>
                    <a:lnTo>
                      <a:pt x="146" y="460"/>
                    </a:lnTo>
                    <a:lnTo>
                      <a:pt x="161" y="445"/>
                    </a:lnTo>
                    <a:lnTo>
                      <a:pt x="176" y="426"/>
                    </a:lnTo>
                    <a:lnTo>
                      <a:pt x="190" y="402"/>
                    </a:lnTo>
                    <a:lnTo>
                      <a:pt x="200" y="375"/>
                    </a:lnTo>
                    <a:lnTo>
                      <a:pt x="209" y="345"/>
                    </a:lnTo>
                    <a:lnTo>
                      <a:pt x="216" y="310"/>
                    </a:lnTo>
                    <a:lnTo>
                      <a:pt x="220" y="275"/>
                    </a:lnTo>
                    <a:lnTo>
                      <a:pt x="222" y="236"/>
                    </a:lnTo>
                    <a:lnTo>
                      <a:pt x="220" y="197"/>
                    </a:lnTo>
                    <a:lnTo>
                      <a:pt x="216" y="162"/>
                    </a:lnTo>
                    <a:lnTo>
                      <a:pt x="209" y="127"/>
                    </a:lnTo>
                    <a:lnTo>
                      <a:pt x="200" y="96"/>
                    </a:lnTo>
                    <a:lnTo>
                      <a:pt x="190" y="70"/>
                    </a:lnTo>
                    <a:lnTo>
                      <a:pt x="176" y="46"/>
                    </a:lnTo>
                    <a:lnTo>
                      <a:pt x="161" y="26"/>
                    </a:lnTo>
                    <a:lnTo>
                      <a:pt x="146" y="11"/>
                    </a:lnTo>
                    <a:lnTo>
                      <a:pt x="128" y="2"/>
                    </a:lnTo>
                    <a:lnTo>
                      <a:pt x="111" y="0"/>
                    </a:lnTo>
                    <a:lnTo>
                      <a:pt x="94" y="2"/>
                    </a:lnTo>
                    <a:lnTo>
                      <a:pt x="76" y="11"/>
                    </a:lnTo>
                    <a:lnTo>
                      <a:pt x="61" y="26"/>
                    </a:lnTo>
                    <a:lnTo>
                      <a:pt x="46" y="46"/>
                    </a:lnTo>
                    <a:lnTo>
                      <a:pt x="33" y="70"/>
                    </a:lnTo>
                    <a:lnTo>
                      <a:pt x="22" y="96"/>
                    </a:lnTo>
                    <a:lnTo>
                      <a:pt x="13" y="127"/>
                    </a:lnTo>
                    <a:lnTo>
                      <a:pt x="6" y="162"/>
                    </a:lnTo>
                    <a:lnTo>
                      <a:pt x="2" y="197"/>
                    </a:lnTo>
                    <a:lnTo>
                      <a:pt x="0" y="236"/>
                    </a:lnTo>
                    <a:lnTo>
                      <a:pt x="2" y="275"/>
                    </a:lnTo>
                    <a:lnTo>
                      <a:pt x="6" y="310"/>
                    </a:lnTo>
                    <a:lnTo>
                      <a:pt x="13" y="345"/>
                    </a:lnTo>
                    <a:lnTo>
                      <a:pt x="22" y="375"/>
                    </a:lnTo>
                    <a:lnTo>
                      <a:pt x="33" y="402"/>
                    </a:lnTo>
                    <a:lnTo>
                      <a:pt x="46" y="426"/>
                    </a:lnTo>
                    <a:lnTo>
                      <a:pt x="61" y="445"/>
                    </a:lnTo>
                    <a:lnTo>
                      <a:pt x="76" y="460"/>
                    </a:lnTo>
                    <a:lnTo>
                      <a:pt x="94" y="469"/>
                    </a:lnTo>
                    <a:lnTo>
                      <a:pt x="111" y="4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94" name="Freeform 408"/>
              <p:cNvSpPr>
                <a:spLocks/>
              </p:cNvSpPr>
              <p:nvPr/>
            </p:nvSpPr>
            <p:spPr bwMode="auto">
              <a:xfrm>
                <a:off x="569" y="0"/>
                <a:ext cx="222" cy="471"/>
              </a:xfrm>
              <a:custGeom>
                <a:avLst/>
                <a:gdLst>
                  <a:gd name="T0" fmla="*/ 111 w 222"/>
                  <a:gd name="T1" fmla="*/ 471 h 471"/>
                  <a:gd name="T2" fmla="*/ 128 w 222"/>
                  <a:gd name="T3" fmla="*/ 469 h 471"/>
                  <a:gd name="T4" fmla="*/ 146 w 222"/>
                  <a:gd name="T5" fmla="*/ 460 h 471"/>
                  <a:gd name="T6" fmla="*/ 161 w 222"/>
                  <a:gd name="T7" fmla="*/ 445 h 471"/>
                  <a:gd name="T8" fmla="*/ 176 w 222"/>
                  <a:gd name="T9" fmla="*/ 426 h 471"/>
                  <a:gd name="T10" fmla="*/ 190 w 222"/>
                  <a:gd name="T11" fmla="*/ 402 h 471"/>
                  <a:gd name="T12" fmla="*/ 200 w 222"/>
                  <a:gd name="T13" fmla="*/ 375 h 471"/>
                  <a:gd name="T14" fmla="*/ 209 w 222"/>
                  <a:gd name="T15" fmla="*/ 345 h 471"/>
                  <a:gd name="T16" fmla="*/ 216 w 222"/>
                  <a:gd name="T17" fmla="*/ 310 h 471"/>
                  <a:gd name="T18" fmla="*/ 220 w 222"/>
                  <a:gd name="T19" fmla="*/ 275 h 471"/>
                  <a:gd name="T20" fmla="*/ 222 w 222"/>
                  <a:gd name="T21" fmla="*/ 236 h 471"/>
                  <a:gd name="T22" fmla="*/ 220 w 222"/>
                  <a:gd name="T23" fmla="*/ 197 h 471"/>
                  <a:gd name="T24" fmla="*/ 216 w 222"/>
                  <a:gd name="T25" fmla="*/ 162 h 471"/>
                  <a:gd name="T26" fmla="*/ 209 w 222"/>
                  <a:gd name="T27" fmla="*/ 127 h 471"/>
                  <a:gd name="T28" fmla="*/ 200 w 222"/>
                  <a:gd name="T29" fmla="*/ 96 h 471"/>
                  <a:gd name="T30" fmla="*/ 190 w 222"/>
                  <a:gd name="T31" fmla="*/ 70 h 471"/>
                  <a:gd name="T32" fmla="*/ 176 w 222"/>
                  <a:gd name="T33" fmla="*/ 46 h 471"/>
                  <a:gd name="T34" fmla="*/ 161 w 222"/>
                  <a:gd name="T35" fmla="*/ 26 h 471"/>
                  <a:gd name="T36" fmla="*/ 146 w 222"/>
                  <a:gd name="T37" fmla="*/ 11 h 471"/>
                  <a:gd name="T38" fmla="*/ 128 w 222"/>
                  <a:gd name="T39" fmla="*/ 2 h 471"/>
                  <a:gd name="T40" fmla="*/ 111 w 222"/>
                  <a:gd name="T41" fmla="*/ 0 h 471"/>
                  <a:gd name="T42" fmla="*/ 94 w 222"/>
                  <a:gd name="T43" fmla="*/ 2 h 471"/>
                  <a:gd name="T44" fmla="*/ 76 w 222"/>
                  <a:gd name="T45" fmla="*/ 11 h 471"/>
                  <a:gd name="T46" fmla="*/ 61 w 222"/>
                  <a:gd name="T47" fmla="*/ 26 h 471"/>
                  <a:gd name="T48" fmla="*/ 46 w 222"/>
                  <a:gd name="T49" fmla="*/ 46 h 471"/>
                  <a:gd name="T50" fmla="*/ 33 w 222"/>
                  <a:gd name="T51" fmla="*/ 70 h 471"/>
                  <a:gd name="T52" fmla="*/ 22 w 222"/>
                  <a:gd name="T53" fmla="*/ 96 h 471"/>
                  <a:gd name="T54" fmla="*/ 13 w 222"/>
                  <a:gd name="T55" fmla="*/ 127 h 471"/>
                  <a:gd name="T56" fmla="*/ 6 w 222"/>
                  <a:gd name="T57" fmla="*/ 162 h 471"/>
                  <a:gd name="T58" fmla="*/ 2 w 222"/>
                  <a:gd name="T59" fmla="*/ 197 h 471"/>
                  <a:gd name="T60" fmla="*/ 0 w 222"/>
                  <a:gd name="T61" fmla="*/ 236 h 471"/>
                  <a:gd name="T62" fmla="*/ 2 w 222"/>
                  <a:gd name="T63" fmla="*/ 275 h 471"/>
                  <a:gd name="T64" fmla="*/ 6 w 222"/>
                  <a:gd name="T65" fmla="*/ 310 h 471"/>
                  <a:gd name="T66" fmla="*/ 13 w 222"/>
                  <a:gd name="T67" fmla="*/ 345 h 471"/>
                  <a:gd name="T68" fmla="*/ 22 w 222"/>
                  <a:gd name="T69" fmla="*/ 375 h 471"/>
                  <a:gd name="T70" fmla="*/ 33 w 222"/>
                  <a:gd name="T71" fmla="*/ 402 h 471"/>
                  <a:gd name="T72" fmla="*/ 46 w 222"/>
                  <a:gd name="T73" fmla="*/ 426 h 471"/>
                  <a:gd name="T74" fmla="*/ 61 w 222"/>
                  <a:gd name="T75" fmla="*/ 445 h 471"/>
                  <a:gd name="T76" fmla="*/ 76 w 222"/>
                  <a:gd name="T77" fmla="*/ 460 h 471"/>
                  <a:gd name="T78" fmla="*/ 94 w 222"/>
                  <a:gd name="T79" fmla="*/ 469 h 471"/>
                  <a:gd name="T80" fmla="*/ 111 w 222"/>
                  <a:gd name="T81" fmla="*/ 471 h 471"/>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22"/>
                  <a:gd name="T124" fmla="*/ 0 h 471"/>
                  <a:gd name="T125" fmla="*/ 222 w 222"/>
                  <a:gd name="T126" fmla="*/ 471 h 471"/>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22" h="471">
                    <a:moveTo>
                      <a:pt x="111" y="471"/>
                    </a:moveTo>
                    <a:lnTo>
                      <a:pt x="128" y="469"/>
                    </a:lnTo>
                    <a:lnTo>
                      <a:pt x="146" y="460"/>
                    </a:lnTo>
                    <a:lnTo>
                      <a:pt x="161" y="445"/>
                    </a:lnTo>
                    <a:lnTo>
                      <a:pt x="176" y="426"/>
                    </a:lnTo>
                    <a:lnTo>
                      <a:pt x="190" y="402"/>
                    </a:lnTo>
                    <a:lnTo>
                      <a:pt x="200" y="375"/>
                    </a:lnTo>
                    <a:lnTo>
                      <a:pt x="209" y="345"/>
                    </a:lnTo>
                    <a:lnTo>
                      <a:pt x="216" y="310"/>
                    </a:lnTo>
                    <a:lnTo>
                      <a:pt x="220" y="275"/>
                    </a:lnTo>
                    <a:lnTo>
                      <a:pt x="222" y="236"/>
                    </a:lnTo>
                    <a:lnTo>
                      <a:pt x="220" y="197"/>
                    </a:lnTo>
                    <a:lnTo>
                      <a:pt x="216" y="162"/>
                    </a:lnTo>
                    <a:lnTo>
                      <a:pt x="209" y="127"/>
                    </a:lnTo>
                    <a:lnTo>
                      <a:pt x="200" y="96"/>
                    </a:lnTo>
                    <a:lnTo>
                      <a:pt x="190" y="70"/>
                    </a:lnTo>
                    <a:lnTo>
                      <a:pt x="176" y="46"/>
                    </a:lnTo>
                    <a:lnTo>
                      <a:pt x="161" y="26"/>
                    </a:lnTo>
                    <a:lnTo>
                      <a:pt x="146" y="11"/>
                    </a:lnTo>
                    <a:lnTo>
                      <a:pt x="128" y="2"/>
                    </a:lnTo>
                    <a:lnTo>
                      <a:pt x="111" y="0"/>
                    </a:lnTo>
                    <a:lnTo>
                      <a:pt x="94" y="2"/>
                    </a:lnTo>
                    <a:lnTo>
                      <a:pt x="76" y="11"/>
                    </a:lnTo>
                    <a:lnTo>
                      <a:pt x="61" y="26"/>
                    </a:lnTo>
                    <a:lnTo>
                      <a:pt x="46" y="46"/>
                    </a:lnTo>
                    <a:lnTo>
                      <a:pt x="33" y="70"/>
                    </a:lnTo>
                    <a:lnTo>
                      <a:pt x="22" y="96"/>
                    </a:lnTo>
                    <a:lnTo>
                      <a:pt x="13" y="127"/>
                    </a:lnTo>
                    <a:lnTo>
                      <a:pt x="6" y="162"/>
                    </a:lnTo>
                    <a:lnTo>
                      <a:pt x="2" y="197"/>
                    </a:lnTo>
                    <a:lnTo>
                      <a:pt x="0" y="236"/>
                    </a:lnTo>
                    <a:lnTo>
                      <a:pt x="2" y="275"/>
                    </a:lnTo>
                    <a:lnTo>
                      <a:pt x="6" y="310"/>
                    </a:lnTo>
                    <a:lnTo>
                      <a:pt x="13" y="345"/>
                    </a:lnTo>
                    <a:lnTo>
                      <a:pt x="22" y="375"/>
                    </a:lnTo>
                    <a:lnTo>
                      <a:pt x="33" y="402"/>
                    </a:lnTo>
                    <a:lnTo>
                      <a:pt x="46" y="426"/>
                    </a:lnTo>
                    <a:lnTo>
                      <a:pt x="61" y="445"/>
                    </a:lnTo>
                    <a:lnTo>
                      <a:pt x="76" y="460"/>
                    </a:lnTo>
                    <a:lnTo>
                      <a:pt x="94" y="469"/>
                    </a:lnTo>
                    <a:lnTo>
                      <a:pt x="111" y="471"/>
                    </a:lnTo>
                  </a:path>
                </a:pathLst>
              </a:custGeom>
              <a:noFill/>
              <a:ln w="1111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95" name="Rectangle 409"/>
              <p:cNvSpPr>
                <a:spLocks noChangeArrowheads="1"/>
              </p:cNvSpPr>
              <p:nvPr/>
            </p:nvSpPr>
            <p:spPr bwMode="auto">
              <a:xfrm>
                <a:off x="591" y="203"/>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C</a:t>
                </a:r>
                <a:endParaRPr lang="en-US" altLang="zh-CN"/>
              </a:p>
            </p:txBody>
          </p:sp>
        </p:grpSp>
        <p:sp>
          <p:nvSpPr>
            <p:cNvPr id="9" name="Rectangle 411"/>
            <p:cNvSpPr>
              <a:spLocks noChangeArrowheads="1"/>
            </p:cNvSpPr>
            <p:nvPr/>
          </p:nvSpPr>
          <p:spPr bwMode="auto">
            <a:xfrm>
              <a:off x="1865" y="57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o</a:t>
              </a:r>
              <a:endParaRPr lang="en-US" altLang="zh-CN"/>
            </a:p>
          </p:txBody>
        </p:sp>
        <p:sp>
          <p:nvSpPr>
            <p:cNvPr id="10" name="Rectangle 412"/>
            <p:cNvSpPr>
              <a:spLocks noChangeArrowheads="1"/>
            </p:cNvSpPr>
            <p:nvPr/>
          </p:nvSpPr>
          <p:spPr bwMode="auto">
            <a:xfrm>
              <a:off x="1895" y="57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n</a:t>
              </a:r>
              <a:endParaRPr lang="en-US" altLang="zh-CN"/>
            </a:p>
          </p:txBody>
        </p:sp>
        <p:sp>
          <p:nvSpPr>
            <p:cNvPr id="11" name="Rectangle 413"/>
            <p:cNvSpPr>
              <a:spLocks noChangeArrowheads="1"/>
            </p:cNvSpPr>
            <p:nvPr/>
          </p:nvSpPr>
          <p:spPr bwMode="auto">
            <a:xfrm>
              <a:off x="1926" y="578"/>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t</a:t>
              </a:r>
              <a:endParaRPr lang="en-US" altLang="zh-CN"/>
            </a:p>
          </p:txBody>
        </p:sp>
        <p:sp>
          <p:nvSpPr>
            <p:cNvPr id="12" name="Rectangle 414"/>
            <p:cNvSpPr>
              <a:spLocks noChangeArrowheads="1"/>
            </p:cNvSpPr>
            <p:nvPr/>
          </p:nvSpPr>
          <p:spPr bwMode="auto">
            <a:xfrm>
              <a:off x="1941" y="578"/>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13" name="Rectangle 415"/>
            <p:cNvSpPr>
              <a:spLocks noChangeArrowheads="1"/>
            </p:cNvSpPr>
            <p:nvPr/>
          </p:nvSpPr>
          <p:spPr bwMode="auto">
            <a:xfrm>
              <a:off x="1959" y="57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o</a:t>
              </a:r>
              <a:endParaRPr lang="en-US" altLang="zh-CN"/>
            </a:p>
          </p:txBody>
        </p:sp>
        <p:sp>
          <p:nvSpPr>
            <p:cNvPr id="14" name="Rectangle 416"/>
            <p:cNvSpPr>
              <a:spLocks noChangeArrowheads="1"/>
            </p:cNvSpPr>
            <p:nvPr/>
          </p:nvSpPr>
          <p:spPr bwMode="auto">
            <a:xfrm>
              <a:off x="1987" y="578"/>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l</a:t>
              </a:r>
              <a:endParaRPr lang="en-US" altLang="zh-CN"/>
            </a:p>
          </p:txBody>
        </p:sp>
        <p:sp>
          <p:nvSpPr>
            <p:cNvPr id="15" name="Rectangle 417"/>
            <p:cNvSpPr>
              <a:spLocks noChangeArrowheads="1"/>
            </p:cNvSpPr>
            <p:nvPr/>
          </p:nvSpPr>
          <p:spPr bwMode="auto">
            <a:xfrm>
              <a:off x="2711" y="1752"/>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16" name="Rectangle 418"/>
            <p:cNvSpPr>
              <a:spLocks noChangeArrowheads="1"/>
            </p:cNvSpPr>
            <p:nvPr/>
          </p:nvSpPr>
          <p:spPr bwMode="auto">
            <a:xfrm>
              <a:off x="2746" y="1752"/>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L</a:t>
              </a:r>
              <a:endParaRPr lang="en-US" altLang="zh-CN"/>
            </a:p>
          </p:txBody>
        </p:sp>
        <p:sp>
          <p:nvSpPr>
            <p:cNvPr id="17" name="Rectangle 419"/>
            <p:cNvSpPr>
              <a:spLocks noChangeArrowheads="1"/>
            </p:cNvSpPr>
            <p:nvPr/>
          </p:nvSpPr>
          <p:spPr bwMode="auto">
            <a:xfrm>
              <a:off x="2777" y="1752"/>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18" name="Freeform 420"/>
            <p:cNvSpPr>
              <a:spLocks/>
            </p:cNvSpPr>
            <p:nvPr/>
          </p:nvSpPr>
          <p:spPr bwMode="auto">
            <a:xfrm>
              <a:off x="1021" y="883"/>
              <a:ext cx="107" cy="2077"/>
            </a:xfrm>
            <a:custGeom>
              <a:avLst/>
              <a:gdLst>
                <a:gd name="T0" fmla="*/ 104 w 107"/>
                <a:gd name="T1" fmla="*/ 2077 h 2077"/>
                <a:gd name="T2" fmla="*/ 107 w 107"/>
                <a:gd name="T3" fmla="*/ 0 h 2077"/>
                <a:gd name="T4" fmla="*/ 0 w 107"/>
                <a:gd name="T5" fmla="*/ 0 h 2077"/>
                <a:gd name="T6" fmla="*/ 0 w 107"/>
                <a:gd name="T7" fmla="*/ 2077 h 2077"/>
                <a:gd name="T8" fmla="*/ 107 w 107"/>
                <a:gd name="T9" fmla="*/ 2077 h 2077"/>
                <a:gd name="T10" fmla="*/ 104 w 107"/>
                <a:gd name="T11" fmla="*/ 2077 h 2077"/>
                <a:gd name="T12" fmla="*/ 0 60000 65536"/>
                <a:gd name="T13" fmla="*/ 0 60000 65536"/>
                <a:gd name="T14" fmla="*/ 0 60000 65536"/>
                <a:gd name="T15" fmla="*/ 0 60000 65536"/>
                <a:gd name="T16" fmla="*/ 0 60000 65536"/>
                <a:gd name="T17" fmla="*/ 0 60000 65536"/>
                <a:gd name="T18" fmla="*/ 0 w 107"/>
                <a:gd name="T19" fmla="*/ 0 h 2077"/>
                <a:gd name="T20" fmla="*/ 107 w 107"/>
                <a:gd name="T21" fmla="*/ 2077 h 2077"/>
              </a:gdLst>
              <a:ahLst/>
              <a:cxnLst>
                <a:cxn ang="T12">
                  <a:pos x="T0" y="T1"/>
                </a:cxn>
                <a:cxn ang="T13">
                  <a:pos x="T2" y="T3"/>
                </a:cxn>
                <a:cxn ang="T14">
                  <a:pos x="T4" y="T5"/>
                </a:cxn>
                <a:cxn ang="T15">
                  <a:pos x="T6" y="T7"/>
                </a:cxn>
                <a:cxn ang="T16">
                  <a:pos x="T8" y="T9"/>
                </a:cxn>
                <a:cxn ang="T17">
                  <a:pos x="T10" y="T11"/>
                </a:cxn>
              </a:cxnLst>
              <a:rect l="T18" t="T19" r="T20" b="T21"/>
              <a:pathLst>
                <a:path w="107" h="2077">
                  <a:moveTo>
                    <a:pt x="104" y="2077"/>
                  </a:moveTo>
                  <a:lnTo>
                    <a:pt x="107" y="0"/>
                  </a:lnTo>
                  <a:lnTo>
                    <a:pt x="0" y="0"/>
                  </a:lnTo>
                  <a:lnTo>
                    <a:pt x="0" y="2077"/>
                  </a:lnTo>
                  <a:lnTo>
                    <a:pt x="107" y="2077"/>
                  </a:lnTo>
                  <a:lnTo>
                    <a:pt x="104" y="20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9" name="Freeform 421"/>
            <p:cNvSpPr>
              <a:spLocks/>
            </p:cNvSpPr>
            <p:nvPr/>
          </p:nvSpPr>
          <p:spPr bwMode="auto">
            <a:xfrm>
              <a:off x="1021" y="883"/>
              <a:ext cx="107" cy="2077"/>
            </a:xfrm>
            <a:custGeom>
              <a:avLst/>
              <a:gdLst>
                <a:gd name="T0" fmla="*/ 104 w 107"/>
                <a:gd name="T1" fmla="*/ 2077 h 2077"/>
                <a:gd name="T2" fmla="*/ 107 w 107"/>
                <a:gd name="T3" fmla="*/ 0 h 2077"/>
                <a:gd name="T4" fmla="*/ 0 w 107"/>
                <a:gd name="T5" fmla="*/ 0 h 2077"/>
                <a:gd name="T6" fmla="*/ 0 w 107"/>
                <a:gd name="T7" fmla="*/ 2077 h 2077"/>
                <a:gd name="T8" fmla="*/ 107 w 107"/>
                <a:gd name="T9" fmla="*/ 2077 h 2077"/>
                <a:gd name="T10" fmla="*/ 0 60000 65536"/>
                <a:gd name="T11" fmla="*/ 0 60000 65536"/>
                <a:gd name="T12" fmla="*/ 0 60000 65536"/>
                <a:gd name="T13" fmla="*/ 0 60000 65536"/>
                <a:gd name="T14" fmla="*/ 0 60000 65536"/>
                <a:gd name="T15" fmla="*/ 0 w 107"/>
                <a:gd name="T16" fmla="*/ 0 h 2077"/>
                <a:gd name="T17" fmla="*/ 107 w 107"/>
                <a:gd name="T18" fmla="*/ 2077 h 2077"/>
              </a:gdLst>
              <a:ahLst/>
              <a:cxnLst>
                <a:cxn ang="T10">
                  <a:pos x="T0" y="T1"/>
                </a:cxn>
                <a:cxn ang="T11">
                  <a:pos x="T2" y="T3"/>
                </a:cxn>
                <a:cxn ang="T12">
                  <a:pos x="T4" y="T5"/>
                </a:cxn>
                <a:cxn ang="T13">
                  <a:pos x="T6" y="T7"/>
                </a:cxn>
                <a:cxn ang="T14">
                  <a:pos x="T8" y="T9"/>
                </a:cxn>
              </a:cxnLst>
              <a:rect l="T15" t="T16" r="T17" b="T18"/>
              <a:pathLst>
                <a:path w="107" h="2077">
                  <a:moveTo>
                    <a:pt x="104" y="2077"/>
                  </a:moveTo>
                  <a:lnTo>
                    <a:pt x="107" y="0"/>
                  </a:lnTo>
                  <a:lnTo>
                    <a:pt x="0" y="0"/>
                  </a:lnTo>
                  <a:lnTo>
                    <a:pt x="0" y="2077"/>
                  </a:lnTo>
                  <a:lnTo>
                    <a:pt x="107" y="2077"/>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20" name="Rectangle 422"/>
            <p:cNvSpPr>
              <a:spLocks noChangeArrowheads="1"/>
            </p:cNvSpPr>
            <p:nvPr/>
          </p:nvSpPr>
          <p:spPr bwMode="auto">
            <a:xfrm>
              <a:off x="1368" y="2779"/>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21" name="Rectangle 423"/>
            <p:cNvSpPr>
              <a:spLocks noChangeArrowheads="1"/>
            </p:cNvSpPr>
            <p:nvPr/>
          </p:nvSpPr>
          <p:spPr bwMode="auto">
            <a:xfrm>
              <a:off x="1383" y="277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22" name="Rectangle 424"/>
            <p:cNvSpPr>
              <a:spLocks noChangeArrowheads="1"/>
            </p:cNvSpPr>
            <p:nvPr/>
          </p:nvSpPr>
          <p:spPr bwMode="auto">
            <a:xfrm>
              <a:off x="1413" y="2779"/>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23" name="Rectangle 425"/>
            <p:cNvSpPr>
              <a:spLocks noChangeArrowheads="1"/>
            </p:cNvSpPr>
            <p:nvPr/>
          </p:nvSpPr>
          <p:spPr bwMode="auto">
            <a:xfrm>
              <a:off x="1440" y="2779"/>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4" name="Rectangle 426"/>
            <p:cNvSpPr>
              <a:spLocks noChangeArrowheads="1"/>
            </p:cNvSpPr>
            <p:nvPr/>
          </p:nvSpPr>
          <p:spPr bwMode="auto">
            <a:xfrm>
              <a:off x="1455" y="2779"/>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25" name="Rectangle 427"/>
            <p:cNvSpPr>
              <a:spLocks noChangeArrowheads="1"/>
            </p:cNvSpPr>
            <p:nvPr/>
          </p:nvSpPr>
          <p:spPr bwMode="auto">
            <a:xfrm>
              <a:off x="1472" y="277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26" name="Rectangle 428"/>
            <p:cNvSpPr>
              <a:spLocks noChangeArrowheads="1"/>
            </p:cNvSpPr>
            <p:nvPr/>
          </p:nvSpPr>
          <p:spPr bwMode="auto">
            <a:xfrm>
              <a:off x="1503" y="2779"/>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c</a:t>
              </a:r>
              <a:endParaRPr lang="en-US" altLang="zh-CN"/>
            </a:p>
          </p:txBody>
        </p:sp>
        <p:sp>
          <p:nvSpPr>
            <p:cNvPr id="27" name="Rectangle 429"/>
            <p:cNvSpPr>
              <a:spLocks noChangeArrowheads="1"/>
            </p:cNvSpPr>
            <p:nvPr/>
          </p:nvSpPr>
          <p:spPr bwMode="auto">
            <a:xfrm>
              <a:off x="1529" y="2779"/>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28" name="Rectangle 430"/>
            <p:cNvSpPr>
              <a:spLocks noChangeArrowheads="1"/>
            </p:cNvSpPr>
            <p:nvPr/>
          </p:nvSpPr>
          <p:spPr bwMode="auto">
            <a:xfrm>
              <a:off x="1544" y="2779"/>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29" name="Rectangle 431"/>
            <p:cNvSpPr>
              <a:spLocks noChangeArrowheads="1"/>
            </p:cNvSpPr>
            <p:nvPr/>
          </p:nvSpPr>
          <p:spPr bwMode="auto">
            <a:xfrm>
              <a:off x="1555" y="277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o</a:t>
              </a:r>
              <a:endParaRPr lang="en-US" altLang="zh-CN"/>
            </a:p>
          </p:txBody>
        </p:sp>
        <p:sp>
          <p:nvSpPr>
            <p:cNvPr id="30" name="Rectangle 432"/>
            <p:cNvSpPr>
              <a:spLocks noChangeArrowheads="1"/>
            </p:cNvSpPr>
            <p:nvPr/>
          </p:nvSpPr>
          <p:spPr bwMode="auto">
            <a:xfrm>
              <a:off x="1586" y="277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n</a:t>
              </a:r>
              <a:endParaRPr lang="en-US" altLang="zh-CN"/>
            </a:p>
          </p:txBody>
        </p:sp>
        <p:sp>
          <p:nvSpPr>
            <p:cNvPr id="31" name="Rectangle 433"/>
            <p:cNvSpPr>
              <a:spLocks noChangeArrowheads="1"/>
            </p:cNvSpPr>
            <p:nvPr/>
          </p:nvSpPr>
          <p:spPr bwMode="auto">
            <a:xfrm>
              <a:off x="1616" y="2779"/>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32" name="Rectangle 434"/>
            <p:cNvSpPr>
              <a:spLocks noChangeArrowheads="1"/>
            </p:cNvSpPr>
            <p:nvPr/>
          </p:nvSpPr>
          <p:spPr bwMode="auto">
            <a:xfrm>
              <a:off x="1368" y="2834"/>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33" name="Rectangle 435"/>
            <p:cNvSpPr>
              <a:spLocks noChangeArrowheads="1"/>
            </p:cNvSpPr>
            <p:nvPr/>
          </p:nvSpPr>
          <p:spPr bwMode="auto">
            <a:xfrm>
              <a:off x="1383" y="283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34" name="Rectangle 436"/>
            <p:cNvSpPr>
              <a:spLocks noChangeArrowheads="1"/>
            </p:cNvSpPr>
            <p:nvPr/>
          </p:nvSpPr>
          <p:spPr bwMode="auto">
            <a:xfrm>
              <a:off x="1413" y="283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5</a:t>
              </a:r>
              <a:endParaRPr lang="en-US" altLang="zh-CN"/>
            </a:p>
          </p:txBody>
        </p:sp>
        <p:sp>
          <p:nvSpPr>
            <p:cNvPr id="35" name="Rectangle 437"/>
            <p:cNvSpPr>
              <a:spLocks noChangeArrowheads="1"/>
            </p:cNvSpPr>
            <p:nvPr/>
          </p:nvSpPr>
          <p:spPr bwMode="auto">
            <a:xfrm>
              <a:off x="1442" y="283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36" name="Rectangle 438"/>
            <p:cNvSpPr>
              <a:spLocks noChangeArrowheads="1"/>
            </p:cNvSpPr>
            <p:nvPr/>
          </p:nvSpPr>
          <p:spPr bwMode="auto">
            <a:xfrm>
              <a:off x="1483" y="283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37" name="Rectangle 439"/>
            <p:cNvSpPr>
              <a:spLocks noChangeArrowheads="1"/>
            </p:cNvSpPr>
            <p:nvPr/>
          </p:nvSpPr>
          <p:spPr bwMode="auto">
            <a:xfrm>
              <a:off x="1514" y="283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38" name="Rectangle 440"/>
            <p:cNvSpPr>
              <a:spLocks noChangeArrowheads="1"/>
            </p:cNvSpPr>
            <p:nvPr/>
          </p:nvSpPr>
          <p:spPr bwMode="auto">
            <a:xfrm>
              <a:off x="1542" y="2834"/>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39" name="Freeform 441"/>
            <p:cNvSpPr>
              <a:spLocks/>
            </p:cNvSpPr>
            <p:nvPr/>
          </p:nvSpPr>
          <p:spPr bwMode="auto">
            <a:xfrm>
              <a:off x="1235" y="2400"/>
              <a:ext cx="28" cy="28"/>
            </a:xfrm>
            <a:custGeom>
              <a:avLst/>
              <a:gdLst>
                <a:gd name="T0" fmla="*/ 13 w 28"/>
                <a:gd name="T1" fmla="*/ 26 h 28"/>
                <a:gd name="T2" fmla="*/ 15 w 28"/>
                <a:gd name="T3" fmla="*/ 28 h 28"/>
                <a:gd name="T4" fmla="*/ 17 w 28"/>
                <a:gd name="T5" fmla="*/ 26 h 28"/>
                <a:gd name="T6" fmla="*/ 19 w 28"/>
                <a:gd name="T7" fmla="*/ 26 h 28"/>
                <a:gd name="T8" fmla="*/ 21 w 28"/>
                <a:gd name="T9" fmla="*/ 24 h 28"/>
                <a:gd name="T10" fmla="*/ 24 w 28"/>
                <a:gd name="T11" fmla="*/ 24 h 28"/>
                <a:gd name="T12" fmla="*/ 24 w 28"/>
                <a:gd name="T13" fmla="*/ 21 h 28"/>
                <a:gd name="T14" fmla="*/ 26 w 28"/>
                <a:gd name="T15" fmla="*/ 19 h 28"/>
                <a:gd name="T16" fmla="*/ 26 w 28"/>
                <a:gd name="T17" fmla="*/ 17 h 28"/>
                <a:gd name="T18" fmla="*/ 26 w 28"/>
                <a:gd name="T19" fmla="*/ 15 h 28"/>
                <a:gd name="T20" fmla="*/ 28 w 28"/>
                <a:gd name="T21" fmla="*/ 13 h 28"/>
                <a:gd name="T22" fmla="*/ 26 w 28"/>
                <a:gd name="T23" fmla="*/ 10 h 28"/>
                <a:gd name="T24" fmla="*/ 26 w 28"/>
                <a:gd name="T25" fmla="*/ 8 h 28"/>
                <a:gd name="T26" fmla="*/ 24 w 28"/>
                <a:gd name="T27" fmla="*/ 6 h 28"/>
                <a:gd name="T28" fmla="*/ 24 w 28"/>
                <a:gd name="T29" fmla="*/ 4 h 28"/>
                <a:gd name="T30" fmla="*/ 21 w 28"/>
                <a:gd name="T31" fmla="*/ 2 h 28"/>
                <a:gd name="T32" fmla="*/ 19 w 28"/>
                <a:gd name="T33" fmla="*/ 2 h 28"/>
                <a:gd name="T34" fmla="*/ 17 w 28"/>
                <a:gd name="T35" fmla="*/ 2 h 28"/>
                <a:gd name="T36" fmla="*/ 15 w 28"/>
                <a:gd name="T37" fmla="*/ 0 h 28"/>
                <a:gd name="T38" fmla="*/ 13 w 28"/>
                <a:gd name="T39" fmla="*/ 0 h 28"/>
                <a:gd name="T40" fmla="*/ 10 w 28"/>
                <a:gd name="T41" fmla="*/ 0 h 28"/>
                <a:gd name="T42" fmla="*/ 8 w 28"/>
                <a:gd name="T43" fmla="*/ 2 h 28"/>
                <a:gd name="T44" fmla="*/ 6 w 28"/>
                <a:gd name="T45" fmla="*/ 2 h 28"/>
                <a:gd name="T46" fmla="*/ 4 w 28"/>
                <a:gd name="T47" fmla="*/ 4 h 28"/>
                <a:gd name="T48" fmla="*/ 2 w 28"/>
                <a:gd name="T49" fmla="*/ 6 h 28"/>
                <a:gd name="T50" fmla="*/ 2 w 28"/>
                <a:gd name="T51" fmla="*/ 8 h 28"/>
                <a:gd name="T52" fmla="*/ 0 w 28"/>
                <a:gd name="T53" fmla="*/ 8 h 28"/>
                <a:gd name="T54" fmla="*/ 0 w 28"/>
                <a:gd name="T55" fmla="*/ 10 h 28"/>
                <a:gd name="T56" fmla="*/ 0 w 28"/>
                <a:gd name="T57" fmla="*/ 13 h 28"/>
                <a:gd name="T58" fmla="*/ 0 w 28"/>
                <a:gd name="T59" fmla="*/ 15 h 28"/>
                <a:gd name="T60" fmla="*/ 0 w 28"/>
                <a:gd name="T61" fmla="*/ 17 h 28"/>
                <a:gd name="T62" fmla="*/ 2 w 28"/>
                <a:gd name="T63" fmla="*/ 19 h 28"/>
                <a:gd name="T64" fmla="*/ 2 w 28"/>
                <a:gd name="T65" fmla="*/ 21 h 28"/>
                <a:gd name="T66" fmla="*/ 4 w 28"/>
                <a:gd name="T67" fmla="*/ 24 h 28"/>
                <a:gd name="T68" fmla="*/ 6 w 28"/>
                <a:gd name="T69" fmla="*/ 24 h 28"/>
                <a:gd name="T70" fmla="*/ 8 w 28"/>
                <a:gd name="T71" fmla="*/ 26 h 28"/>
                <a:gd name="T72" fmla="*/ 10 w 28"/>
                <a:gd name="T73" fmla="*/ 28 h 28"/>
                <a:gd name="T74" fmla="*/ 13 w 28"/>
                <a:gd name="T75" fmla="*/ 28 h 28"/>
                <a:gd name="T76" fmla="*/ 13 w 28"/>
                <a:gd name="T77" fmla="*/ 26 h 2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8"/>
                <a:gd name="T118" fmla="*/ 0 h 28"/>
                <a:gd name="T119" fmla="*/ 28 w 28"/>
                <a:gd name="T120" fmla="*/ 28 h 2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8" h="28">
                  <a:moveTo>
                    <a:pt x="13" y="26"/>
                  </a:moveTo>
                  <a:lnTo>
                    <a:pt x="15" y="28"/>
                  </a:lnTo>
                  <a:lnTo>
                    <a:pt x="17" y="26"/>
                  </a:lnTo>
                  <a:lnTo>
                    <a:pt x="19" y="26"/>
                  </a:lnTo>
                  <a:lnTo>
                    <a:pt x="21" y="24"/>
                  </a:lnTo>
                  <a:lnTo>
                    <a:pt x="24" y="24"/>
                  </a:lnTo>
                  <a:lnTo>
                    <a:pt x="24" y="21"/>
                  </a:lnTo>
                  <a:lnTo>
                    <a:pt x="26" y="19"/>
                  </a:lnTo>
                  <a:lnTo>
                    <a:pt x="26" y="17"/>
                  </a:lnTo>
                  <a:lnTo>
                    <a:pt x="26" y="15"/>
                  </a:lnTo>
                  <a:lnTo>
                    <a:pt x="28" y="13"/>
                  </a:lnTo>
                  <a:lnTo>
                    <a:pt x="26" y="10"/>
                  </a:lnTo>
                  <a:lnTo>
                    <a:pt x="26" y="8"/>
                  </a:lnTo>
                  <a:lnTo>
                    <a:pt x="24" y="6"/>
                  </a:lnTo>
                  <a:lnTo>
                    <a:pt x="24" y="4"/>
                  </a:lnTo>
                  <a:lnTo>
                    <a:pt x="21" y="2"/>
                  </a:lnTo>
                  <a:lnTo>
                    <a:pt x="19" y="2"/>
                  </a:lnTo>
                  <a:lnTo>
                    <a:pt x="17" y="2"/>
                  </a:lnTo>
                  <a:lnTo>
                    <a:pt x="15" y="0"/>
                  </a:lnTo>
                  <a:lnTo>
                    <a:pt x="13" y="0"/>
                  </a:lnTo>
                  <a:lnTo>
                    <a:pt x="10" y="0"/>
                  </a:lnTo>
                  <a:lnTo>
                    <a:pt x="8" y="2"/>
                  </a:lnTo>
                  <a:lnTo>
                    <a:pt x="6" y="2"/>
                  </a:lnTo>
                  <a:lnTo>
                    <a:pt x="4" y="4"/>
                  </a:lnTo>
                  <a:lnTo>
                    <a:pt x="2" y="6"/>
                  </a:lnTo>
                  <a:lnTo>
                    <a:pt x="2" y="8"/>
                  </a:lnTo>
                  <a:lnTo>
                    <a:pt x="0" y="8"/>
                  </a:lnTo>
                  <a:lnTo>
                    <a:pt x="0" y="10"/>
                  </a:lnTo>
                  <a:lnTo>
                    <a:pt x="0" y="13"/>
                  </a:lnTo>
                  <a:lnTo>
                    <a:pt x="0" y="15"/>
                  </a:lnTo>
                  <a:lnTo>
                    <a:pt x="0" y="17"/>
                  </a:lnTo>
                  <a:lnTo>
                    <a:pt x="2" y="19"/>
                  </a:lnTo>
                  <a:lnTo>
                    <a:pt x="2" y="21"/>
                  </a:lnTo>
                  <a:lnTo>
                    <a:pt x="4" y="24"/>
                  </a:lnTo>
                  <a:lnTo>
                    <a:pt x="6" y="24"/>
                  </a:lnTo>
                  <a:lnTo>
                    <a:pt x="8" y="26"/>
                  </a:lnTo>
                  <a:lnTo>
                    <a:pt x="10" y="28"/>
                  </a:lnTo>
                  <a:lnTo>
                    <a:pt x="13" y="28"/>
                  </a:lnTo>
                  <a:lnTo>
                    <a:pt x="13"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0" name="Freeform 442"/>
            <p:cNvSpPr>
              <a:spLocks/>
            </p:cNvSpPr>
            <p:nvPr/>
          </p:nvSpPr>
          <p:spPr bwMode="auto">
            <a:xfrm>
              <a:off x="1235" y="2655"/>
              <a:ext cx="28" cy="26"/>
            </a:xfrm>
            <a:custGeom>
              <a:avLst/>
              <a:gdLst>
                <a:gd name="T0" fmla="*/ 13 w 28"/>
                <a:gd name="T1" fmla="*/ 26 h 26"/>
                <a:gd name="T2" fmla="*/ 15 w 28"/>
                <a:gd name="T3" fmla="*/ 26 h 26"/>
                <a:gd name="T4" fmla="*/ 17 w 28"/>
                <a:gd name="T5" fmla="*/ 26 h 26"/>
                <a:gd name="T6" fmla="*/ 19 w 28"/>
                <a:gd name="T7" fmla="*/ 26 h 26"/>
                <a:gd name="T8" fmla="*/ 21 w 28"/>
                <a:gd name="T9" fmla="*/ 24 h 26"/>
                <a:gd name="T10" fmla="*/ 24 w 28"/>
                <a:gd name="T11" fmla="*/ 24 h 26"/>
                <a:gd name="T12" fmla="*/ 24 w 28"/>
                <a:gd name="T13" fmla="*/ 22 h 26"/>
                <a:gd name="T14" fmla="*/ 26 w 28"/>
                <a:gd name="T15" fmla="*/ 19 h 26"/>
                <a:gd name="T16" fmla="*/ 26 w 28"/>
                <a:gd name="T17" fmla="*/ 17 h 26"/>
                <a:gd name="T18" fmla="*/ 26 w 28"/>
                <a:gd name="T19" fmla="*/ 15 h 26"/>
                <a:gd name="T20" fmla="*/ 28 w 28"/>
                <a:gd name="T21" fmla="*/ 13 h 26"/>
                <a:gd name="T22" fmla="*/ 26 w 28"/>
                <a:gd name="T23" fmla="*/ 11 h 26"/>
                <a:gd name="T24" fmla="*/ 26 w 28"/>
                <a:gd name="T25" fmla="*/ 9 h 26"/>
                <a:gd name="T26" fmla="*/ 26 w 28"/>
                <a:gd name="T27" fmla="*/ 6 h 26"/>
                <a:gd name="T28" fmla="*/ 24 w 28"/>
                <a:gd name="T29" fmla="*/ 6 h 26"/>
                <a:gd name="T30" fmla="*/ 24 w 28"/>
                <a:gd name="T31" fmla="*/ 4 h 26"/>
                <a:gd name="T32" fmla="*/ 21 w 28"/>
                <a:gd name="T33" fmla="*/ 2 h 26"/>
                <a:gd name="T34" fmla="*/ 19 w 28"/>
                <a:gd name="T35" fmla="*/ 2 h 26"/>
                <a:gd name="T36" fmla="*/ 17 w 28"/>
                <a:gd name="T37" fmla="*/ 0 h 26"/>
                <a:gd name="T38" fmla="*/ 15 w 28"/>
                <a:gd name="T39" fmla="*/ 0 h 26"/>
                <a:gd name="T40" fmla="*/ 13 w 28"/>
                <a:gd name="T41" fmla="*/ 0 h 26"/>
                <a:gd name="T42" fmla="*/ 10 w 28"/>
                <a:gd name="T43" fmla="*/ 0 h 26"/>
                <a:gd name="T44" fmla="*/ 8 w 28"/>
                <a:gd name="T45" fmla="*/ 0 h 26"/>
                <a:gd name="T46" fmla="*/ 8 w 28"/>
                <a:gd name="T47" fmla="*/ 2 h 26"/>
                <a:gd name="T48" fmla="*/ 6 w 28"/>
                <a:gd name="T49" fmla="*/ 2 h 26"/>
                <a:gd name="T50" fmla="*/ 4 w 28"/>
                <a:gd name="T51" fmla="*/ 4 h 26"/>
                <a:gd name="T52" fmla="*/ 2 w 28"/>
                <a:gd name="T53" fmla="*/ 6 h 26"/>
                <a:gd name="T54" fmla="*/ 0 w 28"/>
                <a:gd name="T55" fmla="*/ 9 h 26"/>
                <a:gd name="T56" fmla="*/ 0 w 28"/>
                <a:gd name="T57" fmla="*/ 11 h 26"/>
                <a:gd name="T58" fmla="*/ 0 w 28"/>
                <a:gd name="T59" fmla="*/ 13 h 26"/>
                <a:gd name="T60" fmla="*/ 0 w 28"/>
                <a:gd name="T61" fmla="*/ 15 h 26"/>
                <a:gd name="T62" fmla="*/ 0 w 28"/>
                <a:gd name="T63" fmla="*/ 17 h 26"/>
                <a:gd name="T64" fmla="*/ 2 w 28"/>
                <a:gd name="T65" fmla="*/ 19 h 26"/>
                <a:gd name="T66" fmla="*/ 2 w 28"/>
                <a:gd name="T67" fmla="*/ 22 h 26"/>
                <a:gd name="T68" fmla="*/ 4 w 28"/>
                <a:gd name="T69" fmla="*/ 24 h 26"/>
                <a:gd name="T70" fmla="*/ 6 w 28"/>
                <a:gd name="T71" fmla="*/ 24 h 26"/>
                <a:gd name="T72" fmla="*/ 8 w 28"/>
                <a:gd name="T73" fmla="*/ 26 h 26"/>
                <a:gd name="T74" fmla="*/ 10 w 28"/>
                <a:gd name="T75" fmla="*/ 26 h 26"/>
                <a:gd name="T76" fmla="*/ 13 w 28"/>
                <a:gd name="T77" fmla="*/ 26 h 2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8"/>
                <a:gd name="T118" fmla="*/ 0 h 26"/>
                <a:gd name="T119" fmla="*/ 28 w 28"/>
                <a:gd name="T120" fmla="*/ 26 h 2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8" h="26">
                  <a:moveTo>
                    <a:pt x="13" y="26"/>
                  </a:moveTo>
                  <a:lnTo>
                    <a:pt x="15" y="26"/>
                  </a:lnTo>
                  <a:lnTo>
                    <a:pt x="17" y="26"/>
                  </a:lnTo>
                  <a:lnTo>
                    <a:pt x="19" y="26"/>
                  </a:lnTo>
                  <a:lnTo>
                    <a:pt x="21" y="24"/>
                  </a:lnTo>
                  <a:lnTo>
                    <a:pt x="24" y="24"/>
                  </a:lnTo>
                  <a:lnTo>
                    <a:pt x="24" y="22"/>
                  </a:lnTo>
                  <a:lnTo>
                    <a:pt x="26" y="19"/>
                  </a:lnTo>
                  <a:lnTo>
                    <a:pt x="26" y="17"/>
                  </a:lnTo>
                  <a:lnTo>
                    <a:pt x="26" y="15"/>
                  </a:lnTo>
                  <a:lnTo>
                    <a:pt x="28" y="13"/>
                  </a:lnTo>
                  <a:lnTo>
                    <a:pt x="26" y="11"/>
                  </a:lnTo>
                  <a:lnTo>
                    <a:pt x="26" y="9"/>
                  </a:lnTo>
                  <a:lnTo>
                    <a:pt x="26" y="6"/>
                  </a:lnTo>
                  <a:lnTo>
                    <a:pt x="24" y="6"/>
                  </a:lnTo>
                  <a:lnTo>
                    <a:pt x="24" y="4"/>
                  </a:lnTo>
                  <a:lnTo>
                    <a:pt x="21" y="2"/>
                  </a:lnTo>
                  <a:lnTo>
                    <a:pt x="19" y="2"/>
                  </a:lnTo>
                  <a:lnTo>
                    <a:pt x="17" y="0"/>
                  </a:lnTo>
                  <a:lnTo>
                    <a:pt x="15" y="0"/>
                  </a:lnTo>
                  <a:lnTo>
                    <a:pt x="13" y="0"/>
                  </a:lnTo>
                  <a:lnTo>
                    <a:pt x="10" y="0"/>
                  </a:lnTo>
                  <a:lnTo>
                    <a:pt x="8" y="0"/>
                  </a:lnTo>
                  <a:lnTo>
                    <a:pt x="8" y="2"/>
                  </a:lnTo>
                  <a:lnTo>
                    <a:pt x="6" y="2"/>
                  </a:lnTo>
                  <a:lnTo>
                    <a:pt x="4" y="4"/>
                  </a:lnTo>
                  <a:lnTo>
                    <a:pt x="2" y="6"/>
                  </a:lnTo>
                  <a:lnTo>
                    <a:pt x="0" y="9"/>
                  </a:lnTo>
                  <a:lnTo>
                    <a:pt x="0" y="11"/>
                  </a:lnTo>
                  <a:lnTo>
                    <a:pt x="0" y="13"/>
                  </a:lnTo>
                  <a:lnTo>
                    <a:pt x="0" y="15"/>
                  </a:lnTo>
                  <a:lnTo>
                    <a:pt x="0" y="17"/>
                  </a:lnTo>
                  <a:lnTo>
                    <a:pt x="2" y="19"/>
                  </a:lnTo>
                  <a:lnTo>
                    <a:pt x="2" y="22"/>
                  </a:lnTo>
                  <a:lnTo>
                    <a:pt x="4" y="24"/>
                  </a:lnTo>
                  <a:lnTo>
                    <a:pt x="6" y="24"/>
                  </a:lnTo>
                  <a:lnTo>
                    <a:pt x="8" y="26"/>
                  </a:lnTo>
                  <a:lnTo>
                    <a:pt x="10" y="26"/>
                  </a:lnTo>
                  <a:lnTo>
                    <a:pt x="13"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1" name="Line 443"/>
            <p:cNvSpPr>
              <a:spLocks noChangeShapeType="1"/>
            </p:cNvSpPr>
            <p:nvPr/>
          </p:nvSpPr>
          <p:spPr bwMode="auto">
            <a:xfrm>
              <a:off x="2380" y="1464"/>
              <a:ext cx="2" cy="949"/>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2" name="Line 444"/>
            <p:cNvSpPr>
              <a:spLocks noChangeShapeType="1"/>
            </p:cNvSpPr>
            <p:nvPr/>
          </p:nvSpPr>
          <p:spPr bwMode="auto">
            <a:xfrm flipH="1">
              <a:off x="2465" y="1331"/>
              <a:ext cx="54"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3" name="Freeform 445"/>
            <p:cNvSpPr>
              <a:spLocks/>
            </p:cNvSpPr>
            <p:nvPr/>
          </p:nvSpPr>
          <p:spPr bwMode="auto">
            <a:xfrm>
              <a:off x="2369" y="2053"/>
              <a:ext cx="26" cy="26"/>
            </a:xfrm>
            <a:custGeom>
              <a:avLst/>
              <a:gdLst>
                <a:gd name="T0" fmla="*/ 11 w 26"/>
                <a:gd name="T1" fmla="*/ 26 h 26"/>
                <a:gd name="T2" fmla="*/ 15 w 26"/>
                <a:gd name="T3" fmla="*/ 26 h 26"/>
                <a:gd name="T4" fmla="*/ 17 w 26"/>
                <a:gd name="T5" fmla="*/ 26 h 26"/>
                <a:gd name="T6" fmla="*/ 19 w 26"/>
                <a:gd name="T7" fmla="*/ 26 h 26"/>
                <a:gd name="T8" fmla="*/ 22 w 26"/>
                <a:gd name="T9" fmla="*/ 24 h 26"/>
                <a:gd name="T10" fmla="*/ 24 w 26"/>
                <a:gd name="T11" fmla="*/ 22 h 26"/>
                <a:gd name="T12" fmla="*/ 24 w 26"/>
                <a:gd name="T13" fmla="*/ 19 h 26"/>
                <a:gd name="T14" fmla="*/ 26 w 26"/>
                <a:gd name="T15" fmla="*/ 17 h 26"/>
                <a:gd name="T16" fmla="*/ 26 w 26"/>
                <a:gd name="T17" fmla="*/ 15 h 26"/>
                <a:gd name="T18" fmla="*/ 26 w 26"/>
                <a:gd name="T19" fmla="*/ 13 h 26"/>
                <a:gd name="T20" fmla="*/ 26 w 26"/>
                <a:gd name="T21" fmla="*/ 11 h 26"/>
                <a:gd name="T22" fmla="*/ 26 w 26"/>
                <a:gd name="T23" fmla="*/ 8 h 26"/>
                <a:gd name="T24" fmla="*/ 24 w 26"/>
                <a:gd name="T25" fmla="*/ 6 h 26"/>
                <a:gd name="T26" fmla="*/ 22 w 26"/>
                <a:gd name="T27" fmla="*/ 4 h 26"/>
                <a:gd name="T28" fmla="*/ 22 w 26"/>
                <a:gd name="T29" fmla="*/ 2 h 26"/>
                <a:gd name="T30" fmla="*/ 19 w 26"/>
                <a:gd name="T31" fmla="*/ 2 h 26"/>
                <a:gd name="T32" fmla="*/ 17 w 26"/>
                <a:gd name="T33" fmla="*/ 0 h 26"/>
                <a:gd name="T34" fmla="*/ 15 w 26"/>
                <a:gd name="T35" fmla="*/ 0 h 26"/>
                <a:gd name="T36" fmla="*/ 13 w 26"/>
                <a:gd name="T37" fmla="*/ 0 h 26"/>
                <a:gd name="T38" fmla="*/ 11 w 26"/>
                <a:gd name="T39" fmla="*/ 0 h 26"/>
                <a:gd name="T40" fmla="*/ 8 w 26"/>
                <a:gd name="T41" fmla="*/ 0 h 26"/>
                <a:gd name="T42" fmla="*/ 6 w 26"/>
                <a:gd name="T43" fmla="*/ 2 h 26"/>
                <a:gd name="T44" fmla="*/ 4 w 26"/>
                <a:gd name="T45" fmla="*/ 2 h 26"/>
                <a:gd name="T46" fmla="*/ 4 w 26"/>
                <a:gd name="T47" fmla="*/ 4 h 26"/>
                <a:gd name="T48" fmla="*/ 2 w 26"/>
                <a:gd name="T49" fmla="*/ 6 h 26"/>
                <a:gd name="T50" fmla="*/ 0 w 26"/>
                <a:gd name="T51" fmla="*/ 6 h 26"/>
                <a:gd name="T52" fmla="*/ 0 w 26"/>
                <a:gd name="T53" fmla="*/ 8 h 26"/>
                <a:gd name="T54" fmla="*/ 0 w 26"/>
                <a:gd name="T55" fmla="*/ 11 h 26"/>
                <a:gd name="T56" fmla="*/ 0 w 26"/>
                <a:gd name="T57" fmla="*/ 13 h 26"/>
                <a:gd name="T58" fmla="*/ 0 w 26"/>
                <a:gd name="T59" fmla="*/ 15 h 26"/>
                <a:gd name="T60" fmla="*/ 0 w 26"/>
                <a:gd name="T61" fmla="*/ 17 h 26"/>
                <a:gd name="T62" fmla="*/ 0 w 26"/>
                <a:gd name="T63" fmla="*/ 19 h 26"/>
                <a:gd name="T64" fmla="*/ 2 w 26"/>
                <a:gd name="T65" fmla="*/ 22 h 26"/>
                <a:gd name="T66" fmla="*/ 4 w 26"/>
                <a:gd name="T67" fmla="*/ 24 h 26"/>
                <a:gd name="T68" fmla="*/ 6 w 26"/>
                <a:gd name="T69" fmla="*/ 26 h 26"/>
                <a:gd name="T70" fmla="*/ 8 w 26"/>
                <a:gd name="T71" fmla="*/ 26 h 26"/>
                <a:gd name="T72" fmla="*/ 11 w 26"/>
                <a:gd name="T73" fmla="*/ 26 h 26"/>
                <a:gd name="T74" fmla="*/ 13 w 26"/>
                <a:gd name="T75" fmla="*/ 26 h 26"/>
                <a:gd name="T76" fmla="*/ 11 w 26"/>
                <a:gd name="T77" fmla="*/ 26 h 2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6"/>
                <a:gd name="T118" fmla="*/ 0 h 26"/>
                <a:gd name="T119" fmla="*/ 26 w 26"/>
                <a:gd name="T120" fmla="*/ 26 h 2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6" h="26">
                  <a:moveTo>
                    <a:pt x="11" y="26"/>
                  </a:moveTo>
                  <a:lnTo>
                    <a:pt x="15" y="26"/>
                  </a:lnTo>
                  <a:lnTo>
                    <a:pt x="17" y="26"/>
                  </a:lnTo>
                  <a:lnTo>
                    <a:pt x="19" y="26"/>
                  </a:lnTo>
                  <a:lnTo>
                    <a:pt x="22" y="24"/>
                  </a:lnTo>
                  <a:lnTo>
                    <a:pt x="24" y="22"/>
                  </a:lnTo>
                  <a:lnTo>
                    <a:pt x="24" y="19"/>
                  </a:lnTo>
                  <a:lnTo>
                    <a:pt x="26" y="17"/>
                  </a:lnTo>
                  <a:lnTo>
                    <a:pt x="26" y="15"/>
                  </a:lnTo>
                  <a:lnTo>
                    <a:pt x="26" y="13"/>
                  </a:lnTo>
                  <a:lnTo>
                    <a:pt x="26" y="11"/>
                  </a:lnTo>
                  <a:lnTo>
                    <a:pt x="26" y="8"/>
                  </a:lnTo>
                  <a:lnTo>
                    <a:pt x="24" y="6"/>
                  </a:lnTo>
                  <a:lnTo>
                    <a:pt x="22" y="4"/>
                  </a:lnTo>
                  <a:lnTo>
                    <a:pt x="22" y="2"/>
                  </a:lnTo>
                  <a:lnTo>
                    <a:pt x="19" y="2"/>
                  </a:lnTo>
                  <a:lnTo>
                    <a:pt x="17" y="0"/>
                  </a:lnTo>
                  <a:lnTo>
                    <a:pt x="15" y="0"/>
                  </a:lnTo>
                  <a:lnTo>
                    <a:pt x="13" y="0"/>
                  </a:lnTo>
                  <a:lnTo>
                    <a:pt x="11" y="0"/>
                  </a:lnTo>
                  <a:lnTo>
                    <a:pt x="8" y="0"/>
                  </a:lnTo>
                  <a:lnTo>
                    <a:pt x="6" y="2"/>
                  </a:lnTo>
                  <a:lnTo>
                    <a:pt x="4" y="2"/>
                  </a:lnTo>
                  <a:lnTo>
                    <a:pt x="4" y="4"/>
                  </a:lnTo>
                  <a:lnTo>
                    <a:pt x="2" y="6"/>
                  </a:lnTo>
                  <a:lnTo>
                    <a:pt x="0" y="6"/>
                  </a:lnTo>
                  <a:lnTo>
                    <a:pt x="0" y="8"/>
                  </a:lnTo>
                  <a:lnTo>
                    <a:pt x="0" y="11"/>
                  </a:lnTo>
                  <a:lnTo>
                    <a:pt x="0" y="13"/>
                  </a:lnTo>
                  <a:lnTo>
                    <a:pt x="0" y="15"/>
                  </a:lnTo>
                  <a:lnTo>
                    <a:pt x="0" y="17"/>
                  </a:lnTo>
                  <a:lnTo>
                    <a:pt x="0" y="19"/>
                  </a:lnTo>
                  <a:lnTo>
                    <a:pt x="2" y="22"/>
                  </a:lnTo>
                  <a:lnTo>
                    <a:pt x="4" y="24"/>
                  </a:lnTo>
                  <a:lnTo>
                    <a:pt x="6" y="26"/>
                  </a:lnTo>
                  <a:lnTo>
                    <a:pt x="8" y="26"/>
                  </a:lnTo>
                  <a:lnTo>
                    <a:pt x="11" y="26"/>
                  </a:lnTo>
                  <a:lnTo>
                    <a:pt x="13" y="26"/>
                  </a:lnTo>
                  <a:lnTo>
                    <a:pt x="11"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4" name="Freeform 446"/>
            <p:cNvSpPr>
              <a:spLocks/>
            </p:cNvSpPr>
            <p:nvPr/>
          </p:nvSpPr>
          <p:spPr bwMode="auto">
            <a:xfrm>
              <a:off x="2153" y="883"/>
              <a:ext cx="107" cy="2077"/>
            </a:xfrm>
            <a:custGeom>
              <a:avLst/>
              <a:gdLst>
                <a:gd name="T0" fmla="*/ 107 w 107"/>
                <a:gd name="T1" fmla="*/ 2077 h 2077"/>
                <a:gd name="T2" fmla="*/ 107 w 107"/>
                <a:gd name="T3" fmla="*/ 0 h 2077"/>
                <a:gd name="T4" fmla="*/ 0 w 107"/>
                <a:gd name="T5" fmla="*/ 0 h 2077"/>
                <a:gd name="T6" fmla="*/ 0 w 107"/>
                <a:gd name="T7" fmla="*/ 2077 h 2077"/>
                <a:gd name="T8" fmla="*/ 107 w 107"/>
                <a:gd name="T9" fmla="*/ 2077 h 2077"/>
                <a:gd name="T10" fmla="*/ 0 60000 65536"/>
                <a:gd name="T11" fmla="*/ 0 60000 65536"/>
                <a:gd name="T12" fmla="*/ 0 60000 65536"/>
                <a:gd name="T13" fmla="*/ 0 60000 65536"/>
                <a:gd name="T14" fmla="*/ 0 60000 65536"/>
                <a:gd name="T15" fmla="*/ 0 w 107"/>
                <a:gd name="T16" fmla="*/ 0 h 2077"/>
                <a:gd name="T17" fmla="*/ 107 w 107"/>
                <a:gd name="T18" fmla="*/ 2077 h 2077"/>
              </a:gdLst>
              <a:ahLst/>
              <a:cxnLst>
                <a:cxn ang="T10">
                  <a:pos x="T0" y="T1"/>
                </a:cxn>
                <a:cxn ang="T11">
                  <a:pos x="T2" y="T3"/>
                </a:cxn>
                <a:cxn ang="T12">
                  <a:pos x="T4" y="T5"/>
                </a:cxn>
                <a:cxn ang="T13">
                  <a:pos x="T6" y="T7"/>
                </a:cxn>
                <a:cxn ang="T14">
                  <a:pos x="T8" y="T9"/>
                </a:cxn>
              </a:cxnLst>
              <a:rect l="T15" t="T16" r="T17" b="T18"/>
              <a:pathLst>
                <a:path w="107" h="2077">
                  <a:moveTo>
                    <a:pt x="107" y="2077"/>
                  </a:moveTo>
                  <a:lnTo>
                    <a:pt x="107" y="0"/>
                  </a:lnTo>
                  <a:lnTo>
                    <a:pt x="0" y="0"/>
                  </a:lnTo>
                  <a:lnTo>
                    <a:pt x="0" y="2077"/>
                  </a:lnTo>
                  <a:lnTo>
                    <a:pt x="107" y="20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5" name="Freeform 447"/>
            <p:cNvSpPr>
              <a:spLocks/>
            </p:cNvSpPr>
            <p:nvPr/>
          </p:nvSpPr>
          <p:spPr bwMode="auto">
            <a:xfrm>
              <a:off x="2153" y="883"/>
              <a:ext cx="107" cy="2077"/>
            </a:xfrm>
            <a:custGeom>
              <a:avLst/>
              <a:gdLst>
                <a:gd name="T0" fmla="*/ 107 w 107"/>
                <a:gd name="T1" fmla="*/ 2077 h 2077"/>
                <a:gd name="T2" fmla="*/ 107 w 107"/>
                <a:gd name="T3" fmla="*/ 0 h 2077"/>
                <a:gd name="T4" fmla="*/ 0 w 107"/>
                <a:gd name="T5" fmla="*/ 0 h 2077"/>
                <a:gd name="T6" fmla="*/ 0 w 107"/>
                <a:gd name="T7" fmla="*/ 2077 h 2077"/>
                <a:gd name="T8" fmla="*/ 107 w 107"/>
                <a:gd name="T9" fmla="*/ 2077 h 2077"/>
                <a:gd name="T10" fmla="*/ 0 60000 65536"/>
                <a:gd name="T11" fmla="*/ 0 60000 65536"/>
                <a:gd name="T12" fmla="*/ 0 60000 65536"/>
                <a:gd name="T13" fmla="*/ 0 60000 65536"/>
                <a:gd name="T14" fmla="*/ 0 60000 65536"/>
                <a:gd name="T15" fmla="*/ 0 w 107"/>
                <a:gd name="T16" fmla="*/ 0 h 2077"/>
                <a:gd name="T17" fmla="*/ 107 w 107"/>
                <a:gd name="T18" fmla="*/ 2077 h 2077"/>
              </a:gdLst>
              <a:ahLst/>
              <a:cxnLst>
                <a:cxn ang="T10">
                  <a:pos x="T0" y="T1"/>
                </a:cxn>
                <a:cxn ang="T11">
                  <a:pos x="T2" y="T3"/>
                </a:cxn>
                <a:cxn ang="T12">
                  <a:pos x="T4" y="T5"/>
                </a:cxn>
                <a:cxn ang="T13">
                  <a:pos x="T6" y="T7"/>
                </a:cxn>
                <a:cxn ang="T14">
                  <a:pos x="T8" y="T9"/>
                </a:cxn>
              </a:cxnLst>
              <a:rect l="T15" t="T16" r="T17" b="T18"/>
              <a:pathLst>
                <a:path w="107" h="2077">
                  <a:moveTo>
                    <a:pt x="107" y="2077"/>
                  </a:moveTo>
                  <a:lnTo>
                    <a:pt x="107" y="0"/>
                  </a:lnTo>
                  <a:lnTo>
                    <a:pt x="0" y="0"/>
                  </a:lnTo>
                  <a:lnTo>
                    <a:pt x="0" y="2077"/>
                  </a:lnTo>
                  <a:lnTo>
                    <a:pt x="107" y="2077"/>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6" name="Freeform 448"/>
            <p:cNvSpPr>
              <a:spLocks/>
            </p:cNvSpPr>
            <p:nvPr/>
          </p:nvSpPr>
          <p:spPr bwMode="auto">
            <a:xfrm>
              <a:off x="2369" y="2400"/>
              <a:ext cx="26" cy="28"/>
            </a:xfrm>
            <a:custGeom>
              <a:avLst/>
              <a:gdLst>
                <a:gd name="T0" fmla="*/ 11 w 26"/>
                <a:gd name="T1" fmla="*/ 26 h 28"/>
                <a:gd name="T2" fmla="*/ 15 w 26"/>
                <a:gd name="T3" fmla="*/ 28 h 28"/>
                <a:gd name="T4" fmla="*/ 17 w 26"/>
                <a:gd name="T5" fmla="*/ 26 h 28"/>
                <a:gd name="T6" fmla="*/ 19 w 26"/>
                <a:gd name="T7" fmla="*/ 26 h 28"/>
                <a:gd name="T8" fmla="*/ 19 w 26"/>
                <a:gd name="T9" fmla="*/ 24 h 28"/>
                <a:gd name="T10" fmla="*/ 22 w 26"/>
                <a:gd name="T11" fmla="*/ 24 h 28"/>
                <a:gd name="T12" fmla="*/ 24 w 26"/>
                <a:gd name="T13" fmla="*/ 21 h 28"/>
                <a:gd name="T14" fmla="*/ 24 w 26"/>
                <a:gd name="T15" fmla="*/ 19 h 28"/>
                <a:gd name="T16" fmla="*/ 26 w 26"/>
                <a:gd name="T17" fmla="*/ 17 h 28"/>
                <a:gd name="T18" fmla="*/ 26 w 26"/>
                <a:gd name="T19" fmla="*/ 15 h 28"/>
                <a:gd name="T20" fmla="*/ 26 w 26"/>
                <a:gd name="T21" fmla="*/ 13 h 28"/>
                <a:gd name="T22" fmla="*/ 26 w 26"/>
                <a:gd name="T23" fmla="*/ 10 h 28"/>
                <a:gd name="T24" fmla="*/ 24 w 26"/>
                <a:gd name="T25" fmla="*/ 8 h 28"/>
                <a:gd name="T26" fmla="*/ 24 w 26"/>
                <a:gd name="T27" fmla="*/ 6 h 28"/>
                <a:gd name="T28" fmla="*/ 22 w 26"/>
                <a:gd name="T29" fmla="*/ 4 h 28"/>
                <a:gd name="T30" fmla="*/ 19 w 26"/>
                <a:gd name="T31" fmla="*/ 2 h 28"/>
                <a:gd name="T32" fmla="*/ 17 w 26"/>
                <a:gd name="T33" fmla="*/ 2 h 28"/>
                <a:gd name="T34" fmla="*/ 15 w 26"/>
                <a:gd name="T35" fmla="*/ 0 h 28"/>
                <a:gd name="T36" fmla="*/ 13 w 26"/>
                <a:gd name="T37" fmla="*/ 0 h 28"/>
                <a:gd name="T38" fmla="*/ 11 w 26"/>
                <a:gd name="T39" fmla="*/ 0 h 28"/>
                <a:gd name="T40" fmla="*/ 8 w 26"/>
                <a:gd name="T41" fmla="*/ 2 h 28"/>
                <a:gd name="T42" fmla="*/ 6 w 26"/>
                <a:gd name="T43" fmla="*/ 2 h 28"/>
                <a:gd name="T44" fmla="*/ 4 w 26"/>
                <a:gd name="T45" fmla="*/ 2 h 28"/>
                <a:gd name="T46" fmla="*/ 2 w 26"/>
                <a:gd name="T47" fmla="*/ 4 h 28"/>
                <a:gd name="T48" fmla="*/ 2 w 26"/>
                <a:gd name="T49" fmla="*/ 6 h 28"/>
                <a:gd name="T50" fmla="*/ 0 w 26"/>
                <a:gd name="T51" fmla="*/ 8 h 28"/>
                <a:gd name="T52" fmla="*/ 0 w 26"/>
                <a:gd name="T53" fmla="*/ 10 h 28"/>
                <a:gd name="T54" fmla="*/ 0 w 26"/>
                <a:gd name="T55" fmla="*/ 13 h 28"/>
                <a:gd name="T56" fmla="*/ 0 w 26"/>
                <a:gd name="T57" fmla="*/ 15 h 28"/>
                <a:gd name="T58" fmla="*/ 0 w 26"/>
                <a:gd name="T59" fmla="*/ 17 h 28"/>
                <a:gd name="T60" fmla="*/ 0 w 26"/>
                <a:gd name="T61" fmla="*/ 19 h 28"/>
                <a:gd name="T62" fmla="*/ 2 w 26"/>
                <a:gd name="T63" fmla="*/ 21 h 28"/>
                <a:gd name="T64" fmla="*/ 2 w 26"/>
                <a:gd name="T65" fmla="*/ 24 h 28"/>
                <a:gd name="T66" fmla="*/ 4 w 26"/>
                <a:gd name="T67" fmla="*/ 24 h 28"/>
                <a:gd name="T68" fmla="*/ 6 w 26"/>
                <a:gd name="T69" fmla="*/ 26 h 28"/>
                <a:gd name="T70" fmla="*/ 8 w 26"/>
                <a:gd name="T71" fmla="*/ 26 h 28"/>
                <a:gd name="T72" fmla="*/ 11 w 26"/>
                <a:gd name="T73" fmla="*/ 28 h 28"/>
                <a:gd name="T74" fmla="*/ 13 w 26"/>
                <a:gd name="T75" fmla="*/ 28 h 28"/>
                <a:gd name="T76" fmla="*/ 11 w 26"/>
                <a:gd name="T77" fmla="*/ 26 h 2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6"/>
                <a:gd name="T118" fmla="*/ 0 h 28"/>
                <a:gd name="T119" fmla="*/ 26 w 26"/>
                <a:gd name="T120" fmla="*/ 28 h 2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6" h="28">
                  <a:moveTo>
                    <a:pt x="11" y="26"/>
                  </a:moveTo>
                  <a:lnTo>
                    <a:pt x="15" y="28"/>
                  </a:lnTo>
                  <a:lnTo>
                    <a:pt x="17" y="26"/>
                  </a:lnTo>
                  <a:lnTo>
                    <a:pt x="19" y="26"/>
                  </a:lnTo>
                  <a:lnTo>
                    <a:pt x="19" y="24"/>
                  </a:lnTo>
                  <a:lnTo>
                    <a:pt x="22" y="24"/>
                  </a:lnTo>
                  <a:lnTo>
                    <a:pt x="24" y="21"/>
                  </a:lnTo>
                  <a:lnTo>
                    <a:pt x="24" y="19"/>
                  </a:lnTo>
                  <a:lnTo>
                    <a:pt x="26" y="17"/>
                  </a:lnTo>
                  <a:lnTo>
                    <a:pt x="26" y="15"/>
                  </a:lnTo>
                  <a:lnTo>
                    <a:pt x="26" y="13"/>
                  </a:lnTo>
                  <a:lnTo>
                    <a:pt x="26" y="10"/>
                  </a:lnTo>
                  <a:lnTo>
                    <a:pt x="24" y="8"/>
                  </a:lnTo>
                  <a:lnTo>
                    <a:pt x="24" y="6"/>
                  </a:lnTo>
                  <a:lnTo>
                    <a:pt x="22" y="4"/>
                  </a:lnTo>
                  <a:lnTo>
                    <a:pt x="19" y="2"/>
                  </a:lnTo>
                  <a:lnTo>
                    <a:pt x="17" y="2"/>
                  </a:lnTo>
                  <a:lnTo>
                    <a:pt x="15" y="0"/>
                  </a:lnTo>
                  <a:lnTo>
                    <a:pt x="13" y="0"/>
                  </a:lnTo>
                  <a:lnTo>
                    <a:pt x="11" y="0"/>
                  </a:lnTo>
                  <a:lnTo>
                    <a:pt x="8" y="2"/>
                  </a:lnTo>
                  <a:lnTo>
                    <a:pt x="6" y="2"/>
                  </a:lnTo>
                  <a:lnTo>
                    <a:pt x="4" y="2"/>
                  </a:lnTo>
                  <a:lnTo>
                    <a:pt x="2" y="4"/>
                  </a:lnTo>
                  <a:lnTo>
                    <a:pt x="2" y="6"/>
                  </a:lnTo>
                  <a:lnTo>
                    <a:pt x="0" y="8"/>
                  </a:lnTo>
                  <a:lnTo>
                    <a:pt x="0" y="10"/>
                  </a:lnTo>
                  <a:lnTo>
                    <a:pt x="0" y="13"/>
                  </a:lnTo>
                  <a:lnTo>
                    <a:pt x="0" y="15"/>
                  </a:lnTo>
                  <a:lnTo>
                    <a:pt x="0" y="17"/>
                  </a:lnTo>
                  <a:lnTo>
                    <a:pt x="0" y="19"/>
                  </a:lnTo>
                  <a:lnTo>
                    <a:pt x="2" y="21"/>
                  </a:lnTo>
                  <a:lnTo>
                    <a:pt x="2" y="24"/>
                  </a:lnTo>
                  <a:lnTo>
                    <a:pt x="4" y="24"/>
                  </a:lnTo>
                  <a:lnTo>
                    <a:pt x="6" y="26"/>
                  </a:lnTo>
                  <a:lnTo>
                    <a:pt x="8" y="26"/>
                  </a:lnTo>
                  <a:lnTo>
                    <a:pt x="11" y="28"/>
                  </a:lnTo>
                  <a:lnTo>
                    <a:pt x="13" y="28"/>
                  </a:lnTo>
                  <a:lnTo>
                    <a:pt x="11"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47" name="Line 449"/>
            <p:cNvSpPr>
              <a:spLocks noChangeShapeType="1"/>
            </p:cNvSpPr>
            <p:nvPr/>
          </p:nvSpPr>
          <p:spPr bwMode="auto">
            <a:xfrm flipH="1" flipV="1">
              <a:off x="2456" y="2378"/>
              <a:ext cx="41" cy="70"/>
            </a:xfrm>
            <a:prstGeom prst="line">
              <a:avLst/>
            </a:prstGeom>
            <a:noFill/>
            <a:ln w="1111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 name="Rectangle 450"/>
            <p:cNvSpPr>
              <a:spLocks noChangeArrowheads="1"/>
            </p:cNvSpPr>
            <p:nvPr/>
          </p:nvSpPr>
          <p:spPr bwMode="auto">
            <a:xfrm>
              <a:off x="2460" y="2308"/>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6</a:t>
              </a:r>
              <a:endParaRPr lang="en-US" altLang="zh-CN"/>
            </a:p>
          </p:txBody>
        </p:sp>
        <p:sp>
          <p:nvSpPr>
            <p:cNvPr id="49" name="Line 451"/>
            <p:cNvSpPr>
              <a:spLocks noChangeShapeType="1"/>
            </p:cNvSpPr>
            <p:nvPr/>
          </p:nvSpPr>
          <p:spPr bwMode="auto">
            <a:xfrm flipH="1">
              <a:off x="2260" y="2910"/>
              <a:ext cx="144"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0" name="Line 452"/>
            <p:cNvSpPr>
              <a:spLocks noChangeShapeType="1"/>
            </p:cNvSpPr>
            <p:nvPr/>
          </p:nvSpPr>
          <p:spPr bwMode="auto">
            <a:xfrm flipH="1">
              <a:off x="2260" y="2668"/>
              <a:ext cx="144"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1" name="Line 453"/>
            <p:cNvSpPr>
              <a:spLocks noChangeShapeType="1"/>
            </p:cNvSpPr>
            <p:nvPr/>
          </p:nvSpPr>
          <p:spPr bwMode="auto">
            <a:xfrm>
              <a:off x="1125" y="1782"/>
              <a:ext cx="123"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2" name="Freeform 454"/>
            <p:cNvSpPr>
              <a:spLocks/>
            </p:cNvSpPr>
            <p:nvPr/>
          </p:nvSpPr>
          <p:spPr bwMode="auto">
            <a:xfrm>
              <a:off x="988" y="1769"/>
              <a:ext cx="28" cy="29"/>
            </a:xfrm>
            <a:custGeom>
              <a:avLst/>
              <a:gdLst>
                <a:gd name="T0" fmla="*/ 0 w 28"/>
                <a:gd name="T1" fmla="*/ 0 h 29"/>
                <a:gd name="T2" fmla="*/ 2 w 28"/>
                <a:gd name="T3" fmla="*/ 29 h 29"/>
                <a:gd name="T4" fmla="*/ 28 w 28"/>
                <a:gd name="T5" fmla="*/ 15 h 29"/>
                <a:gd name="T6" fmla="*/ 2 w 28"/>
                <a:gd name="T7" fmla="*/ 2 h 29"/>
                <a:gd name="T8" fmla="*/ 0 w 28"/>
                <a:gd name="T9" fmla="*/ 0 h 29"/>
                <a:gd name="T10" fmla="*/ 0 60000 65536"/>
                <a:gd name="T11" fmla="*/ 0 60000 65536"/>
                <a:gd name="T12" fmla="*/ 0 60000 65536"/>
                <a:gd name="T13" fmla="*/ 0 60000 65536"/>
                <a:gd name="T14" fmla="*/ 0 60000 65536"/>
                <a:gd name="T15" fmla="*/ 0 w 28"/>
                <a:gd name="T16" fmla="*/ 0 h 29"/>
                <a:gd name="T17" fmla="*/ 28 w 28"/>
                <a:gd name="T18" fmla="*/ 29 h 29"/>
              </a:gdLst>
              <a:ahLst/>
              <a:cxnLst>
                <a:cxn ang="T10">
                  <a:pos x="T0" y="T1"/>
                </a:cxn>
                <a:cxn ang="T11">
                  <a:pos x="T2" y="T3"/>
                </a:cxn>
                <a:cxn ang="T12">
                  <a:pos x="T4" y="T5"/>
                </a:cxn>
                <a:cxn ang="T13">
                  <a:pos x="T6" y="T7"/>
                </a:cxn>
                <a:cxn ang="T14">
                  <a:pos x="T8" y="T9"/>
                </a:cxn>
              </a:cxnLst>
              <a:rect l="T15" t="T16" r="T17" b="T18"/>
              <a:pathLst>
                <a:path w="28" h="29">
                  <a:moveTo>
                    <a:pt x="0" y="0"/>
                  </a:moveTo>
                  <a:lnTo>
                    <a:pt x="2" y="29"/>
                  </a:lnTo>
                  <a:lnTo>
                    <a:pt x="28" y="15"/>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3" name="Line 455"/>
            <p:cNvSpPr>
              <a:spLocks noChangeShapeType="1"/>
            </p:cNvSpPr>
            <p:nvPr/>
          </p:nvSpPr>
          <p:spPr bwMode="auto">
            <a:xfrm>
              <a:off x="938" y="1782"/>
              <a:ext cx="59"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4" name="Freeform 456"/>
            <p:cNvSpPr>
              <a:spLocks/>
            </p:cNvSpPr>
            <p:nvPr/>
          </p:nvSpPr>
          <p:spPr bwMode="auto">
            <a:xfrm>
              <a:off x="2122" y="1608"/>
              <a:ext cx="26" cy="28"/>
            </a:xfrm>
            <a:custGeom>
              <a:avLst/>
              <a:gdLst>
                <a:gd name="T0" fmla="*/ 0 w 26"/>
                <a:gd name="T1" fmla="*/ 0 h 28"/>
                <a:gd name="T2" fmla="*/ 0 w 26"/>
                <a:gd name="T3" fmla="*/ 28 h 28"/>
                <a:gd name="T4" fmla="*/ 26 w 26"/>
                <a:gd name="T5" fmla="*/ 15 h 28"/>
                <a:gd name="T6" fmla="*/ 0 w 26"/>
                <a:gd name="T7" fmla="*/ 2 h 28"/>
                <a:gd name="T8" fmla="*/ 0 w 26"/>
                <a:gd name="T9" fmla="*/ 0 h 28"/>
                <a:gd name="T10" fmla="*/ 0 60000 65536"/>
                <a:gd name="T11" fmla="*/ 0 60000 65536"/>
                <a:gd name="T12" fmla="*/ 0 60000 65536"/>
                <a:gd name="T13" fmla="*/ 0 60000 65536"/>
                <a:gd name="T14" fmla="*/ 0 60000 65536"/>
                <a:gd name="T15" fmla="*/ 0 w 26"/>
                <a:gd name="T16" fmla="*/ 0 h 28"/>
                <a:gd name="T17" fmla="*/ 26 w 26"/>
                <a:gd name="T18" fmla="*/ 28 h 28"/>
              </a:gdLst>
              <a:ahLst/>
              <a:cxnLst>
                <a:cxn ang="T10">
                  <a:pos x="T0" y="T1"/>
                </a:cxn>
                <a:cxn ang="T11">
                  <a:pos x="T2" y="T3"/>
                </a:cxn>
                <a:cxn ang="T12">
                  <a:pos x="T4" y="T5"/>
                </a:cxn>
                <a:cxn ang="T13">
                  <a:pos x="T6" y="T7"/>
                </a:cxn>
                <a:cxn ang="T14">
                  <a:pos x="T8" y="T9"/>
                </a:cxn>
              </a:cxnLst>
              <a:rect l="T15" t="T16" r="T17" b="T18"/>
              <a:pathLst>
                <a:path w="26" h="28">
                  <a:moveTo>
                    <a:pt x="0" y="0"/>
                  </a:moveTo>
                  <a:lnTo>
                    <a:pt x="0" y="28"/>
                  </a:lnTo>
                  <a:lnTo>
                    <a:pt x="26" y="15"/>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5" name="Line 457"/>
            <p:cNvSpPr>
              <a:spLocks noChangeShapeType="1"/>
            </p:cNvSpPr>
            <p:nvPr/>
          </p:nvSpPr>
          <p:spPr bwMode="auto">
            <a:xfrm flipH="1">
              <a:off x="2260" y="1623"/>
              <a:ext cx="362"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6" name="Line 458"/>
            <p:cNvSpPr>
              <a:spLocks noChangeShapeType="1"/>
            </p:cNvSpPr>
            <p:nvPr/>
          </p:nvSpPr>
          <p:spPr bwMode="auto">
            <a:xfrm flipH="1">
              <a:off x="2031" y="1623"/>
              <a:ext cx="96"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7" name="Freeform 459"/>
            <p:cNvSpPr>
              <a:spLocks/>
            </p:cNvSpPr>
            <p:nvPr/>
          </p:nvSpPr>
          <p:spPr bwMode="auto">
            <a:xfrm>
              <a:off x="2122" y="2400"/>
              <a:ext cx="26" cy="28"/>
            </a:xfrm>
            <a:custGeom>
              <a:avLst/>
              <a:gdLst>
                <a:gd name="T0" fmla="*/ 0 w 26"/>
                <a:gd name="T1" fmla="*/ 0 h 28"/>
                <a:gd name="T2" fmla="*/ 0 w 26"/>
                <a:gd name="T3" fmla="*/ 28 h 28"/>
                <a:gd name="T4" fmla="*/ 26 w 26"/>
                <a:gd name="T5" fmla="*/ 13 h 28"/>
                <a:gd name="T6" fmla="*/ 0 w 26"/>
                <a:gd name="T7" fmla="*/ 0 h 28"/>
                <a:gd name="T8" fmla="*/ 0 60000 65536"/>
                <a:gd name="T9" fmla="*/ 0 60000 65536"/>
                <a:gd name="T10" fmla="*/ 0 60000 65536"/>
                <a:gd name="T11" fmla="*/ 0 60000 65536"/>
                <a:gd name="T12" fmla="*/ 0 w 26"/>
                <a:gd name="T13" fmla="*/ 0 h 28"/>
                <a:gd name="T14" fmla="*/ 26 w 26"/>
                <a:gd name="T15" fmla="*/ 28 h 28"/>
              </a:gdLst>
              <a:ahLst/>
              <a:cxnLst>
                <a:cxn ang="T8">
                  <a:pos x="T0" y="T1"/>
                </a:cxn>
                <a:cxn ang="T9">
                  <a:pos x="T2" y="T3"/>
                </a:cxn>
                <a:cxn ang="T10">
                  <a:pos x="T4" y="T5"/>
                </a:cxn>
                <a:cxn ang="T11">
                  <a:pos x="T6" y="T7"/>
                </a:cxn>
              </a:cxnLst>
              <a:rect l="T12" t="T13" r="T14" b="T15"/>
              <a:pathLst>
                <a:path w="26" h="28">
                  <a:moveTo>
                    <a:pt x="0" y="0"/>
                  </a:moveTo>
                  <a:lnTo>
                    <a:pt x="0" y="28"/>
                  </a:lnTo>
                  <a:lnTo>
                    <a:pt x="26"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8" name="Freeform 460"/>
            <p:cNvSpPr>
              <a:spLocks/>
            </p:cNvSpPr>
            <p:nvPr/>
          </p:nvSpPr>
          <p:spPr bwMode="auto">
            <a:xfrm>
              <a:off x="2122" y="2655"/>
              <a:ext cx="26" cy="26"/>
            </a:xfrm>
            <a:custGeom>
              <a:avLst/>
              <a:gdLst>
                <a:gd name="T0" fmla="*/ 0 w 26"/>
                <a:gd name="T1" fmla="*/ 0 h 26"/>
                <a:gd name="T2" fmla="*/ 0 w 26"/>
                <a:gd name="T3" fmla="*/ 26 h 26"/>
                <a:gd name="T4" fmla="*/ 26 w 26"/>
                <a:gd name="T5" fmla="*/ 13 h 26"/>
                <a:gd name="T6" fmla="*/ 0 w 26"/>
                <a:gd name="T7" fmla="*/ 0 h 26"/>
                <a:gd name="T8" fmla="*/ 0 60000 65536"/>
                <a:gd name="T9" fmla="*/ 0 60000 65536"/>
                <a:gd name="T10" fmla="*/ 0 60000 65536"/>
                <a:gd name="T11" fmla="*/ 0 60000 65536"/>
                <a:gd name="T12" fmla="*/ 0 w 26"/>
                <a:gd name="T13" fmla="*/ 0 h 26"/>
                <a:gd name="T14" fmla="*/ 26 w 26"/>
                <a:gd name="T15" fmla="*/ 26 h 26"/>
              </a:gdLst>
              <a:ahLst/>
              <a:cxnLst>
                <a:cxn ang="T8">
                  <a:pos x="T0" y="T1"/>
                </a:cxn>
                <a:cxn ang="T9">
                  <a:pos x="T2" y="T3"/>
                </a:cxn>
                <a:cxn ang="T10">
                  <a:pos x="T4" y="T5"/>
                </a:cxn>
                <a:cxn ang="T11">
                  <a:pos x="T6" y="T7"/>
                </a:cxn>
              </a:cxnLst>
              <a:rect l="T12" t="T13" r="T14" b="T15"/>
              <a:pathLst>
                <a:path w="26" h="26">
                  <a:moveTo>
                    <a:pt x="0" y="0"/>
                  </a:moveTo>
                  <a:lnTo>
                    <a:pt x="0" y="26"/>
                  </a:lnTo>
                  <a:lnTo>
                    <a:pt x="26"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59" name="Line 461"/>
            <p:cNvSpPr>
              <a:spLocks noChangeShapeType="1"/>
            </p:cNvSpPr>
            <p:nvPr/>
          </p:nvSpPr>
          <p:spPr bwMode="auto">
            <a:xfrm>
              <a:off x="1248" y="2668"/>
              <a:ext cx="883"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0" name="Freeform 462"/>
            <p:cNvSpPr>
              <a:spLocks/>
            </p:cNvSpPr>
            <p:nvPr/>
          </p:nvSpPr>
          <p:spPr bwMode="auto">
            <a:xfrm>
              <a:off x="2122" y="2897"/>
              <a:ext cx="26" cy="26"/>
            </a:xfrm>
            <a:custGeom>
              <a:avLst/>
              <a:gdLst>
                <a:gd name="T0" fmla="*/ 0 w 26"/>
                <a:gd name="T1" fmla="*/ 0 h 26"/>
                <a:gd name="T2" fmla="*/ 0 w 26"/>
                <a:gd name="T3" fmla="*/ 26 h 26"/>
                <a:gd name="T4" fmla="*/ 26 w 26"/>
                <a:gd name="T5" fmla="*/ 13 h 26"/>
                <a:gd name="T6" fmla="*/ 0 w 26"/>
                <a:gd name="T7" fmla="*/ 0 h 26"/>
                <a:gd name="T8" fmla="*/ 0 60000 65536"/>
                <a:gd name="T9" fmla="*/ 0 60000 65536"/>
                <a:gd name="T10" fmla="*/ 0 60000 65536"/>
                <a:gd name="T11" fmla="*/ 0 60000 65536"/>
                <a:gd name="T12" fmla="*/ 0 w 26"/>
                <a:gd name="T13" fmla="*/ 0 h 26"/>
                <a:gd name="T14" fmla="*/ 26 w 26"/>
                <a:gd name="T15" fmla="*/ 26 h 26"/>
              </a:gdLst>
              <a:ahLst/>
              <a:cxnLst>
                <a:cxn ang="T8">
                  <a:pos x="T0" y="T1"/>
                </a:cxn>
                <a:cxn ang="T9">
                  <a:pos x="T2" y="T3"/>
                </a:cxn>
                <a:cxn ang="T10">
                  <a:pos x="T4" y="T5"/>
                </a:cxn>
                <a:cxn ang="T11">
                  <a:pos x="T6" y="T7"/>
                </a:cxn>
              </a:cxnLst>
              <a:rect l="T12" t="T13" r="T14" b="T15"/>
              <a:pathLst>
                <a:path w="26" h="26">
                  <a:moveTo>
                    <a:pt x="0" y="0"/>
                  </a:moveTo>
                  <a:lnTo>
                    <a:pt x="0" y="26"/>
                  </a:lnTo>
                  <a:lnTo>
                    <a:pt x="26"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61" name="Freeform 463"/>
            <p:cNvSpPr>
              <a:spLocks/>
            </p:cNvSpPr>
            <p:nvPr/>
          </p:nvSpPr>
          <p:spPr bwMode="auto">
            <a:xfrm>
              <a:off x="1248" y="611"/>
              <a:ext cx="881" cy="2299"/>
            </a:xfrm>
            <a:custGeom>
              <a:avLst/>
              <a:gdLst>
                <a:gd name="T0" fmla="*/ 881 w 881"/>
                <a:gd name="T1" fmla="*/ 2299 h 2299"/>
                <a:gd name="T2" fmla="*/ 2 w 881"/>
                <a:gd name="T3" fmla="*/ 2299 h 2299"/>
                <a:gd name="T4" fmla="*/ 0 w 881"/>
                <a:gd name="T5" fmla="*/ 0 h 2299"/>
                <a:gd name="T6" fmla="*/ 530 w 881"/>
                <a:gd name="T7" fmla="*/ 0 h 2299"/>
                <a:gd name="T8" fmla="*/ 0 60000 65536"/>
                <a:gd name="T9" fmla="*/ 0 60000 65536"/>
                <a:gd name="T10" fmla="*/ 0 60000 65536"/>
                <a:gd name="T11" fmla="*/ 0 60000 65536"/>
                <a:gd name="T12" fmla="*/ 0 w 881"/>
                <a:gd name="T13" fmla="*/ 0 h 2299"/>
                <a:gd name="T14" fmla="*/ 881 w 881"/>
                <a:gd name="T15" fmla="*/ 2299 h 2299"/>
              </a:gdLst>
              <a:ahLst/>
              <a:cxnLst>
                <a:cxn ang="T8">
                  <a:pos x="T0" y="T1"/>
                </a:cxn>
                <a:cxn ang="T9">
                  <a:pos x="T2" y="T3"/>
                </a:cxn>
                <a:cxn ang="T10">
                  <a:pos x="T4" y="T5"/>
                </a:cxn>
                <a:cxn ang="T11">
                  <a:pos x="T6" y="T7"/>
                </a:cxn>
              </a:cxnLst>
              <a:rect l="T12" t="T13" r="T14" b="T15"/>
              <a:pathLst>
                <a:path w="881" h="2299">
                  <a:moveTo>
                    <a:pt x="881" y="2299"/>
                  </a:moveTo>
                  <a:lnTo>
                    <a:pt x="2" y="2299"/>
                  </a:lnTo>
                  <a:lnTo>
                    <a:pt x="0" y="0"/>
                  </a:lnTo>
                  <a:lnTo>
                    <a:pt x="53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62" name="Rectangle 464"/>
            <p:cNvSpPr>
              <a:spLocks noChangeArrowheads="1"/>
            </p:cNvSpPr>
            <p:nvPr/>
          </p:nvSpPr>
          <p:spPr bwMode="auto">
            <a:xfrm>
              <a:off x="2177" y="759"/>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63" name="Rectangle 465"/>
            <p:cNvSpPr>
              <a:spLocks noChangeArrowheads="1"/>
            </p:cNvSpPr>
            <p:nvPr/>
          </p:nvSpPr>
          <p:spPr bwMode="auto">
            <a:xfrm>
              <a:off x="2212" y="759"/>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X</a:t>
              </a:r>
              <a:endParaRPr lang="en-US" altLang="zh-CN"/>
            </a:p>
          </p:txBody>
        </p:sp>
        <p:sp>
          <p:nvSpPr>
            <p:cNvPr id="64" name="Freeform 466"/>
            <p:cNvSpPr>
              <a:spLocks/>
            </p:cNvSpPr>
            <p:nvPr/>
          </p:nvSpPr>
          <p:spPr bwMode="auto">
            <a:xfrm>
              <a:off x="2153" y="519"/>
              <a:ext cx="107" cy="181"/>
            </a:xfrm>
            <a:custGeom>
              <a:avLst/>
              <a:gdLst>
                <a:gd name="T0" fmla="*/ 107 w 107"/>
                <a:gd name="T1" fmla="*/ 181 h 181"/>
                <a:gd name="T2" fmla="*/ 107 w 107"/>
                <a:gd name="T3" fmla="*/ 0 h 181"/>
                <a:gd name="T4" fmla="*/ 0 w 107"/>
                <a:gd name="T5" fmla="*/ 0 h 181"/>
                <a:gd name="T6" fmla="*/ 0 w 107"/>
                <a:gd name="T7" fmla="*/ 181 h 181"/>
                <a:gd name="T8" fmla="*/ 107 w 107"/>
                <a:gd name="T9" fmla="*/ 181 h 181"/>
                <a:gd name="T10" fmla="*/ 0 60000 65536"/>
                <a:gd name="T11" fmla="*/ 0 60000 65536"/>
                <a:gd name="T12" fmla="*/ 0 60000 65536"/>
                <a:gd name="T13" fmla="*/ 0 60000 65536"/>
                <a:gd name="T14" fmla="*/ 0 60000 65536"/>
                <a:gd name="T15" fmla="*/ 0 w 107"/>
                <a:gd name="T16" fmla="*/ 0 h 181"/>
                <a:gd name="T17" fmla="*/ 107 w 107"/>
                <a:gd name="T18" fmla="*/ 181 h 181"/>
              </a:gdLst>
              <a:ahLst/>
              <a:cxnLst>
                <a:cxn ang="T10">
                  <a:pos x="T0" y="T1"/>
                </a:cxn>
                <a:cxn ang="T11">
                  <a:pos x="T2" y="T3"/>
                </a:cxn>
                <a:cxn ang="T12">
                  <a:pos x="T4" y="T5"/>
                </a:cxn>
                <a:cxn ang="T13">
                  <a:pos x="T6" y="T7"/>
                </a:cxn>
                <a:cxn ang="T14">
                  <a:pos x="T8" y="T9"/>
                </a:cxn>
              </a:cxnLst>
              <a:rect l="T15" t="T16" r="T17" b="T18"/>
              <a:pathLst>
                <a:path w="107" h="181">
                  <a:moveTo>
                    <a:pt x="107" y="181"/>
                  </a:moveTo>
                  <a:lnTo>
                    <a:pt x="107" y="0"/>
                  </a:lnTo>
                  <a:lnTo>
                    <a:pt x="0" y="0"/>
                  </a:lnTo>
                  <a:lnTo>
                    <a:pt x="0" y="181"/>
                  </a:lnTo>
                  <a:lnTo>
                    <a:pt x="107" y="1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65" name="Freeform 467"/>
            <p:cNvSpPr>
              <a:spLocks/>
            </p:cNvSpPr>
            <p:nvPr/>
          </p:nvSpPr>
          <p:spPr bwMode="auto">
            <a:xfrm>
              <a:off x="2153" y="519"/>
              <a:ext cx="107" cy="181"/>
            </a:xfrm>
            <a:custGeom>
              <a:avLst/>
              <a:gdLst>
                <a:gd name="T0" fmla="*/ 107 w 107"/>
                <a:gd name="T1" fmla="*/ 181 h 181"/>
                <a:gd name="T2" fmla="*/ 107 w 107"/>
                <a:gd name="T3" fmla="*/ 0 h 181"/>
                <a:gd name="T4" fmla="*/ 0 w 107"/>
                <a:gd name="T5" fmla="*/ 0 h 181"/>
                <a:gd name="T6" fmla="*/ 0 w 107"/>
                <a:gd name="T7" fmla="*/ 181 h 181"/>
                <a:gd name="T8" fmla="*/ 107 w 107"/>
                <a:gd name="T9" fmla="*/ 181 h 181"/>
                <a:gd name="T10" fmla="*/ 0 60000 65536"/>
                <a:gd name="T11" fmla="*/ 0 60000 65536"/>
                <a:gd name="T12" fmla="*/ 0 60000 65536"/>
                <a:gd name="T13" fmla="*/ 0 60000 65536"/>
                <a:gd name="T14" fmla="*/ 0 60000 65536"/>
                <a:gd name="T15" fmla="*/ 0 w 107"/>
                <a:gd name="T16" fmla="*/ 0 h 181"/>
                <a:gd name="T17" fmla="*/ 107 w 107"/>
                <a:gd name="T18" fmla="*/ 181 h 181"/>
              </a:gdLst>
              <a:ahLst/>
              <a:cxnLst>
                <a:cxn ang="T10">
                  <a:pos x="T0" y="T1"/>
                </a:cxn>
                <a:cxn ang="T11">
                  <a:pos x="T2" y="T3"/>
                </a:cxn>
                <a:cxn ang="T12">
                  <a:pos x="T4" y="T5"/>
                </a:cxn>
                <a:cxn ang="T13">
                  <a:pos x="T6" y="T7"/>
                </a:cxn>
                <a:cxn ang="T14">
                  <a:pos x="T8" y="T9"/>
                </a:cxn>
              </a:cxnLst>
              <a:rect l="T15" t="T16" r="T17" b="T18"/>
              <a:pathLst>
                <a:path w="107" h="181">
                  <a:moveTo>
                    <a:pt x="107" y="181"/>
                  </a:moveTo>
                  <a:lnTo>
                    <a:pt x="107" y="0"/>
                  </a:lnTo>
                  <a:lnTo>
                    <a:pt x="0" y="0"/>
                  </a:lnTo>
                  <a:lnTo>
                    <a:pt x="0" y="181"/>
                  </a:lnTo>
                  <a:lnTo>
                    <a:pt x="107" y="181"/>
                  </a:lnTo>
                </a:path>
              </a:pathLst>
            </a:custGeom>
            <a:noFill/>
            <a:ln w="1111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66" name="Rectangle 468"/>
            <p:cNvSpPr>
              <a:spLocks noChangeArrowheads="1"/>
            </p:cNvSpPr>
            <p:nvPr/>
          </p:nvSpPr>
          <p:spPr bwMode="auto">
            <a:xfrm>
              <a:off x="2183" y="578"/>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M</a:t>
              </a:r>
              <a:endParaRPr lang="en-US" altLang="zh-CN"/>
            </a:p>
          </p:txBody>
        </p:sp>
        <p:sp>
          <p:nvSpPr>
            <p:cNvPr id="67" name="Freeform 469"/>
            <p:cNvSpPr>
              <a:spLocks/>
            </p:cNvSpPr>
            <p:nvPr/>
          </p:nvSpPr>
          <p:spPr bwMode="auto">
            <a:xfrm>
              <a:off x="2153" y="338"/>
              <a:ext cx="107" cy="181"/>
            </a:xfrm>
            <a:custGeom>
              <a:avLst/>
              <a:gdLst>
                <a:gd name="T0" fmla="*/ 107 w 107"/>
                <a:gd name="T1" fmla="*/ 181 h 181"/>
                <a:gd name="T2" fmla="*/ 107 w 107"/>
                <a:gd name="T3" fmla="*/ 0 h 181"/>
                <a:gd name="T4" fmla="*/ 0 w 107"/>
                <a:gd name="T5" fmla="*/ 0 h 181"/>
                <a:gd name="T6" fmla="*/ 0 w 107"/>
                <a:gd name="T7" fmla="*/ 181 h 181"/>
                <a:gd name="T8" fmla="*/ 107 w 107"/>
                <a:gd name="T9" fmla="*/ 181 h 181"/>
                <a:gd name="T10" fmla="*/ 0 60000 65536"/>
                <a:gd name="T11" fmla="*/ 0 60000 65536"/>
                <a:gd name="T12" fmla="*/ 0 60000 65536"/>
                <a:gd name="T13" fmla="*/ 0 60000 65536"/>
                <a:gd name="T14" fmla="*/ 0 60000 65536"/>
                <a:gd name="T15" fmla="*/ 0 w 107"/>
                <a:gd name="T16" fmla="*/ 0 h 181"/>
                <a:gd name="T17" fmla="*/ 107 w 107"/>
                <a:gd name="T18" fmla="*/ 181 h 181"/>
              </a:gdLst>
              <a:ahLst/>
              <a:cxnLst>
                <a:cxn ang="T10">
                  <a:pos x="T0" y="T1"/>
                </a:cxn>
                <a:cxn ang="T11">
                  <a:pos x="T2" y="T3"/>
                </a:cxn>
                <a:cxn ang="T12">
                  <a:pos x="T4" y="T5"/>
                </a:cxn>
                <a:cxn ang="T13">
                  <a:pos x="T6" y="T7"/>
                </a:cxn>
                <a:cxn ang="T14">
                  <a:pos x="T8" y="T9"/>
                </a:cxn>
              </a:cxnLst>
              <a:rect l="T15" t="T16" r="T17" b="T18"/>
              <a:pathLst>
                <a:path w="107" h="181">
                  <a:moveTo>
                    <a:pt x="107" y="181"/>
                  </a:moveTo>
                  <a:lnTo>
                    <a:pt x="107" y="0"/>
                  </a:lnTo>
                  <a:lnTo>
                    <a:pt x="0" y="0"/>
                  </a:lnTo>
                  <a:lnTo>
                    <a:pt x="0" y="181"/>
                  </a:lnTo>
                  <a:lnTo>
                    <a:pt x="107" y="1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68" name="Freeform 470"/>
            <p:cNvSpPr>
              <a:spLocks/>
            </p:cNvSpPr>
            <p:nvPr/>
          </p:nvSpPr>
          <p:spPr bwMode="auto">
            <a:xfrm>
              <a:off x="2153" y="338"/>
              <a:ext cx="107" cy="181"/>
            </a:xfrm>
            <a:custGeom>
              <a:avLst/>
              <a:gdLst>
                <a:gd name="T0" fmla="*/ 107 w 107"/>
                <a:gd name="T1" fmla="*/ 181 h 181"/>
                <a:gd name="T2" fmla="*/ 107 w 107"/>
                <a:gd name="T3" fmla="*/ 0 h 181"/>
                <a:gd name="T4" fmla="*/ 0 w 107"/>
                <a:gd name="T5" fmla="*/ 0 h 181"/>
                <a:gd name="T6" fmla="*/ 0 w 107"/>
                <a:gd name="T7" fmla="*/ 181 h 181"/>
                <a:gd name="T8" fmla="*/ 107 w 107"/>
                <a:gd name="T9" fmla="*/ 181 h 181"/>
                <a:gd name="T10" fmla="*/ 0 60000 65536"/>
                <a:gd name="T11" fmla="*/ 0 60000 65536"/>
                <a:gd name="T12" fmla="*/ 0 60000 65536"/>
                <a:gd name="T13" fmla="*/ 0 60000 65536"/>
                <a:gd name="T14" fmla="*/ 0 60000 65536"/>
                <a:gd name="T15" fmla="*/ 0 w 107"/>
                <a:gd name="T16" fmla="*/ 0 h 181"/>
                <a:gd name="T17" fmla="*/ 107 w 107"/>
                <a:gd name="T18" fmla="*/ 181 h 181"/>
              </a:gdLst>
              <a:ahLst/>
              <a:cxnLst>
                <a:cxn ang="T10">
                  <a:pos x="T0" y="T1"/>
                </a:cxn>
                <a:cxn ang="T11">
                  <a:pos x="T2" y="T3"/>
                </a:cxn>
                <a:cxn ang="T12">
                  <a:pos x="T4" y="T5"/>
                </a:cxn>
                <a:cxn ang="T13">
                  <a:pos x="T6" y="T7"/>
                </a:cxn>
                <a:cxn ang="T14">
                  <a:pos x="T8" y="T9"/>
                </a:cxn>
              </a:cxnLst>
              <a:rect l="T15" t="T16" r="T17" b="T18"/>
              <a:pathLst>
                <a:path w="107" h="181">
                  <a:moveTo>
                    <a:pt x="107" y="181"/>
                  </a:moveTo>
                  <a:lnTo>
                    <a:pt x="107" y="0"/>
                  </a:lnTo>
                  <a:lnTo>
                    <a:pt x="0" y="0"/>
                  </a:lnTo>
                  <a:lnTo>
                    <a:pt x="0" y="181"/>
                  </a:lnTo>
                  <a:lnTo>
                    <a:pt x="107" y="181"/>
                  </a:lnTo>
                </a:path>
              </a:pathLst>
            </a:custGeom>
            <a:noFill/>
            <a:ln w="1111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69" name="Rectangle 471"/>
            <p:cNvSpPr>
              <a:spLocks noChangeArrowheads="1"/>
            </p:cNvSpPr>
            <p:nvPr/>
          </p:nvSpPr>
          <p:spPr bwMode="auto">
            <a:xfrm>
              <a:off x="2166" y="397"/>
              <a:ext cx="8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W</a:t>
              </a:r>
              <a:endParaRPr lang="en-US" altLang="zh-CN"/>
            </a:p>
          </p:txBody>
        </p:sp>
        <p:sp>
          <p:nvSpPr>
            <p:cNvPr id="70" name="Rectangle 472"/>
            <p:cNvSpPr>
              <a:spLocks noChangeArrowheads="1"/>
            </p:cNvSpPr>
            <p:nvPr/>
          </p:nvSpPr>
          <p:spPr bwMode="auto">
            <a:xfrm>
              <a:off x="2218" y="397"/>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B</a:t>
              </a:r>
              <a:endParaRPr lang="en-US" altLang="zh-CN"/>
            </a:p>
          </p:txBody>
        </p:sp>
        <p:sp>
          <p:nvSpPr>
            <p:cNvPr id="71" name="Freeform 473"/>
            <p:cNvSpPr>
              <a:spLocks/>
            </p:cNvSpPr>
            <p:nvPr/>
          </p:nvSpPr>
          <p:spPr bwMode="auto">
            <a:xfrm>
              <a:off x="2122" y="777"/>
              <a:ext cx="26" cy="28"/>
            </a:xfrm>
            <a:custGeom>
              <a:avLst/>
              <a:gdLst>
                <a:gd name="T0" fmla="*/ 0 w 26"/>
                <a:gd name="T1" fmla="*/ 0 h 28"/>
                <a:gd name="T2" fmla="*/ 0 w 26"/>
                <a:gd name="T3" fmla="*/ 28 h 28"/>
                <a:gd name="T4" fmla="*/ 26 w 26"/>
                <a:gd name="T5" fmla="*/ 15 h 28"/>
                <a:gd name="T6" fmla="*/ 0 w 26"/>
                <a:gd name="T7" fmla="*/ 2 h 28"/>
                <a:gd name="T8" fmla="*/ 0 w 26"/>
                <a:gd name="T9" fmla="*/ 0 h 28"/>
                <a:gd name="T10" fmla="*/ 0 60000 65536"/>
                <a:gd name="T11" fmla="*/ 0 60000 65536"/>
                <a:gd name="T12" fmla="*/ 0 60000 65536"/>
                <a:gd name="T13" fmla="*/ 0 60000 65536"/>
                <a:gd name="T14" fmla="*/ 0 60000 65536"/>
                <a:gd name="T15" fmla="*/ 0 w 26"/>
                <a:gd name="T16" fmla="*/ 0 h 28"/>
                <a:gd name="T17" fmla="*/ 26 w 26"/>
                <a:gd name="T18" fmla="*/ 28 h 28"/>
              </a:gdLst>
              <a:ahLst/>
              <a:cxnLst>
                <a:cxn ang="T10">
                  <a:pos x="T0" y="T1"/>
                </a:cxn>
                <a:cxn ang="T11">
                  <a:pos x="T2" y="T3"/>
                </a:cxn>
                <a:cxn ang="T12">
                  <a:pos x="T4" y="T5"/>
                </a:cxn>
                <a:cxn ang="T13">
                  <a:pos x="T6" y="T7"/>
                </a:cxn>
                <a:cxn ang="T14">
                  <a:pos x="T8" y="T9"/>
                </a:cxn>
              </a:cxnLst>
              <a:rect l="T15" t="T16" r="T17" b="T18"/>
              <a:pathLst>
                <a:path w="26" h="28">
                  <a:moveTo>
                    <a:pt x="0" y="0"/>
                  </a:moveTo>
                  <a:lnTo>
                    <a:pt x="0" y="28"/>
                  </a:lnTo>
                  <a:lnTo>
                    <a:pt x="26" y="15"/>
                  </a:lnTo>
                  <a:lnTo>
                    <a:pt x="0" y="2"/>
                  </a:lnTo>
                  <a:lnTo>
                    <a:pt x="0" y="0"/>
                  </a:lnTo>
                  <a:close/>
                </a:path>
              </a:pathLst>
            </a:custGeom>
            <a:solidFill>
              <a:srgbClr val="EB75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72" name="Line 474"/>
            <p:cNvSpPr>
              <a:spLocks noChangeShapeType="1"/>
            </p:cNvSpPr>
            <p:nvPr/>
          </p:nvSpPr>
          <p:spPr bwMode="auto">
            <a:xfrm>
              <a:off x="1985" y="792"/>
              <a:ext cx="144" cy="1"/>
            </a:xfrm>
            <a:prstGeom prst="line">
              <a:avLst/>
            </a:prstGeom>
            <a:noFill/>
            <a:ln w="17463">
              <a:solidFill>
                <a:srgbClr val="EB75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 name="Freeform 475"/>
            <p:cNvSpPr>
              <a:spLocks/>
            </p:cNvSpPr>
            <p:nvPr/>
          </p:nvSpPr>
          <p:spPr bwMode="auto">
            <a:xfrm>
              <a:off x="2122" y="596"/>
              <a:ext cx="26" cy="28"/>
            </a:xfrm>
            <a:custGeom>
              <a:avLst/>
              <a:gdLst>
                <a:gd name="T0" fmla="*/ 0 w 26"/>
                <a:gd name="T1" fmla="*/ 0 h 28"/>
                <a:gd name="T2" fmla="*/ 0 w 26"/>
                <a:gd name="T3" fmla="*/ 28 h 28"/>
                <a:gd name="T4" fmla="*/ 26 w 26"/>
                <a:gd name="T5" fmla="*/ 15 h 28"/>
                <a:gd name="T6" fmla="*/ 0 w 26"/>
                <a:gd name="T7" fmla="*/ 2 h 28"/>
                <a:gd name="T8" fmla="*/ 0 w 26"/>
                <a:gd name="T9" fmla="*/ 0 h 28"/>
                <a:gd name="T10" fmla="*/ 0 60000 65536"/>
                <a:gd name="T11" fmla="*/ 0 60000 65536"/>
                <a:gd name="T12" fmla="*/ 0 60000 65536"/>
                <a:gd name="T13" fmla="*/ 0 60000 65536"/>
                <a:gd name="T14" fmla="*/ 0 60000 65536"/>
                <a:gd name="T15" fmla="*/ 0 w 26"/>
                <a:gd name="T16" fmla="*/ 0 h 28"/>
                <a:gd name="T17" fmla="*/ 26 w 26"/>
                <a:gd name="T18" fmla="*/ 28 h 28"/>
              </a:gdLst>
              <a:ahLst/>
              <a:cxnLst>
                <a:cxn ang="T10">
                  <a:pos x="T0" y="T1"/>
                </a:cxn>
                <a:cxn ang="T11">
                  <a:pos x="T2" y="T3"/>
                </a:cxn>
                <a:cxn ang="T12">
                  <a:pos x="T4" y="T5"/>
                </a:cxn>
                <a:cxn ang="T13">
                  <a:pos x="T6" y="T7"/>
                </a:cxn>
                <a:cxn ang="T14">
                  <a:pos x="T8" y="T9"/>
                </a:cxn>
              </a:cxnLst>
              <a:rect l="T15" t="T16" r="T17" b="T18"/>
              <a:pathLst>
                <a:path w="26" h="28">
                  <a:moveTo>
                    <a:pt x="0" y="0"/>
                  </a:moveTo>
                  <a:lnTo>
                    <a:pt x="0" y="28"/>
                  </a:lnTo>
                  <a:lnTo>
                    <a:pt x="26" y="15"/>
                  </a:lnTo>
                  <a:lnTo>
                    <a:pt x="0" y="2"/>
                  </a:lnTo>
                  <a:lnTo>
                    <a:pt x="0" y="0"/>
                  </a:lnTo>
                  <a:close/>
                </a:path>
              </a:pathLst>
            </a:custGeom>
            <a:solidFill>
              <a:srgbClr val="EB75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74" name="Line 476"/>
            <p:cNvSpPr>
              <a:spLocks noChangeShapeType="1"/>
            </p:cNvSpPr>
            <p:nvPr/>
          </p:nvSpPr>
          <p:spPr bwMode="auto">
            <a:xfrm>
              <a:off x="2026" y="609"/>
              <a:ext cx="103" cy="2"/>
            </a:xfrm>
            <a:prstGeom prst="line">
              <a:avLst/>
            </a:prstGeom>
            <a:noFill/>
            <a:ln w="17463">
              <a:solidFill>
                <a:srgbClr val="EB75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 name="Freeform 477"/>
            <p:cNvSpPr>
              <a:spLocks/>
            </p:cNvSpPr>
            <p:nvPr/>
          </p:nvSpPr>
          <p:spPr bwMode="auto">
            <a:xfrm>
              <a:off x="2122" y="414"/>
              <a:ext cx="26" cy="29"/>
            </a:xfrm>
            <a:custGeom>
              <a:avLst/>
              <a:gdLst>
                <a:gd name="T0" fmla="*/ 0 w 26"/>
                <a:gd name="T1" fmla="*/ 0 h 29"/>
                <a:gd name="T2" fmla="*/ 0 w 26"/>
                <a:gd name="T3" fmla="*/ 29 h 29"/>
                <a:gd name="T4" fmla="*/ 26 w 26"/>
                <a:gd name="T5" fmla="*/ 16 h 29"/>
                <a:gd name="T6" fmla="*/ 0 w 26"/>
                <a:gd name="T7" fmla="*/ 0 h 29"/>
                <a:gd name="T8" fmla="*/ 0 60000 65536"/>
                <a:gd name="T9" fmla="*/ 0 60000 65536"/>
                <a:gd name="T10" fmla="*/ 0 60000 65536"/>
                <a:gd name="T11" fmla="*/ 0 60000 65536"/>
                <a:gd name="T12" fmla="*/ 0 w 26"/>
                <a:gd name="T13" fmla="*/ 0 h 29"/>
                <a:gd name="T14" fmla="*/ 26 w 26"/>
                <a:gd name="T15" fmla="*/ 29 h 29"/>
              </a:gdLst>
              <a:ahLst/>
              <a:cxnLst>
                <a:cxn ang="T8">
                  <a:pos x="T0" y="T1"/>
                </a:cxn>
                <a:cxn ang="T9">
                  <a:pos x="T2" y="T3"/>
                </a:cxn>
                <a:cxn ang="T10">
                  <a:pos x="T4" y="T5"/>
                </a:cxn>
                <a:cxn ang="T11">
                  <a:pos x="T6" y="T7"/>
                </a:cxn>
              </a:cxnLst>
              <a:rect l="T12" t="T13" r="T14" b="T15"/>
              <a:pathLst>
                <a:path w="26" h="29">
                  <a:moveTo>
                    <a:pt x="0" y="0"/>
                  </a:moveTo>
                  <a:lnTo>
                    <a:pt x="0" y="29"/>
                  </a:lnTo>
                  <a:lnTo>
                    <a:pt x="26" y="16"/>
                  </a:lnTo>
                  <a:lnTo>
                    <a:pt x="0" y="0"/>
                  </a:lnTo>
                  <a:close/>
                </a:path>
              </a:pathLst>
            </a:custGeom>
            <a:solidFill>
              <a:srgbClr val="EB75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76" name="Line 478"/>
            <p:cNvSpPr>
              <a:spLocks noChangeShapeType="1"/>
            </p:cNvSpPr>
            <p:nvPr/>
          </p:nvSpPr>
          <p:spPr bwMode="auto">
            <a:xfrm>
              <a:off x="1985" y="428"/>
              <a:ext cx="144" cy="1"/>
            </a:xfrm>
            <a:prstGeom prst="line">
              <a:avLst/>
            </a:prstGeom>
            <a:noFill/>
            <a:ln w="17463">
              <a:solidFill>
                <a:srgbClr val="EB75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7" name="Freeform 479"/>
            <p:cNvSpPr>
              <a:spLocks/>
            </p:cNvSpPr>
            <p:nvPr/>
          </p:nvSpPr>
          <p:spPr bwMode="auto">
            <a:xfrm>
              <a:off x="3222" y="700"/>
              <a:ext cx="106" cy="183"/>
            </a:xfrm>
            <a:custGeom>
              <a:avLst/>
              <a:gdLst>
                <a:gd name="T0" fmla="*/ 106 w 106"/>
                <a:gd name="T1" fmla="*/ 181 h 183"/>
                <a:gd name="T2" fmla="*/ 106 w 106"/>
                <a:gd name="T3" fmla="*/ 0 h 183"/>
                <a:gd name="T4" fmla="*/ 0 w 106"/>
                <a:gd name="T5" fmla="*/ 0 h 183"/>
                <a:gd name="T6" fmla="*/ 0 w 106"/>
                <a:gd name="T7" fmla="*/ 183 h 183"/>
                <a:gd name="T8" fmla="*/ 106 w 106"/>
                <a:gd name="T9" fmla="*/ 183 h 183"/>
                <a:gd name="T10" fmla="*/ 106 w 106"/>
                <a:gd name="T11" fmla="*/ 181 h 183"/>
                <a:gd name="T12" fmla="*/ 0 60000 65536"/>
                <a:gd name="T13" fmla="*/ 0 60000 65536"/>
                <a:gd name="T14" fmla="*/ 0 60000 65536"/>
                <a:gd name="T15" fmla="*/ 0 60000 65536"/>
                <a:gd name="T16" fmla="*/ 0 60000 65536"/>
                <a:gd name="T17" fmla="*/ 0 60000 65536"/>
                <a:gd name="T18" fmla="*/ 0 w 106"/>
                <a:gd name="T19" fmla="*/ 0 h 183"/>
                <a:gd name="T20" fmla="*/ 106 w 106"/>
                <a:gd name="T21" fmla="*/ 183 h 183"/>
              </a:gdLst>
              <a:ahLst/>
              <a:cxnLst>
                <a:cxn ang="T12">
                  <a:pos x="T0" y="T1"/>
                </a:cxn>
                <a:cxn ang="T13">
                  <a:pos x="T2" y="T3"/>
                </a:cxn>
                <a:cxn ang="T14">
                  <a:pos x="T4" y="T5"/>
                </a:cxn>
                <a:cxn ang="T15">
                  <a:pos x="T6" y="T7"/>
                </a:cxn>
                <a:cxn ang="T16">
                  <a:pos x="T8" y="T9"/>
                </a:cxn>
                <a:cxn ang="T17">
                  <a:pos x="T10" y="T11"/>
                </a:cxn>
              </a:cxnLst>
              <a:rect l="T18" t="T19" r="T20" b="T21"/>
              <a:pathLst>
                <a:path w="106" h="183">
                  <a:moveTo>
                    <a:pt x="106" y="181"/>
                  </a:moveTo>
                  <a:lnTo>
                    <a:pt x="106" y="0"/>
                  </a:lnTo>
                  <a:lnTo>
                    <a:pt x="0" y="0"/>
                  </a:lnTo>
                  <a:lnTo>
                    <a:pt x="0" y="183"/>
                  </a:lnTo>
                  <a:lnTo>
                    <a:pt x="106" y="183"/>
                  </a:lnTo>
                  <a:lnTo>
                    <a:pt x="106" y="1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78" name="Freeform 480"/>
            <p:cNvSpPr>
              <a:spLocks/>
            </p:cNvSpPr>
            <p:nvPr/>
          </p:nvSpPr>
          <p:spPr bwMode="auto">
            <a:xfrm>
              <a:off x="3222" y="700"/>
              <a:ext cx="106" cy="183"/>
            </a:xfrm>
            <a:custGeom>
              <a:avLst/>
              <a:gdLst>
                <a:gd name="T0" fmla="*/ 106 w 106"/>
                <a:gd name="T1" fmla="*/ 181 h 183"/>
                <a:gd name="T2" fmla="*/ 106 w 106"/>
                <a:gd name="T3" fmla="*/ 0 h 183"/>
                <a:gd name="T4" fmla="*/ 0 w 106"/>
                <a:gd name="T5" fmla="*/ 0 h 183"/>
                <a:gd name="T6" fmla="*/ 0 w 106"/>
                <a:gd name="T7" fmla="*/ 183 h 183"/>
                <a:gd name="T8" fmla="*/ 106 w 106"/>
                <a:gd name="T9" fmla="*/ 183 h 183"/>
                <a:gd name="T10" fmla="*/ 0 60000 65536"/>
                <a:gd name="T11" fmla="*/ 0 60000 65536"/>
                <a:gd name="T12" fmla="*/ 0 60000 65536"/>
                <a:gd name="T13" fmla="*/ 0 60000 65536"/>
                <a:gd name="T14" fmla="*/ 0 60000 65536"/>
                <a:gd name="T15" fmla="*/ 0 w 106"/>
                <a:gd name="T16" fmla="*/ 0 h 183"/>
                <a:gd name="T17" fmla="*/ 106 w 106"/>
                <a:gd name="T18" fmla="*/ 183 h 183"/>
              </a:gdLst>
              <a:ahLst/>
              <a:cxnLst>
                <a:cxn ang="T10">
                  <a:pos x="T0" y="T1"/>
                </a:cxn>
                <a:cxn ang="T11">
                  <a:pos x="T2" y="T3"/>
                </a:cxn>
                <a:cxn ang="T12">
                  <a:pos x="T4" y="T5"/>
                </a:cxn>
                <a:cxn ang="T13">
                  <a:pos x="T6" y="T7"/>
                </a:cxn>
                <a:cxn ang="T14">
                  <a:pos x="T8" y="T9"/>
                </a:cxn>
              </a:cxnLst>
              <a:rect l="T15" t="T16" r="T17" b="T18"/>
              <a:pathLst>
                <a:path w="106" h="183">
                  <a:moveTo>
                    <a:pt x="106" y="181"/>
                  </a:moveTo>
                  <a:lnTo>
                    <a:pt x="106" y="0"/>
                  </a:lnTo>
                  <a:lnTo>
                    <a:pt x="0" y="0"/>
                  </a:lnTo>
                  <a:lnTo>
                    <a:pt x="0" y="183"/>
                  </a:lnTo>
                  <a:lnTo>
                    <a:pt x="106" y="183"/>
                  </a:lnTo>
                </a:path>
              </a:pathLst>
            </a:custGeom>
            <a:noFill/>
            <a:ln w="1111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79" name="Freeform 481"/>
            <p:cNvSpPr>
              <a:spLocks/>
            </p:cNvSpPr>
            <p:nvPr/>
          </p:nvSpPr>
          <p:spPr bwMode="auto">
            <a:xfrm>
              <a:off x="3222" y="883"/>
              <a:ext cx="106" cy="2077"/>
            </a:xfrm>
            <a:custGeom>
              <a:avLst/>
              <a:gdLst>
                <a:gd name="T0" fmla="*/ 106 w 106"/>
                <a:gd name="T1" fmla="*/ 2077 h 2077"/>
                <a:gd name="T2" fmla="*/ 106 w 106"/>
                <a:gd name="T3" fmla="*/ 0 h 2077"/>
                <a:gd name="T4" fmla="*/ 0 w 106"/>
                <a:gd name="T5" fmla="*/ 0 h 2077"/>
                <a:gd name="T6" fmla="*/ 0 w 106"/>
                <a:gd name="T7" fmla="*/ 2077 h 2077"/>
                <a:gd name="T8" fmla="*/ 106 w 106"/>
                <a:gd name="T9" fmla="*/ 2077 h 2077"/>
                <a:gd name="T10" fmla="*/ 0 60000 65536"/>
                <a:gd name="T11" fmla="*/ 0 60000 65536"/>
                <a:gd name="T12" fmla="*/ 0 60000 65536"/>
                <a:gd name="T13" fmla="*/ 0 60000 65536"/>
                <a:gd name="T14" fmla="*/ 0 60000 65536"/>
                <a:gd name="T15" fmla="*/ 0 w 106"/>
                <a:gd name="T16" fmla="*/ 0 h 2077"/>
                <a:gd name="T17" fmla="*/ 106 w 106"/>
                <a:gd name="T18" fmla="*/ 2077 h 2077"/>
              </a:gdLst>
              <a:ahLst/>
              <a:cxnLst>
                <a:cxn ang="T10">
                  <a:pos x="T0" y="T1"/>
                </a:cxn>
                <a:cxn ang="T11">
                  <a:pos x="T2" y="T3"/>
                </a:cxn>
                <a:cxn ang="T12">
                  <a:pos x="T4" y="T5"/>
                </a:cxn>
                <a:cxn ang="T13">
                  <a:pos x="T6" y="T7"/>
                </a:cxn>
                <a:cxn ang="T14">
                  <a:pos x="T8" y="T9"/>
                </a:cxn>
              </a:cxnLst>
              <a:rect l="T15" t="T16" r="T17" b="T18"/>
              <a:pathLst>
                <a:path w="106" h="2077">
                  <a:moveTo>
                    <a:pt x="106" y="2077"/>
                  </a:moveTo>
                  <a:lnTo>
                    <a:pt x="106" y="0"/>
                  </a:lnTo>
                  <a:lnTo>
                    <a:pt x="0" y="0"/>
                  </a:lnTo>
                  <a:lnTo>
                    <a:pt x="0" y="2077"/>
                  </a:lnTo>
                  <a:lnTo>
                    <a:pt x="106" y="20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80" name="Freeform 482"/>
            <p:cNvSpPr>
              <a:spLocks/>
            </p:cNvSpPr>
            <p:nvPr/>
          </p:nvSpPr>
          <p:spPr bwMode="auto">
            <a:xfrm>
              <a:off x="3222" y="883"/>
              <a:ext cx="106" cy="2077"/>
            </a:xfrm>
            <a:custGeom>
              <a:avLst/>
              <a:gdLst>
                <a:gd name="T0" fmla="*/ 106 w 106"/>
                <a:gd name="T1" fmla="*/ 2077 h 2077"/>
                <a:gd name="T2" fmla="*/ 106 w 106"/>
                <a:gd name="T3" fmla="*/ 0 h 2077"/>
                <a:gd name="T4" fmla="*/ 0 w 106"/>
                <a:gd name="T5" fmla="*/ 0 h 2077"/>
                <a:gd name="T6" fmla="*/ 0 w 106"/>
                <a:gd name="T7" fmla="*/ 2077 h 2077"/>
                <a:gd name="T8" fmla="*/ 106 w 106"/>
                <a:gd name="T9" fmla="*/ 2077 h 2077"/>
                <a:gd name="T10" fmla="*/ 0 60000 65536"/>
                <a:gd name="T11" fmla="*/ 0 60000 65536"/>
                <a:gd name="T12" fmla="*/ 0 60000 65536"/>
                <a:gd name="T13" fmla="*/ 0 60000 65536"/>
                <a:gd name="T14" fmla="*/ 0 60000 65536"/>
                <a:gd name="T15" fmla="*/ 0 w 106"/>
                <a:gd name="T16" fmla="*/ 0 h 2077"/>
                <a:gd name="T17" fmla="*/ 106 w 106"/>
                <a:gd name="T18" fmla="*/ 2077 h 2077"/>
              </a:gdLst>
              <a:ahLst/>
              <a:cxnLst>
                <a:cxn ang="T10">
                  <a:pos x="T0" y="T1"/>
                </a:cxn>
                <a:cxn ang="T11">
                  <a:pos x="T2" y="T3"/>
                </a:cxn>
                <a:cxn ang="T12">
                  <a:pos x="T4" y="T5"/>
                </a:cxn>
                <a:cxn ang="T13">
                  <a:pos x="T6" y="T7"/>
                </a:cxn>
                <a:cxn ang="T14">
                  <a:pos x="T8" y="T9"/>
                </a:cxn>
              </a:cxnLst>
              <a:rect l="T15" t="T16" r="T17" b="T18"/>
              <a:pathLst>
                <a:path w="106" h="2077">
                  <a:moveTo>
                    <a:pt x="106" y="2077"/>
                  </a:moveTo>
                  <a:lnTo>
                    <a:pt x="106" y="0"/>
                  </a:lnTo>
                  <a:lnTo>
                    <a:pt x="0" y="0"/>
                  </a:lnTo>
                  <a:lnTo>
                    <a:pt x="0" y="2077"/>
                  </a:lnTo>
                  <a:lnTo>
                    <a:pt x="106" y="2077"/>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81" name="Rectangle 483"/>
            <p:cNvSpPr>
              <a:spLocks noChangeArrowheads="1"/>
            </p:cNvSpPr>
            <p:nvPr/>
          </p:nvSpPr>
          <p:spPr bwMode="auto">
            <a:xfrm>
              <a:off x="3252" y="759"/>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M</a:t>
              </a:r>
              <a:endParaRPr lang="en-US" altLang="zh-CN"/>
            </a:p>
          </p:txBody>
        </p:sp>
        <p:sp>
          <p:nvSpPr>
            <p:cNvPr id="82" name="Freeform 484"/>
            <p:cNvSpPr>
              <a:spLocks/>
            </p:cNvSpPr>
            <p:nvPr/>
          </p:nvSpPr>
          <p:spPr bwMode="auto">
            <a:xfrm>
              <a:off x="3222" y="519"/>
              <a:ext cx="106" cy="181"/>
            </a:xfrm>
            <a:custGeom>
              <a:avLst/>
              <a:gdLst>
                <a:gd name="T0" fmla="*/ 106 w 106"/>
                <a:gd name="T1" fmla="*/ 181 h 181"/>
                <a:gd name="T2" fmla="*/ 106 w 106"/>
                <a:gd name="T3" fmla="*/ 0 h 181"/>
                <a:gd name="T4" fmla="*/ 0 w 106"/>
                <a:gd name="T5" fmla="*/ 0 h 181"/>
                <a:gd name="T6" fmla="*/ 0 w 106"/>
                <a:gd name="T7" fmla="*/ 181 h 181"/>
                <a:gd name="T8" fmla="*/ 106 w 106"/>
                <a:gd name="T9" fmla="*/ 181 h 181"/>
                <a:gd name="T10" fmla="*/ 0 60000 65536"/>
                <a:gd name="T11" fmla="*/ 0 60000 65536"/>
                <a:gd name="T12" fmla="*/ 0 60000 65536"/>
                <a:gd name="T13" fmla="*/ 0 60000 65536"/>
                <a:gd name="T14" fmla="*/ 0 60000 65536"/>
                <a:gd name="T15" fmla="*/ 0 w 106"/>
                <a:gd name="T16" fmla="*/ 0 h 181"/>
                <a:gd name="T17" fmla="*/ 106 w 106"/>
                <a:gd name="T18" fmla="*/ 181 h 181"/>
              </a:gdLst>
              <a:ahLst/>
              <a:cxnLst>
                <a:cxn ang="T10">
                  <a:pos x="T0" y="T1"/>
                </a:cxn>
                <a:cxn ang="T11">
                  <a:pos x="T2" y="T3"/>
                </a:cxn>
                <a:cxn ang="T12">
                  <a:pos x="T4" y="T5"/>
                </a:cxn>
                <a:cxn ang="T13">
                  <a:pos x="T6" y="T7"/>
                </a:cxn>
                <a:cxn ang="T14">
                  <a:pos x="T8" y="T9"/>
                </a:cxn>
              </a:cxnLst>
              <a:rect l="T15" t="T16" r="T17" b="T18"/>
              <a:pathLst>
                <a:path w="106" h="181">
                  <a:moveTo>
                    <a:pt x="106" y="181"/>
                  </a:moveTo>
                  <a:lnTo>
                    <a:pt x="106" y="0"/>
                  </a:lnTo>
                  <a:lnTo>
                    <a:pt x="0" y="0"/>
                  </a:lnTo>
                  <a:lnTo>
                    <a:pt x="0" y="181"/>
                  </a:lnTo>
                  <a:lnTo>
                    <a:pt x="106" y="1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83" name="Freeform 485"/>
            <p:cNvSpPr>
              <a:spLocks/>
            </p:cNvSpPr>
            <p:nvPr/>
          </p:nvSpPr>
          <p:spPr bwMode="auto">
            <a:xfrm>
              <a:off x="3222" y="519"/>
              <a:ext cx="106" cy="181"/>
            </a:xfrm>
            <a:custGeom>
              <a:avLst/>
              <a:gdLst>
                <a:gd name="T0" fmla="*/ 106 w 106"/>
                <a:gd name="T1" fmla="*/ 181 h 181"/>
                <a:gd name="T2" fmla="*/ 106 w 106"/>
                <a:gd name="T3" fmla="*/ 0 h 181"/>
                <a:gd name="T4" fmla="*/ 0 w 106"/>
                <a:gd name="T5" fmla="*/ 0 h 181"/>
                <a:gd name="T6" fmla="*/ 0 w 106"/>
                <a:gd name="T7" fmla="*/ 181 h 181"/>
                <a:gd name="T8" fmla="*/ 106 w 106"/>
                <a:gd name="T9" fmla="*/ 181 h 181"/>
                <a:gd name="T10" fmla="*/ 0 60000 65536"/>
                <a:gd name="T11" fmla="*/ 0 60000 65536"/>
                <a:gd name="T12" fmla="*/ 0 60000 65536"/>
                <a:gd name="T13" fmla="*/ 0 60000 65536"/>
                <a:gd name="T14" fmla="*/ 0 60000 65536"/>
                <a:gd name="T15" fmla="*/ 0 w 106"/>
                <a:gd name="T16" fmla="*/ 0 h 181"/>
                <a:gd name="T17" fmla="*/ 106 w 106"/>
                <a:gd name="T18" fmla="*/ 181 h 181"/>
              </a:gdLst>
              <a:ahLst/>
              <a:cxnLst>
                <a:cxn ang="T10">
                  <a:pos x="T0" y="T1"/>
                </a:cxn>
                <a:cxn ang="T11">
                  <a:pos x="T2" y="T3"/>
                </a:cxn>
                <a:cxn ang="T12">
                  <a:pos x="T4" y="T5"/>
                </a:cxn>
                <a:cxn ang="T13">
                  <a:pos x="T6" y="T7"/>
                </a:cxn>
                <a:cxn ang="T14">
                  <a:pos x="T8" y="T9"/>
                </a:cxn>
              </a:cxnLst>
              <a:rect l="T15" t="T16" r="T17" b="T18"/>
              <a:pathLst>
                <a:path w="106" h="181">
                  <a:moveTo>
                    <a:pt x="106" y="181"/>
                  </a:moveTo>
                  <a:lnTo>
                    <a:pt x="106" y="0"/>
                  </a:lnTo>
                  <a:lnTo>
                    <a:pt x="0" y="0"/>
                  </a:lnTo>
                  <a:lnTo>
                    <a:pt x="0" y="181"/>
                  </a:lnTo>
                  <a:lnTo>
                    <a:pt x="106" y="181"/>
                  </a:lnTo>
                </a:path>
              </a:pathLst>
            </a:custGeom>
            <a:noFill/>
            <a:ln w="1111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84" name="Rectangle 486"/>
            <p:cNvSpPr>
              <a:spLocks noChangeArrowheads="1"/>
            </p:cNvSpPr>
            <p:nvPr/>
          </p:nvSpPr>
          <p:spPr bwMode="auto">
            <a:xfrm>
              <a:off x="3235" y="578"/>
              <a:ext cx="8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W</a:t>
              </a:r>
              <a:endParaRPr lang="en-US" altLang="zh-CN"/>
            </a:p>
          </p:txBody>
        </p:sp>
        <p:sp>
          <p:nvSpPr>
            <p:cNvPr id="85" name="Rectangle 487"/>
            <p:cNvSpPr>
              <a:spLocks noChangeArrowheads="1"/>
            </p:cNvSpPr>
            <p:nvPr/>
          </p:nvSpPr>
          <p:spPr bwMode="auto">
            <a:xfrm>
              <a:off x="3285" y="578"/>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B</a:t>
              </a:r>
              <a:endParaRPr lang="en-US" altLang="zh-CN"/>
            </a:p>
          </p:txBody>
        </p:sp>
        <p:sp>
          <p:nvSpPr>
            <p:cNvPr id="86" name="Freeform 488"/>
            <p:cNvSpPr>
              <a:spLocks/>
            </p:cNvSpPr>
            <p:nvPr/>
          </p:nvSpPr>
          <p:spPr bwMode="auto">
            <a:xfrm>
              <a:off x="3189" y="711"/>
              <a:ext cx="28" cy="26"/>
            </a:xfrm>
            <a:custGeom>
              <a:avLst/>
              <a:gdLst>
                <a:gd name="T0" fmla="*/ 0 w 28"/>
                <a:gd name="T1" fmla="*/ 0 h 26"/>
                <a:gd name="T2" fmla="*/ 2 w 28"/>
                <a:gd name="T3" fmla="*/ 26 h 26"/>
                <a:gd name="T4" fmla="*/ 28 w 28"/>
                <a:gd name="T5" fmla="*/ 13 h 26"/>
                <a:gd name="T6" fmla="*/ 2 w 28"/>
                <a:gd name="T7" fmla="*/ 0 h 26"/>
                <a:gd name="T8" fmla="*/ 0 w 28"/>
                <a:gd name="T9" fmla="*/ 0 h 26"/>
                <a:gd name="T10" fmla="*/ 0 60000 65536"/>
                <a:gd name="T11" fmla="*/ 0 60000 65536"/>
                <a:gd name="T12" fmla="*/ 0 60000 65536"/>
                <a:gd name="T13" fmla="*/ 0 60000 65536"/>
                <a:gd name="T14" fmla="*/ 0 60000 65536"/>
                <a:gd name="T15" fmla="*/ 0 w 28"/>
                <a:gd name="T16" fmla="*/ 0 h 26"/>
                <a:gd name="T17" fmla="*/ 28 w 28"/>
                <a:gd name="T18" fmla="*/ 26 h 26"/>
              </a:gdLst>
              <a:ahLst/>
              <a:cxnLst>
                <a:cxn ang="T10">
                  <a:pos x="T0" y="T1"/>
                </a:cxn>
                <a:cxn ang="T11">
                  <a:pos x="T2" y="T3"/>
                </a:cxn>
                <a:cxn ang="T12">
                  <a:pos x="T4" y="T5"/>
                </a:cxn>
                <a:cxn ang="T13">
                  <a:pos x="T6" y="T7"/>
                </a:cxn>
                <a:cxn ang="T14">
                  <a:pos x="T8" y="T9"/>
                </a:cxn>
              </a:cxnLst>
              <a:rect l="T15" t="T16" r="T17" b="T18"/>
              <a:pathLst>
                <a:path w="28" h="26">
                  <a:moveTo>
                    <a:pt x="0" y="0"/>
                  </a:moveTo>
                  <a:lnTo>
                    <a:pt x="2" y="26"/>
                  </a:lnTo>
                  <a:lnTo>
                    <a:pt x="28" y="13"/>
                  </a:lnTo>
                  <a:lnTo>
                    <a:pt x="2" y="0"/>
                  </a:lnTo>
                  <a:lnTo>
                    <a:pt x="0" y="0"/>
                  </a:lnTo>
                  <a:close/>
                </a:path>
              </a:pathLst>
            </a:custGeom>
            <a:solidFill>
              <a:srgbClr val="EB75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87" name="Freeform 489"/>
            <p:cNvSpPr>
              <a:spLocks/>
            </p:cNvSpPr>
            <p:nvPr/>
          </p:nvSpPr>
          <p:spPr bwMode="auto">
            <a:xfrm>
              <a:off x="2260" y="611"/>
              <a:ext cx="938" cy="113"/>
            </a:xfrm>
            <a:custGeom>
              <a:avLst/>
              <a:gdLst>
                <a:gd name="T0" fmla="*/ 938 w 938"/>
                <a:gd name="T1" fmla="*/ 113 h 113"/>
                <a:gd name="T2" fmla="*/ 850 w 938"/>
                <a:gd name="T3" fmla="*/ 113 h 113"/>
                <a:gd name="T4" fmla="*/ 850 w 938"/>
                <a:gd name="T5" fmla="*/ 0 h 113"/>
                <a:gd name="T6" fmla="*/ 0 w 938"/>
                <a:gd name="T7" fmla="*/ 0 h 113"/>
                <a:gd name="T8" fmla="*/ 0 60000 65536"/>
                <a:gd name="T9" fmla="*/ 0 60000 65536"/>
                <a:gd name="T10" fmla="*/ 0 60000 65536"/>
                <a:gd name="T11" fmla="*/ 0 60000 65536"/>
                <a:gd name="T12" fmla="*/ 0 w 938"/>
                <a:gd name="T13" fmla="*/ 0 h 113"/>
                <a:gd name="T14" fmla="*/ 938 w 938"/>
                <a:gd name="T15" fmla="*/ 113 h 113"/>
              </a:gdLst>
              <a:ahLst/>
              <a:cxnLst>
                <a:cxn ang="T8">
                  <a:pos x="T0" y="T1"/>
                </a:cxn>
                <a:cxn ang="T9">
                  <a:pos x="T2" y="T3"/>
                </a:cxn>
                <a:cxn ang="T10">
                  <a:pos x="T4" y="T5"/>
                </a:cxn>
                <a:cxn ang="T11">
                  <a:pos x="T6" y="T7"/>
                </a:cxn>
              </a:cxnLst>
              <a:rect l="T12" t="T13" r="T14" b="T15"/>
              <a:pathLst>
                <a:path w="938" h="113">
                  <a:moveTo>
                    <a:pt x="938" y="113"/>
                  </a:moveTo>
                  <a:lnTo>
                    <a:pt x="850" y="113"/>
                  </a:lnTo>
                  <a:lnTo>
                    <a:pt x="850" y="0"/>
                  </a:lnTo>
                  <a:lnTo>
                    <a:pt x="0" y="0"/>
                  </a:lnTo>
                </a:path>
              </a:pathLst>
            </a:custGeom>
            <a:noFill/>
            <a:ln w="1746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88" name="Freeform 490"/>
            <p:cNvSpPr>
              <a:spLocks/>
            </p:cNvSpPr>
            <p:nvPr/>
          </p:nvSpPr>
          <p:spPr bwMode="auto">
            <a:xfrm>
              <a:off x="3189" y="528"/>
              <a:ext cx="28" cy="28"/>
            </a:xfrm>
            <a:custGeom>
              <a:avLst/>
              <a:gdLst>
                <a:gd name="T0" fmla="*/ 0 w 28"/>
                <a:gd name="T1" fmla="*/ 0 h 28"/>
                <a:gd name="T2" fmla="*/ 2 w 28"/>
                <a:gd name="T3" fmla="*/ 28 h 28"/>
                <a:gd name="T4" fmla="*/ 28 w 28"/>
                <a:gd name="T5" fmla="*/ 15 h 28"/>
                <a:gd name="T6" fmla="*/ 2 w 28"/>
                <a:gd name="T7" fmla="*/ 2 h 28"/>
                <a:gd name="T8" fmla="*/ 0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0" y="0"/>
                  </a:moveTo>
                  <a:lnTo>
                    <a:pt x="2" y="28"/>
                  </a:lnTo>
                  <a:lnTo>
                    <a:pt x="28" y="15"/>
                  </a:lnTo>
                  <a:lnTo>
                    <a:pt x="2" y="2"/>
                  </a:lnTo>
                  <a:lnTo>
                    <a:pt x="0" y="0"/>
                  </a:lnTo>
                  <a:close/>
                </a:path>
              </a:pathLst>
            </a:custGeom>
            <a:solidFill>
              <a:srgbClr val="EB75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89" name="Freeform 491"/>
            <p:cNvSpPr>
              <a:spLocks/>
            </p:cNvSpPr>
            <p:nvPr/>
          </p:nvSpPr>
          <p:spPr bwMode="auto">
            <a:xfrm>
              <a:off x="2260" y="428"/>
              <a:ext cx="938" cy="115"/>
            </a:xfrm>
            <a:custGeom>
              <a:avLst/>
              <a:gdLst>
                <a:gd name="T0" fmla="*/ 938 w 938"/>
                <a:gd name="T1" fmla="*/ 115 h 115"/>
                <a:gd name="T2" fmla="*/ 881 w 938"/>
                <a:gd name="T3" fmla="*/ 115 h 115"/>
                <a:gd name="T4" fmla="*/ 881 w 938"/>
                <a:gd name="T5" fmla="*/ 0 h 115"/>
                <a:gd name="T6" fmla="*/ 0 w 938"/>
                <a:gd name="T7" fmla="*/ 0 h 115"/>
                <a:gd name="T8" fmla="*/ 0 60000 65536"/>
                <a:gd name="T9" fmla="*/ 0 60000 65536"/>
                <a:gd name="T10" fmla="*/ 0 60000 65536"/>
                <a:gd name="T11" fmla="*/ 0 60000 65536"/>
                <a:gd name="T12" fmla="*/ 0 w 938"/>
                <a:gd name="T13" fmla="*/ 0 h 115"/>
                <a:gd name="T14" fmla="*/ 938 w 938"/>
                <a:gd name="T15" fmla="*/ 115 h 115"/>
              </a:gdLst>
              <a:ahLst/>
              <a:cxnLst>
                <a:cxn ang="T8">
                  <a:pos x="T0" y="T1"/>
                </a:cxn>
                <a:cxn ang="T9">
                  <a:pos x="T2" y="T3"/>
                </a:cxn>
                <a:cxn ang="T10">
                  <a:pos x="T4" y="T5"/>
                </a:cxn>
                <a:cxn ang="T11">
                  <a:pos x="T6" y="T7"/>
                </a:cxn>
              </a:cxnLst>
              <a:rect l="T12" t="T13" r="T14" b="T15"/>
              <a:pathLst>
                <a:path w="938" h="115">
                  <a:moveTo>
                    <a:pt x="938" y="115"/>
                  </a:moveTo>
                  <a:lnTo>
                    <a:pt x="881" y="115"/>
                  </a:lnTo>
                  <a:lnTo>
                    <a:pt x="881" y="0"/>
                  </a:lnTo>
                  <a:lnTo>
                    <a:pt x="0" y="0"/>
                  </a:lnTo>
                </a:path>
              </a:pathLst>
            </a:custGeom>
            <a:noFill/>
            <a:ln w="1746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90" name="Freeform 492"/>
            <p:cNvSpPr>
              <a:spLocks/>
            </p:cNvSpPr>
            <p:nvPr/>
          </p:nvSpPr>
          <p:spPr bwMode="auto">
            <a:xfrm>
              <a:off x="4258" y="700"/>
              <a:ext cx="106" cy="183"/>
            </a:xfrm>
            <a:custGeom>
              <a:avLst/>
              <a:gdLst>
                <a:gd name="T0" fmla="*/ 104 w 106"/>
                <a:gd name="T1" fmla="*/ 181 h 183"/>
                <a:gd name="T2" fmla="*/ 106 w 106"/>
                <a:gd name="T3" fmla="*/ 0 h 183"/>
                <a:gd name="T4" fmla="*/ 0 w 106"/>
                <a:gd name="T5" fmla="*/ 0 h 183"/>
                <a:gd name="T6" fmla="*/ 0 w 106"/>
                <a:gd name="T7" fmla="*/ 183 h 183"/>
                <a:gd name="T8" fmla="*/ 106 w 106"/>
                <a:gd name="T9" fmla="*/ 183 h 183"/>
                <a:gd name="T10" fmla="*/ 104 w 106"/>
                <a:gd name="T11" fmla="*/ 181 h 183"/>
                <a:gd name="T12" fmla="*/ 0 60000 65536"/>
                <a:gd name="T13" fmla="*/ 0 60000 65536"/>
                <a:gd name="T14" fmla="*/ 0 60000 65536"/>
                <a:gd name="T15" fmla="*/ 0 60000 65536"/>
                <a:gd name="T16" fmla="*/ 0 60000 65536"/>
                <a:gd name="T17" fmla="*/ 0 60000 65536"/>
                <a:gd name="T18" fmla="*/ 0 w 106"/>
                <a:gd name="T19" fmla="*/ 0 h 183"/>
                <a:gd name="T20" fmla="*/ 106 w 106"/>
                <a:gd name="T21" fmla="*/ 183 h 183"/>
              </a:gdLst>
              <a:ahLst/>
              <a:cxnLst>
                <a:cxn ang="T12">
                  <a:pos x="T0" y="T1"/>
                </a:cxn>
                <a:cxn ang="T13">
                  <a:pos x="T2" y="T3"/>
                </a:cxn>
                <a:cxn ang="T14">
                  <a:pos x="T4" y="T5"/>
                </a:cxn>
                <a:cxn ang="T15">
                  <a:pos x="T6" y="T7"/>
                </a:cxn>
                <a:cxn ang="T16">
                  <a:pos x="T8" y="T9"/>
                </a:cxn>
                <a:cxn ang="T17">
                  <a:pos x="T10" y="T11"/>
                </a:cxn>
              </a:cxnLst>
              <a:rect l="T18" t="T19" r="T20" b="T21"/>
              <a:pathLst>
                <a:path w="106" h="183">
                  <a:moveTo>
                    <a:pt x="104" y="181"/>
                  </a:moveTo>
                  <a:lnTo>
                    <a:pt x="106" y="0"/>
                  </a:lnTo>
                  <a:lnTo>
                    <a:pt x="0" y="0"/>
                  </a:lnTo>
                  <a:lnTo>
                    <a:pt x="0" y="183"/>
                  </a:lnTo>
                  <a:lnTo>
                    <a:pt x="106" y="183"/>
                  </a:lnTo>
                  <a:lnTo>
                    <a:pt x="104" y="1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91" name="Freeform 493"/>
            <p:cNvSpPr>
              <a:spLocks/>
            </p:cNvSpPr>
            <p:nvPr/>
          </p:nvSpPr>
          <p:spPr bwMode="auto">
            <a:xfrm>
              <a:off x="4258" y="700"/>
              <a:ext cx="106" cy="183"/>
            </a:xfrm>
            <a:custGeom>
              <a:avLst/>
              <a:gdLst>
                <a:gd name="T0" fmla="*/ 104 w 106"/>
                <a:gd name="T1" fmla="*/ 181 h 183"/>
                <a:gd name="T2" fmla="*/ 106 w 106"/>
                <a:gd name="T3" fmla="*/ 0 h 183"/>
                <a:gd name="T4" fmla="*/ 0 w 106"/>
                <a:gd name="T5" fmla="*/ 0 h 183"/>
                <a:gd name="T6" fmla="*/ 0 w 106"/>
                <a:gd name="T7" fmla="*/ 183 h 183"/>
                <a:gd name="T8" fmla="*/ 106 w 106"/>
                <a:gd name="T9" fmla="*/ 183 h 183"/>
                <a:gd name="T10" fmla="*/ 0 60000 65536"/>
                <a:gd name="T11" fmla="*/ 0 60000 65536"/>
                <a:gd name="T12" fmla="*/ 0 60000 65536"/>
                <a:gd name="T13" fmla="*/ 0 60000 65536"/>
                <a:gd name="T14" fmla="*/ 0 60000 65536"/>
                <a:gd name="T15" fmla="*/ 0 w 106"/>
                <a:gd name="T16" fmla="*/ 0 h 183"/>
                <a:gd name="T17" fmla="*/ 106 w 106"/>
                <a:gd name="T18" fmla="*/ 183 h 183"/>
              </a:gdLst>
              <a:ahLst/>
              <a:cxnLst>
                <a:cxn ang="T10">
                  <a:pos x="T0" y="T1"/>
                </a:cxn>
                <a:cxn ang="T11">
                  <a:pos x="T2" y="T3"/>
                </a:cxn>
                <a:cxn ang="T12">
                  <a:pos x="T4" y="T5"/>
                </a:cxn>
                <a:cxn ang="T13">
                  <a:pos x="T6" y="T7"/>
                </a:cxn>
                <a:cxn ang="T14">
                  <a:pos x="T8" y="T9"/>
                </a:cxn>
              </a:cxnLst>
              <a:rect l="T15" t="T16" r="T17" b="T18"/>
              <a:pathLst>
                <a:path w="106" h="183">
                  <a:moveTo>
                    <a:pt x="104" y="181"/>
                  </a:moveTo>
                  <a:lnTo>
                    <a:pt x="106" y="0"/>
                  </a:lnTo>
                  <a:lnTo>
                    <a:pt x="0" y="0"/>
                  </a:lnTo>
                  <a:lnTo>
                    <a:pt x="0" y="183"/>
                  </a:lnTo>
                  <a:lnTo>
                    <a:pt x="106" y="183"/>
                  </a:lnTo>
                </a:path>
              </a:pathLst>
            </a:custGeom>
            <a:noFill/>
            <a:ln w="1111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92" name="Freeform 494"/>
            <p:cNvSpPr>
              <a:spLocks/>
            </p:cNvSpPr>
            <p:nvPr/>
          </p:nvSpPr>
          <p:spPr bwMode="auto">
            <a:xfrm>
              <a:off x="4258" y="883"/>
              <a:ext cx="106" cy="2077"/>
            </a:xfrm>
            <a:custGeom>
              <a:avLst/>
              <a:gdLst>
                <a:gd name="T0" fmla="*/ 106 w 106"/>
                <a:gd name="T1" fmla="*/ 2077 h 2077"/>
                <a:gd name="T2" fmla="*/ 106 w 106"/>
                <a:gd name="T3" fmla="*/ 0 h 2077"/>
                <a:gd name="T4" fmla="*/ 0 w 106"/>
                <a:gd name="T5" fmla="*/ 0 h 2077"/>
                <a:gd name="T6" fmla="*/ 0 w 106"/>
                <a:gd name="T7" fmla="*/ 2077 h 2077"/>
                <a:gd name="T8" fmla="*/ 106 w 106"/>
                <a:gd name="T9" fmla="*/ 2077 h 2077"/>
                <a:gd name="T10" fmla="*/ 0 60000 65536"/>
                <a:gd name="T11" fmla="*/ 0 60000 65536"/>
                <a:gd name="T12" fmla="*/ 0 60000 65536"/>
                <a:gd name="T13" fmla="*/ 0 60000 65536"/>
                <a:gd name="T14" fmla="*/ 0 60000 65536"/>
                <a:gd name="T15" fmla="*/ 0 w 106"/>
                <a:gd name="T16" fmla="*/ 0 h 2077"/>
                <a:gd name="T17" fmla="*/ 106 w 106"/>
                <a:gd name="T18" fmla="*/ 2077 h 2077"/>
              </a:gdLst>
              <a:ahLst/>
              <a:cxnLst>
                <a:cxn ang="T10">
                  <a:pos x="T0" y="T1"/>
                </a:cxn>
                <a:cxn ang="T11">
                  <a:pos x="T2" y="T3"/>
                </a:cxn>
                <a:cxn ang="T12">
                  <a:pos x="T4" y="T5"/>
                </a:cxn>
                <a:cxn ang="T13">
                  <a:pos x="T6" y="T7"/>
                </a:cxn>
                <a:cxn ang="T14">
                  <a:pos x="T8" y="T9"/>
                </a:cxn>
              </a:cxnLst>
              <a:rect l="T15" t="T16" r="T17" b="T18"/>
              <a:pathLst>
                <a:path w="106" h="2077">
                  <a:moveTo>
                    <a:pt x="106" y="2077"/>
                  </a:moveTo>
                  <a:lnTo>
                    <a:pt x="106" y="0"/>
                  </a:lnTo>
                  <a:lnTo>
                    <a:pt x="0" y="0"/>
                  </a:lnTo>
                  <a:lnTo>
                    <a:pt x="0" y="2077"/>
                  </a:lnTo>
                  <a:lnTo>
                    <a:pt x="106" y="20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93" name="Freeform 495"/>
            <p:cNvSpPr>
              <a:spLocks/>
            </p:cNvSpPr>
            <p:nvPr/>
          </p:nvSpPr>
          <p:spPr bwMode="auto">
            <a:xfrm>
              <a:off x="4258" y="883"/>
              <a:ext cx="106" cy="2077"/>
            </a:xfrm>
            <a:custGeom>
              <a:avLst/>
              <a:gdLst>
                <a:gd name="T0" fmla="*/ 106 w 106"/>
                <a:gd name="T1" fmla="*/ 2077 h 2077"/>
                <a:gd name="T2" fmla="*/ 106 w 106"/>
                <a:gd name="T3" fmla="*/ 0 h 2077"/>
                <a:gd name="T4" fmla="*/ 0 w 106"/>
                <a:gd name="T5" fmla="*/ 0 h 2077"/>
                <a:gd name="T6" fmla="*/ 0 w 106"/>
                <a:gd name="T7" fmla="*/ 2077 h 2077"/>
                <a:gd name="T8" fmla="*/ 106 w 106"/>
                <a:gd name="T9" fmla="*/ 2077 h 2077"/>
                <a:gd name="T10" fmla="*/ 0 60000 65536"/>
                <a:gd name="T11" fmla="*/ 0 60000 65536"/>
                <a:gd name="T12" fmla="*/ 0 60000 65536"/>
                <a:gd name="T13" fmla="*/ 0 60000 65536"/>
                <a:gd name="T14" fmla="*/ 0 60000 65536"/>
                <a:gd name="T15" fmla="*/ 0 w 106"/>
                <a:gd name="T16" fmla="*/ 0 h 2077"/>
                <a:gd name="T17" fmla="*/ 106 w 106"/>
                <a:gd name="T18" fmla="*/ 2077 h 2077"/>
              </a:gdLst>
              <a:ahLst/>
              <a:cxnLst>
                <a:cxn ang="T10">
                  <a:pos x="T0" y="T1"/>
                </a:cxn>
                <a:cxn ang="T11">
                  <a:pos x="T2" y="T3"/>
                </a:cxn>
                <a:cxn ang="T12">
                  <a:pos x="T4" y="T5"/>
                </a:cxn>
                <a:cxn ang="T13">
                  <a:pos x="T6" y="T7"/>
                </a:cxn>
                <a:cxn ang="T14">
                  <a:pos x="T8" y="T9"/>
                </a:cxn>
              </a:cxnLst>
              <a:rect l="T15" t="T16" r="T17" b="T18"/>
              <a:pathLst>
                <a:path w="106" h="2077">
                  <a:moveTo>
                    <a:pt x="106" y="2077"/>
                  </a:moveTo>
                  <a:lnTo>
                    <a:pt x="106" y="0"/>
                  </a:lnTo>
                  <a:lnTo>
                    <a:pt x="0" y="0"/>
                  </a:lnTo>
                  <a:lnTo>
                    <a:pt x="0" y="2077"/>
                  </a:lnTo>
                  <a:lnTo>
                    <a:pt x="106" y="2077"/>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94" name="Rectangle 496"/>
            <p:cNvSpPr>
              <a:spLocks noChangeArrowheads="1"/>
            </p:cNvSpPr>
            <p:nvPr/>
          </p:nvSpPr>
          <p:spPr bwMode="auto">
            <a:xfrm>
              <a:off x="4271" y="759"/>
              <a:ext cx="8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W</a:t>
              </a:r>
              <a:endParaRPr lang="en-US" altLang="zh-CN"/>
            </a:p>
          </p:txBody>
        </p:sp>
        <p:sp>
          <p:nvSpPr>
            <p:cNvPr id="95" name="Rectangle 497"/>
            <p:cNvSpPr>
              <a:spLocks noChangeArrowheads="1"/>
            </p:cNvSpPr>
            <p:nvPr/>
          </p:nvSpPr>
          <p:spPr bwMode="auto">
            <a:xfrm>
              <a:off x="4321" y="759"/>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B</a:t>
              </a:r>
              <a:endParaRPr lang="en-US" altLang="zh-CN"/>
            </a:p>
          </p:txBody>
        </p:sp>
        <p:sp>
          <p:nvSpPr>
            <p:cNvPr id="96" name="Freeform 498"/>
            <p:cNvSpPr>
              <a:spLocks/>
            </p:cNvSpPr>
            <p:nvPr/>
          </p:nvSpPr>
          <p:spPr bwMode="auto">
            <a:xfrm>
              <a:off x="2122" y="995"/>
              <a:ext cx="26" cy="28"/>
            </a:xfrm>
            <a:custGeom>
              <a:avLst/>
              <a:gdLst>
                <a:gd name="T0" fmla="*/ 0 w 26"/>
                <a:gd name="T1" fmla="*/ 0 h 28"/>
                <a:gd name="T2" fmla="*/ 0 w 26"/>
                <a:gd name="T3" fmla="*/ 28 h 28"/>
                <a:gd name="T4" fmla="*/ 26 w 26"/>
                <a:gd name="T5" fmla="*/ 15 h 28"/>
                <a:gd name="T6" fmla="*/ 0 w 26"/>
                <a:gd name="T7" fmla="*/ 0 h 28"/>
                <a:gd name="T8" fmla="*/ 0 60000 65536"/>
                <a:gd name="T9" fmla="*/ 0 60000 65536"/>
                <a:gd name="T10" fmla="*/ 0 60000 65536"/>
                <a:gd name="T11" fmla="*/ 0 60000 65536"/>
                <a:gd name="T12" fmla="*/ 0 w 26"/>
                <a:gd name="T13" fmla="*/ 0 h 28"/>
                <a:gd name="T14" fmla="*/ 26 w 26"/>
                <a:gd name="T15" fmla="*/ 28 h 28"/>
              </a:gdLst>
              <a:ahLst/>
              <a:cxnLst>
                <a:cxn ang="T8">
                  <a:pos x="T0" y="T1"/>
                </a:cxn>
                <a:cxn ang="T9">
                  <a:pos x="T2" y="T3"/>
                </a:cxn>
                <a:cxn ang="T10">
                  <a:pos x="T4" y="T5"/>
                </a:cxn>
                <a:cxn ang="T11">
                  <a:pos x="T6" y="T7"/>
                </a:cxn>
              </a:cxnLst>
              <a:rect l="T12" t="T13" r="T14" b="T15"/>
              <a:pathLst>
                <a:path w="26" h="28">
                  <a:moveTo>
                    <a:pt x="0" y="0"/>
                  </a:moveTo>
                  <a:lnTo>
                    <a:pt x="0" y="28"/>
                  </a:lnTo>
                  <a:lnTo>
                    <a:pt x="26" y="1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97" name="Freeform 499"/>
            <p:cNvSpPr>
              <a:spLocks/>
            </p:cNvSpPr>
            <p:nvPr/>
          </p:nvSpPr>
          <p:spPr bwMode="auto">
            <a:xfrm>
              <a:off x="3189" y="2775"/>
              <a:ext cx="28" cy="28"/>
            </a:xfrm>
            <a:custGeom>
              <a:avLst/>
              <a:gdLst>
                <a:gd name="T0" fmla="*/ 0 w 28"/>
                <a:gd name="T1" fmla="*/ 0 h 28"/>
                <a:gd name="T2" fmla="*/ 2 w 28"/>
                <a:gd name="T3" fmla="*/ 28 h 28"/>
                <a:gd name="T4" fmla="*/ 28 w 28"/>
                <a:gd name="T5" fmla="*/ 15 h 28"/>
                <a:gd name="T6" fmla="*/ 2 w 28"/>
                <a:gd name="T7" fmla="*/ 2 h 28"/>
                <a:gd name="T8" fmla="*/ 0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0" y="0"/>
                  </a:moveTo>
                  <a:lnTo>
                    <a:pt x="2" y="28"/>
                  </a:lnTo>
                  <a:lnTo>
                    <a:pt x="28" y="15"/>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98" name="Line 500"/>
            <p:cNvSpPr>
              <a:spLocks noChangeShapeType="1"/>
            </p:cNvSpPr>
            <p:nvPr/>
          </p:nvSpPr>
          <p:spPr bwMode="auto">
            <a:xfrm>
              <a:off x="2521" y="2788"/>
              <a:ext cx="677"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9" name="Freeform 501"/>
            <p:cNvSpPr>
              <a:spLocks/>
            </p:cNvSpPr>
            <p:nvPr/>
          </p:nvSpPr>
          <p:spPr bwMode="auto">
            <a:xfrm>
              <a:off x="3189" y="1839"/>
              <a:ext cx="28" cy="28"/>
            </a:xfrm>
            <a:custGeom>
              <a:avLst/>
              <a:gdLst>
                <a:gd name="T0" fmla="*/ 0 w 28"/>
                <a:gd name="T1" fmla="*/ 0 h 28"/>
                <a:gd name="T2" fmla="*/ 2 w 28"/>
                <a:gd name="T3" fmla="*/ 28 h 28"/>
                <a:gd name="T4" fmla="*/ 28 w 28"/>
                <a:gd name="T5" fmla="*/ 15 h 28"/>
                <a:gd name="T6" fmla="*/ 2 w 28"/>
                <a:gd name="T7" fmla="*/ 2 h 28"/>
                <a:gd name="T8" fmla="*/ 0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0" y="0"/>
                  </a:moveTo>
                  <a:lnTo>
                    <a:pt x="2" y="28"/>
                  </a:lnTo>
                  <a:lnTo>
                    <a:pt x="28" y="15"/>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00" name="Line 502"/>
            <p:cNvSpPr>
              <a:spLocks noChangeShapeType="1"/>
            </p:cNvSpPr>
            <p:nvPr/>
          </p:nvSpPr>
          <p:spPr bwMode="auto">
            <a:xfrm flipH="1">
              <a:off x="3328" y="1852"/>
              <a:ext cx="61"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1" name="Line 503"/>
            <p:cNvSpPr>
              <a:spLocks noChangeShapeType="1"/>
            </p:cNvSpPr>
            <p:nvPr/>
          </p:nvSpPr>
          <p:spPr bwMode="auto">
            <a:xfrm flipH="1">
              <a:off x="2979" y="1852"/>
              <a:ext cx="219"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2" name="Freeform 504"/>
            <p:cNvSpPr>
              <a:spLocks/>
            </p:cNvSpPr>
            <p:nvPr/>
          </p:nvSpPr>
          <p:spPr bwMode="auto">
            <a:xfrm>
              <a:off x="3189" y="2142"/>
              <a:ext cx="28" cy="29"/>
            </a:xfrm>
            <a:custGeom>
              <a:avLst/>
              <a:gdLst>
                <a:gd name="T0" fmla="*/ 0 w 28"/>
                <a:gd name="T1" fmla="*/ 0 h 29"/>
                <a:gd name="T2" fmla="*/ 2 w 28"/>
                <a:gd name="T3" fmla="*/ 29 h 29"/>
                <a:gd name="T4" fmla="*/ 28 w 28"/>
                <a:gd name="T5" fmla="*/ 15 h 29"/>
                <a:gd name="T6" fmla="*/ 2 w 28"/>
                <a:gd name="T7" fmla="*/ 0 h 29"/>
                <a:gd name="T8" fmla="*/ 0 w 28"/>
                <a:gd name="T9" fmla="*/ 0 h 29"/>
                <a:gd name="T10" fmla="*/ 0 60000 65536"/>
                <a:gd name="T11" fmla="*/ 0 60000 65536"/>
                <a:gd name="T12" fmla="*/ 0 60000 65536"/>
                <a:gd name="T13" fmla="*/ 0 60000 65536"/>
                <a:gd name="T14" fmla="*/ 0 60000 65536"/>
                <a:gd name="T15" fmla="*/ 0 w 28"/>
                <a:gd name="T16" fmla="*/ 0 h 29"/>
                <a:gd name="T17" fmla="*/ 28 w 28"/>
                <a:gd name="T18" fmla="*/ 29 h 29"/>
              </a:gdLst>
              <a:ahLst/>
              <a:cxnLst>
                <a:cxn ang="T10">
                  <a:pos x="T0" y="T1"/>
                </a:cxn>
                <a:cxn ang="T11">
                  <a:pos x="T2" y="T3"/>
                </a:cxn>
                <a:cxn ang="T12">
                  <a:pos x="T4" y="T5"/>
                </a:cxn>
                <a:cxn ang="T13">
                  <a:pos x="T6" y="T7"/>
                </a:cxn>
                <a:cxn ang="T14">
                  <a:pos x="T8" y="T9"/>
                </a:cxn>
              </a:cxnLst>
              <a:rect l="T15" t="T16" r="T17" b="T18"/>
              <a:pathLst>
                <a:path w="28" h="29">
                  <a:moveTo>
                    <a:pt x="0" y="0"/>
                  </a:moveTo>
                  <a:lnTo>
                    <a:pt x="2" y="29"/>
                  </a:lnTo>
                  <a:lnTo>
                    <a:pt x="28" y="15"/>
                  </a:lnTo>
                  <a:lnTo>
                    <a:pt x="2"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03" name="Line 505"/>
            <p:cNvSpPr>
              <a:spLocks noChangeShapeType="1"/>
            </p:cNvSpPr>
            <p:nvPr/>
          </p:nvSpPr>
          <p:spPr bwMode="auto">
            <a:xfrm flipH="1">
              <a:off x="3328" y="2155"/>
              <a:ext cx="179"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4" name="Freeform 506"/>
            <p:cNvSpPr>
              <a:spLocks/>
            </p:cNvSpPr>
            <p:nvPr/>
          </p:nvSpPr>
          <p:spPr bwMode="auto">
            <a:xfrm>
              <a:off x="2321" y="1826"/>
              <a:ext cx="874" cy="331"/>
            </a:xfrm>
            <a:custGeom>
              <a:avLst/>
              <a:gdLst>
                <a:gd name="T0" fmla="*/ 874 w 874"/>
                <a:gd name="T1" fmla="*/ 329 h 331"/>
                <a:gd name="T2" fmla="*/ 0 w 874"/>
                <a:gd name="T3" fmla="*/ 331 h 331"/>
                <a:gd name="T4" fmla="*/ 0 w 874"/>
                <a:gd name="T5" fmla="*/ 0 h 331"/>
                <a:gd name="T6" fmla="*/ 0 60000 65536"/>
                <a:gd name="T7" fmla="*/ 0 60000 65536"/>
                <a:gd name="T8" fmla="*/ 0 60000 65536"/>
                <a:gd name="T9" fmla="*/ 0 w 874"/>
                <a:gd name="T10" fmla="*/ 0 h 331"/>
                <a:gd name="T11" fmla="*/ 874 w 874"/>
                <a:gd name="T12" fmla="*/ 331 h 331"/>
              </a:gdLst>
              <a:ahLst/>
              <a:cxnLst>
                <a:cxn ang="T6">
                  <a:pos x="T0" y="T1"/>
                </a:cxn>
                <a:cxn ang="T7">
                  <a:pos x="T2" y="T3"/>
                </a:cxn>
                <a:cxn ang="T8">
                  <a:pos x="T4" y="T5"/>
                </a:cxn>
              </a:cxnLst>
              <a:rect l="T9" t="T10" r="T11" b="T12"/>
              <a:pathLst>
                <a:path w="874" h="331">
                  <a:moveTo>
                    <a:pt x="874" y="329"/>
                  </a:moveTo>
                  <a:lnTo>
                    <a:pt x="0" y="331"/>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05" name="Freeform 507"/>
            <p:cNvSpPr>
              <a:spLocks/>
            </p:cNvSpPr>
            <p:nvPr/>
          </p:nvSpPr>
          <p:spPr bwMode="auto">
            <a:xfrm>
              <a:off x="4225" y="711"/>
              <a:ext cx="28" cy="26"/>
            </a:xfrm>
            <a:custGeom>
              <a:avLst/>
              <a:gdLst>
                <a:gd name="T0" fmla="*/ 0 w 28"/>
                <a:gd name="T1" fmla="*/ 0 h 26"/>
                <a:gd name="T2" fmla="*/ 2 w 28"/>
                <a:gd name="T3" fmla="*/ 26 h 26"/>
                <a:gd name="T4" fmla="*/ 28 w 28"/>
                <a:gd name="T5" fmla="*/ 13 h 26"/>
                <a:gd name="T6" fmla="*/ 2 w 28"/>
                <a:gd name="T7" fmla="*/ 0 h 26"/>
                <a:gd name="T8" fmla="*/ 0 w 28"/>
                <a:gd name="T9" fmla="*/ 0 h 26"/>
                <a:gd name="T10" fmla="*/ 0 60000 65536"/>
                <a:gd name="T11" fmla="*/ 0 60000 65536"/>
                <a:gd name="T12" fmla="*/ 0 60000 65536"/>
                <a:gd name="T13" fmla="*/ 0 60000 65536"/>
                <a:gd name="T14" fmla="*/ 0 60000 65536"/>
                <a:gd name="T15" fmla="*/ 0 w 28"/>
                <a:gd name="T16" fmla="*/ 0 h 26"/>
                <a:gd name="T17" fmla="*/ 28 w 28"/>
                <a:gd name="T18" fmla="*/ 26 h 26"/>
              </a:gdLst>
              <a:ahLst/>
              <a:cxnLst>
                <a:cxn ang="T10">
                  <a:pos x="T0" y="T1"/>
                </a:cxn>
                <a:cxn ang="T11">
                  <a:pos x="T2" y="T3"/>
                </a:cxn>
                <a:cxn ang="T12">
                  <a:pos x="T4" y="T5"/>
                </a:cxn>
                <a:cxn ang="T13">
                  <a:pos x="T6" y="T7"/>
                </a:cxn>
                <a:cxn ang="T14">
                  <a:pos x="T8" y="T9"/>
                </a:cxn>
              </a:cxnLst>
              <a:rect l="T15" t="T16" r="T17" b="T18"/>
              <a:pathLst>
                <a:path w="28" h="26">
                  <a:moveTo>
                    <a:pt x="0" y="0"/>
                  </a:moveTo>
                  <a:lnTo>
                    <a:pt x="2" y="26"/>
                  </a:lnTo>
                  <a:lnTo>
                    <a:pt x="28" y="13"/>
                  </a:lnTo>
                  <a:lnTo>
                    <a:pt x="2" y="0"/>
                  </a:lnTo>
                  <a:lnTo>
                    <a:pt x="0" y="0"/>
                  </a:lnTo>
                  <a:close/>
                </a:path>
              </a:pathLst>
            </a:custGeom>
            <a:solidFill>
              <a:srgbClr val="EB75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06" name="Freeform 508"/>
            <p:cNvSpPr>
              <a:spLocks/>
            </p:cNvSpPr>
            <p:nvPr/>
          </p:nvSpPr>
          <p:spPr bwMode="auto">
            <a:xfrm>
              <a:off x="3328" y="611"/>
              <a:ext cx="906" cy="113"/>
            </a:xfrm>
            <a:custGeom>
              <a:avLst/>
              <a:gdLst>
                <a:gd name="T0" fmla="*/ 906 w 906"/>
                <a:gd name="T1" fmla="*/ 113 h 113"/>
                <a:gd name="T2" fmla="*/ 849 w 906"/>
                <a:gd name="T3" fmla="*/ 113 h 113"/>
                <a:gd name="T4" fmla="*/ 849 w 906"/>
                <a:gd name="T5" fmla="*/ 0 h 113"/>
                <a:gd name="T6" fmla="*/ 0 w 906"/>
                <a:gd name="T7" fmla="*/ 0 h 113"/>
                <a:gd name="T8" fmla="*/ 0 60000 65536"/>
                <a:gd name="T9" fmla="*/ 0 60000 65536"/>
                <a:gd name="T10" fmla="*/ 0 60000 65536"/>
                <a:gd name="T11" fmla="*/ 0 60000 65536"/>
                <a:gd name="T12" fmla="*/ 0 w 906"/>
                <a:gd name="T13" fmla="*/ 0 h 113"/>
                <a:gd name="T14" fmla="*/ 906 w 906"/>
                <a:gd name="T15" fmla="*/ 113 h 113"/>
              </a:gdLst>
              <a:ahLst/>
              <a:cxnLst>
                <a:cxn ang="T8">
                  <a:pos x="T0" y="T1"/>
                </a:cxn>
                <a:cxn ang="T9">
                  <a:pos x="T2" y="T3"/>
                </a:cxn>
                <a:cxn ang="T10">
                  <a:pos x="T4" y="T5"/>
                </a:cxn>
                <a:cxn ang="T11">
                  <a:pos x="T6" y="T7"/>
                </a:cxn>
              </a:cxnLst>
              <a:rect l="T12" t="T13" r="T14" b="T15"/>
              <a:pathLst>
                <a:path w="906" h="113">
                  <a:moveTo>
                    <a:pt x="906" y="113"/>
                  </a:moveTo>
                  <a:lnTo>
                    <a:pt x="849" y="113"/>
                  </a:lnTo>
                  <a:lnTo>
                    <a:pt x="849" y="0"/>
                  </a:lnTo>
                  <a:lnTo>
                    <a:pt x="0" y="0"/>
                  </a:lnTo>
                </a:path>
              </a:pathLst>
            </a:custGeom>
            <a:noFill/>
            <a:ln w="17463">
              <a:solidFill>
                <a:srgbClr val="EB75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07" name="Freeform 509"/>
            <p:cNvSpPr>
              <a:spLocks/>
            </p:cNvSpPr>
            <p:nvPr/>
          </p:nvSpPr>
          <p:spPr bwMode="auto">
            <a:xfrm>
              <a:off x="4225" y="1839"/>
              <a:ext cx="28" cy="28"/>
            </a:xfrm>
            <a:custGeom>
              <a:avLst/>
              <a:gdLst>
                <a:gd name="T0" fmla="*/ 0 w 28"/>
                <a:gd name="T1" fmla="*/ 0 h 28"/>
                <a:gd name="T2" fmla="*/ 2 w 28"/>
                <a:gd name="T3" fmla="*/ 28 h 28"/>
                <a:gd name="T4" fmla="*/ 28 w 28"/>
                <a:gd name="T5" fmla="*/ 15 h 28"/>
                <a:gd name="T6" fmla="*/ 2 w 28"/>
                <a:gd name="T7" fmla="*/ 2 h 28"/>
                <a:gd name="T8" fmla="*/ 0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0" y="0"/>
                  </a:moveTo>
                  <a:lnTo>
                    <a:pt x="2" y="28"/>
                  </a:lnTo>
                  <a:lnTo>
                    <a:pt x="28" y="15"/>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08" name="Line 510"/>
            <p:cNvSpPr>
              <a:spLocks noChangeShapeType="1"/>
            </p:cNvSpPr>
            <p:nvPr/>
          </p:nvSpPr>
          <p:spPr bwMode="auto">
            <a:xfrm flipH="1">
              <a:off x="4364" y="1852"/>
              <a:ext cx="120"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9" name="Line 511"/>
            <p:cNvSpPr>
              <a:spLocks noChangeShapeType="1"/>
            </p:cNvSpPr>
            <p:nvPr/>
          </p:nvSpPr>
          <p:spPr bwMode="auto">
            <a:xfrm flipH="1">
              <a:off x="4135" y="1852"/>
              <a:ext cx="94"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0" name="Freeform 512"/>
            <p:cNvSpPr>
              <a:spLocks/>
            </p:cNvSpPr>
            <p:nvPr/>
          </p:nvSpPr>
          <p:spPr bwMode="auto">
            <a:xfrm>
              <a:off x="4225" y="2317"/>
              <a:ext cx="28" cy="28"/>
            </a:xfrm>
            <a:custGeom>
              <a:avLst/>
              <a:gdLst>
                <a:gd name="T0" fmla="*/ 0 w 28"/>
                <a:gd name="T1" fmla="*/ 0 h 28"/>
                <a:gd name="T2" fmla="*/ 2 w 28"/>
                <a:gd name="T3" fmla="*/ 28 h 28"/>
                <a:gd name="T4" fmla="*/ 28 w 28"/>
                <a:gd name="T5" fmla="*/ 15 h 28"/>
                <a:gd name="T6" fmla="*/ 2 w 28"/>
                <a:gd name="T7" fmla="*/ 2 h 28"/>
                <a:gd name="T8" fmla="*/ 0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0" y="0"/>
                  </a:moveTo>
                  <a:lnTo>
                    <a:pt x="2" y="28"/>
                  </a:lnTo>
                  <a:lnTo>
                    <a:pt x="28" y="15"/>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11" name="Freeform 513"/>
            <p:cNvSpPr>
              <a:spLocks/>
            </p:cNvSpPr>
            <p:nvPr/>
          </p:nvSpPr>
          <p:spPr bwMode="auto">
            <a:xfrm>
              <a:off x="4364" y="2094"/>
              <a:ext cx="120" cy="238"/>
            </a:xfrm>
            <a:custGeom>
              <a:avLst/>
              <a:gdLst>
                <a:gd name="T0" fmla="*/ 120 w 120"/>
                <a:gd name="T1" fmla="*/ 0 h 238"/>
                <a:gd name="T2" fmla="*/ 59 w 120"/>
                <a:gd name="T3" fmla="*/ 0 h 238"/>
                <a:gd name="T4" fmla="*/ 59 w 120"/>
                <a:gd name="T5" fmla="*/ 238 h 238"/>
                <a:gd name="T6" fmla="*/ 0 w 120"/>
                <a:gd name="T7" fmla="*/ 238 h 238"/>
                <a:gd name="T8" fmla="*/ 0 60000 65536"/>
                <a:gd name="T9" fmla="*/ 0 60000 65536"/>
                <a:gd name="T10" fmla="*/ 0 60000 65536"/>
                <a:gd name="T11" fmla="*/ 0 60000 65536"/>
                <a:gd name="T12" fmla="*/ 0 w 120"/>
                <a:gd name="T13" fmla="*/ 0 h 238"/>
                <a:gd name="T14" fmla="*/ 120 w 120"/>
                <a:gd name="T15" fmla="*/ 238 h 238"/>
              </a:gdLst>
              <a:ahLst/>
              <a:cxnLst>
                <a:cxn ang="T8">
                  <a:pos x="T0" y="T1"/>
                </a:cxn>
                <a:cxn ang="T9">
                  <a:pos x="T2" y="T3"/>
                </a:cxn>
                <a:cxn ang="T10">
                  <a:pos x="T4" y="T5"/>
                </a:cxn>
                <a:cxn ang="T11">
                  <a:pos x="T6" y="T7"/>
                </a:cxn>
              </a:cxnLst>
              <a:rect l="T12" t="T13" r="T14" b="T15"/>
              <a:pathLst>
                <a:path w="120" h="238">
                  <a:moveTo>
                    <a:pt x="120" y="0"/>
                  </a:moveTo>
                  <a:lnTo>
                    <a:pt x="59" y="0"/>
                  </a:lnTo>
                  <a:lnTo>
                    <a:pt x="59" y="238"/>
                  </a:lnTo>
                  <a:lnTo>
                    <a:pt x="0" y="238"/>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12" name="Freeform 514"/>
            <p:cNvSpPr>
              <a:spLocks/>
            </p:cNvSpPr>
            <p:nvPr/>
          </p:nvSpPr>
          <p:spPr bwMode="auto">
            <a:xfrm>
              <a:off x="3389" y="1854"/>
              <a:ext cx="840" cy="478"/>
            </a:xfrm>
            <a:custGeom>
              <a:avLst/>
              <a:gdLst>
                <a:gd name="T0" fmla="*/ 840 w 840"/>
                <a:gd name="T1" fmla="*/ 476 h 478"/>
                <a:gd name="T2" fmla="*/ 0 w 840"/>
                <a:gd name="T3" fmla="*/ 478 h 478"/>
                <a:gd name="T4" fmla="*/ 0 w 840"/>
                <a:gd name="T5" fmla="*/ 0 h 478"/>
                <a:gd name="T6" fmla="*/ 0 60000 65536"/>
                <a:gd name="T7" fmla="*/ 0 60000 65536"/>
                <a:gd name="T8" fmla="*/ 0 60000 65536"/>
                <a:gd name="T9" fmla="*/ 0 w 840"/>
                <a:gd name="T10" fmla="*/ 0 h 478"/>
                <a:gd name="T11" fmla="*/ 840 w 840"/>
                <a:gd name="T12" fmla="*/ 478 h 478"/>
              </a:gdLst>
              <a:ahLst/>
              <a:cxnLst>
                <a:cxn ang="T6">
                  <a:pos x="T0" y="T1"/>
                </a:cxn>
                <a:cxn ang="T7">
                  <a:pos x="T2" y="T3"/>
                </a:cxn>
                <a:cxn ang="T8">
                  <a:pos x="T4" y="T5"/>
                </a:cxn>
              </a:cxnLst>
              <a:rect l="T9" t="T10" r="T11" b="T12"/>
              <a:pathLst>
                <a:path w="840" h="478">
                  <a:moveTo>
                    <a:pt x="840" y="476"/>
                  </a:moveTo>
                  <a:lnTo>
                    <a:pt x="0" y="478"/>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13" name="Freeform 515"/>
            <p:cNvSpPr>
              <a:spLocks/>
            </p:cNvSpPr>
            <p:nvPr/>
          </p:nvSpPr>
          <p:spPr bwMode="auto">
            <a:xfrm>
              <a:off x="4225" y="2775"/>
              <a:ext cx="28" cy="28"/>
            </a:xfrm>
            <a:custGeom>
              <a:avLst/>
              <a:gdLst>
                <a:gd name="T0" fmla="*/ 0 w 28"/>
                <a:gd name="T1" fmla="*/ 0 h 28"/>
                <a:gd name="T2" fmla="*/ 2 w 28"/>
                <a:gd name="T3" fmla="*/ 28 h 28"/>
                <a:gd name="T4" fmla="*/ 28 w 28"/>
                <a:gd name="T5" fmla="*/ 15 h 28"/>
                <a:gd name="T6" fmla="*/ 2 w 28"/>
                <a:gd name="T7" fmla="*/ 2 h 28"/>
                <a:gd name="T8" fmla="*/ 0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0" y="0"/>
                  </a:moveTo>
                  <a:lnTo>
                    <a:pt x="2" y="28"/>
                  </a:lnTo>
                  <a:lnTo>
                    <a:pt x="28" y="15"/>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14" name="Line 516"/>
            <p:cNvSpPr>
              <a:spLocks noChangeShapeType="1"/>
            </p:cNvSpPr>
            <p:nvPr/>
          </p:nvSpPr>
          <p:spPr bwMode="auto">
            <a:xfrm>
              <a:off x="3328" y="2788"/>
              <a:ext cx="906"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5" name="Rectangle 517"/>
            <p:cNvSpPr>
              <a:spLocks noChangeArrowheads="1"/>
            </p:cNvSpPr>
            <p:nvPr/>
          </p:nvSpPr>
          <p:spPr bwMode="auto">
            <a:xfrm>
              <a:off x="1014" y="792"/>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116" name="Rectangle 518"/>
            <p:cNvSpPr>
              <a:spLocks noChangeArrowheads="1"/>
            </p:cNvSpPr>
            <p:nvPr/>
          </p:nvSpPr>
          <p:spPr bwMode="auto">
            <a:xfrm>
              <a:off x="1029" y="792"/>
              <a:ext cx="5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F</a:t>
              </a:r>
              <a:endParaRPr lang="en-US" altLang="zh-CN"/>
            </a:p>
          </p:txBody>
        </p:sp>
        <p:sp>
          <p:nvSpPr>
            <p:cNvPr id="117" name="Rectangle 519"/>
            <p:cNvSpPr>
              <a:spLocks noChangeArrowheads="1"/>
            </p:cNvSpPr>
            <p:nvPr/>
          </p:nvSpPr>
          <p:spPr bwMode="auto">
            <a:xfrm>
              <a:off x="1062" y="792"/>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118" name="Rectangle 520"/>
            <p:cNvSpPr>
              <a:spLocks noChangeArrowheads="1"/>
            </p:cNvSpPr>
            <p:nvPr/>
          </p:nvSpPr>
          <p:spPr bwMode="auto">
            <a:xfrm>
              <a:off x="1077" y="792"/>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119" name="Rectangle 521"/>
            <p:cNvSpPr>
              <a:spLocks noChangeArrowheads="1"/>
            </p:cNvSpPr>
            <p:nvPr/>
          </p:nvSpPr>
          <p:spPr bwMode="auto">
            <a:xfrm>
              <a:off x="1091" y="792"/>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120" name="Rectangle 522"/>
            <p:cNvSpPr>
              <a:spLocks noChangeArrowheads="1"/>
            </p:cNvSpPr>
            <p:nvPr/>
          </p:nvSpPr>
          <p:spPr bwMode="auto">
            <a:xfrm>
              <a:off x="639" y="2"/>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P</a:t>
              </a:r>
              <a:endParaRPr lang="en-US" altLang="zh-CN"/>
            </a:p>
          </p:txBody>
        </p:sp>
        <p:sp>
          <p:nvSpPr>
            <p:cNvPr id="121" name="Rectangle 523"/>
            <p:cNvSpPr>
              <a:spLocks noChangeArrowheads="1"/>
            </p:cNvSpPr>
            <p:nvPr/>
          </p:nvSpPr>
          <p:spPr bwMode="auto">
            <a:xfrm>
              <a:off x="674" y="2"/>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C</a:t>
              </a:r>
              <a:endParaRPr lang="en-US" altLang="zh-CN"/>
            </a:p>
          </p:txBody>
        </p:sp>
        <p:sp>
          <p:nvSpPr>
            <p:cNvPr id="122" name="Rectangle 524"/>
            <p:cNvSpPr>
              <a:spLocks noChangeArrowheads="1"/>
            </p:cNvSpPr>
            <p:nvPr/>
          </p:nvSpPr>
          <p:spPr bwMode="auto">
            <a:xfrm>
              <a:off x="713" y="2"/>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S</a:t>
              </a:r>
              <a:endParaRPr lang="en-US" altLang="zh-CN"/>
            </a:p>
          </p:txBody>
        </p:sp>
        <p:sp>
          <p:nvSpPr>
            <p:cNvPr id="123" name="Rectangle 525"/>
            <p:cNvSpPr>
              <a:spLocks noChangeArrowheads="1"/>
            </p:cNvSpPr>
            <p:nvPr/>
          </p:nvSpPr>
          <p:spPr bwMode="auto">
            <a:xfrm>
              <a:off x="748" y="2"/>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124" name="Rectangle 526"/>
            <p:cNvSpPr>
              <a:spLocks noChangeArrowheads="1"/>
            </p:cNvSpPr>
            <p:nvPr/>
          </p:nvSpPr>
          <p:spPr bwMode="auto">
            <a:xfrm>
              <a:off x="766" y="2"/>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c</a:t>
              </a:r>
              <a:endParaRPr lang="en-US" altLang="zh-CN"/>
            </a:p>
          </p:txBody>
        </p:sp>
        <p:sp>
          <p:nvSpPr>
            <p:cNvPr id="125" name="Rectangle 527"/>
            <p:cNvSpPr>
              <a:spLocks noChangeArrowheads="1"/>
            </p:cNvSpPr>
            <p:nvPr/>
          </p:nvSpPr>
          <p:spPr bwMode="auto">
            <a:xfrm>
              <a:off x="2138" y="247"/>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I</a:t>
              </a:r>
              <a:endParaRPr lang="en-US" altLang="zh-CN"/>
            </a:p>
          </p:txBody>
        </p:sp>
        <p:sp>
          <p:nvSpPr>
            <p:cNvPr id="126" name="Rectangle 528"/>
            <p:cNvSpPr>
              <a:spLocks noChangeArrowheads="1"/>
            </p:cNvSpPr>
            <p:nvPr/>
          </p:nvSpPr>
          <p:spPr bwMode="auto">
            <a:xfrm>
              <a:off x="2153" y="247"/>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127" name="Rectangle 529"/>
            <p:cNvSpPr>
              <a:spLocks noChangeArrowheads="1"/>
            </p:cNvSpPr>
            <p:nvPr/>
          </p:nvSpPr>
          <p:spPr bwMode="auto">
            <a:xfrm>
              <a:off x="2190" y="247"/>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128" name="Rectangle 530"/>
            <p:cNvSpPr>
              <a:spLocks noChangeArrowheads="1"/>
            </p:cNvSpPr>
            <p:nvPr/>
          </p:nvSpPr>
          <p:spPr bwMode="auto">
            <a:xfrm>
              <a:off x="2205" y="247"/>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129" name="Rectangle 531"/>
            <p:cNvSpPr>
              <a:spLocks noChangeArrowheads="1"/>
            </p:cNvSpPr>
            <p:nvPr/>
          </p:nvSpPr>
          <p:spPr bwMode="auto">
            <a:xfrm>
              <a:off x="2242" y="247"/>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X</a:t>
              </a:r>
              <a:endParaRPr lang="en-US" altLang="zh-CN"/>
            </a:p>
          </p:txBody>
        </p:sp>
        <p:sp>
          <p:nvSpPr>
            <p:cNvPr id="130" name="Rectangle 532"/>
            <p:cNvSpPr>
              <a:spLocks noChangeArrowheads="1"/>
            </p:cNvSpPr>
            <p:nvPr/>
          </p:nvSpPr>
          <p:spPr bwMode="auto">
            <a:xfrm>
              <a:off x="3171" y="428"/>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131" name="Rectangle 533"/>
            <p:cNvSpPr>
              <a:spLocks noChangeArrowheads="1"/>
            </p:cNvSpPr>
            <p:nvPr/>
          </p:nvSpPr>
          <p:spPr bwMode="auto">
            <a:xfrm>
              <a:off x="3206" y="428"/>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X</a:t>
              </a:r>
              <a:endParaRPr lang="en-US" altLang="zh-CN"/>
            </a:p>
          </p:txBody>
        </p:sp>
        <p:sp>
          <p:nvSpPr>
            <p:cNvPr id="132" name="Rectangle 534"/>
            <p:cNvSpPr>
              <a:spLocks noChangeArrowheads="1"/>
            </p:cNvSpPr>
            <p:nvPr/>
          </p:nvSpPr>
          <p:spPr bwMode="auto">
            <a:xfrm>
              <a:off x="3243" y="428"/>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133" name="Rectangle 535"/>
            <p:cNvSpPr>
              <a:spLocks noChangeArrowheads="1"/>
            </p:cNvSpPr>
            <p:nvPr/>
          </p:nvSpPr>
          <p:spPr bwMode="auto">
            <a:xfrm>
              <a:off x="3259" y="428"/>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134" name="Rectangle 536"/>
            <p:cNvSpPr>
              <a:spLocks noChangeArrowheads="1"/>
            </p:cNvSpPr>
            <p:nvPr/>
          </p:nvSpPr>
          <p:spPr bwMode="auto">
            <a:xfrm>
              <a:off x="3302" y="428"/>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135" name="Rectangle 537"/>
            <p:cNvSpPr>
              <a:spLocks noChangeArrowheads="1"/>
            </p:cNvSpPr>
            <p:nvPr/>
          </p:nvSpPr>
          <p:spPr bwMode="auto">
            <a:xfrm>
              <a:off x="3339" y="428"/>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136" name="Rectangle 538"/>
            <p:cNvSpPr>
              <a:spLocks noChangeArrowheads="1"/>
            </p:cNvSpPr>
            <p:nvPr/>
          </p:nvSpPr>
          <p:spPr bwMode="auto">
            <a:xfrm>
              <a:off x="4199" y="609"/>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137" name="Rectangle 539"/>
            <p:cNvSpPr>
              <a:spLocks noChangeArrowheads="1"/>
            </p:cNvSpPr>
            <p:nvPr/>
          </p:nvSpPr>
          <p:spPr bwMode="auto">
            <a:xfrm>
              <a:off x="4242" y="609"/>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138" name="Rectangle 540"/>
            <p:cNvSpPr>
              <a:spLocks noChangeArrowheads="1"/>
            </p:cNvSpPr>
            <p:nvPr/>
          </p:nvSpPr>
          <p:spPr bwMode="auto">
            <a:xfrm>
              <a:off x="4279" y="609"/>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139" name="Rectangle 541"/>
            <p:cNvSpPr>
              <a:spLocks noChangeArrowheads="1"/>
            </p:cNvSpPr>
            <p:nvPr/>
          </p:nvSpPr>
          <p:spPr bwMode="auto">
            <a:xfrm>
              <a:off x="4323" y="609"/>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t>
              </a:r>
              <a:endParaRPr lang="en-US" altLang="zh-CN"/>
            </a:p>
          </p:txBody>
        </p:sp>
        <p:sp>
          <p:nvSpPr>
            <p:cNvPr id="140" name="Rectangle 542"/>
            <p:cNvSpPr>
              <a:spLocks noChangeArrowheads="1"/>
            </p:cNvSpPr>
            <p:nvPr/>
          </p:nvSpPr>
          <p:spPr bwMode="auto">
            <a:xfrm>
              <a:off x="4338" y="609"/>
              <a:ext cx="8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W</a:t>
              </a:r>
              <a:endParaRPr lang="en-US" altLang="zh-CN"/>
            </a:p>
          </p:txBody>
        </p:sp>
        <p:sp>
          <p:nvSpPr>
            <p:cNvPr id="141" name="Rectangle 543"/>
            <p:cNvSpPr>
              <a:spLocks noChangeArrowheads="1"/>
            </p:cNvSpPr>
            <p:nvPr/>
          </p:nvSpPr>
          <p:spPr bwMode="auto">
            <a:xfrm>
              <a:off x="4388" y="609"/>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B</a:t>
              </a:r>
              <a:endParaRPr lang="en-US" altLang="zh-CN"/>
            </a:p>
          </p:txBody>
        </p:sp>
        <p:sp>
          <p:nvSpPr>
            <p:cNvPr id="142" name="Freeform 544"/>
            <p:cNvSpPr>
              <a:spLocks/>
            </p:cNvSpPr>
            <p:nvPr/>
          </p:nvSpPr>
          <p:spPr bwMode="auto">
            <a:xfrm>
              <a:off x="988" y="995"/>
              <a:ext cx="28" cy="28"/>
            </a:xfrm>
            <a:custGeom>
              <a:avLst/>
              <a:gdLst>
                <a:gd name="T0" fmla="*/ 0 w 28"/>
                <a:gd name="T1" fmla="*/ 0 h 28"/>
                <a:gd name="T2" fmla="*/ 2 w 28"/>
                <a:gd name="T3" fmla="*/ 28 h 28"/>
                <a:gd name="T4" fmla="*/ 28 w 28"/>
                <a:gd name="T5" fmla="*/ 15 h 28"/>
                <a:gd name="T6" fmla="*/ 2 w 28"/>
                <a:gd name="T7" fmla="*/ 2 h 28"/>
                <a:gd name="T8" fmla="*/ 0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0" y="0"/>
                  </a:moveTo>
                  <a:lnTo>
                    <a:pt x="2" y="28"/>
                  </a:lnTo>
                  <a:lnTo>
                    <a:pt x="28" y="15"/>
                  </a:lnTo>
                  <a:lnTo>
                    <a:pt x="2"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43" name="Line 545"/>
            <p:cNvSpPr>
              <a:spLocks noChangeShapeType="1"/>
            </p:cNvSpPr>
            <p:nvPr/>
          </p:nvSpPr>
          <p:spPr bwMode="auto">
            <a:xfrm flipH="1">
              <a:off x="1128" y="1008"/>
              <a:ext cx="1001"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4" name="Line 546"/>
            <p:cNvSpPr>
              <a:spLocks noChangeShapeType="1"/>
            </p:cNvSpPr>
            <p:nvPr/>
          </p:nvSpPr>
          <p:spPr bwMode="auto">
            <a:xfrm flipH="1">
              <a:off x="724" y="1008"/>
              <a:ext cx="271"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5" name="Freeform 547"/>
            <p:cNvSpPr>
              <a:spLocks/>
            </p:cNvSpPr>
            <p:nvPr/>
          </p:nvSpPr>
          <p:spPr bwMode="auto">
            <a:xfrm>
              <a:off x="554" y="297"/>
              <a:ext cx="26" cy="26"/>
            </a:xfrm>
            <a:custGeom>
              <a:avLst/>
              <a:gdLst>
                <a:gd name="T0" fmla="*/ 0 w 26"/>
                <a:gd name="T1" fmla="*/ 0 h 26"/>
                <a:gd name="T2" fmla="*/ 0 w 26"/>
                <a:gd name="T3" fmla="*/ 26 h 26"/>
                <a:gd name="T4" fmla="*/ 26 w 26"/>
                <a:gd name="T5" fmla="*/ 13 h 26"/>
                <a:gd name="T6" fmla="*/ 0 w 26"/>
                <a:gd name="T7" fmla="*/ 0 h 26"/>
                <a:gd name="T8" fmla="*/ 0 60000 65536"/>
                <a:gd name="T9" fmla="*/ 0 60000 65536"/>
                <a:gd name="T10" fmla="*/ 0 60000 65536"/>
                <a:gd name="T11" fmla="*/ 0 60000 65536"/>
                <a:gd name="T12" fmla="*/ 0 w 26"/>
                <a:gd name="T13" fmla="*/ 0 h 26"/>
                <a:gd name="T14" fmla="*/ 26 w 26"/>
                <a:gd name="T15" fmla="*/ 26 h 26"/>
              </a:gdLst>
              <a:ahLst/>
              <a:cxnLst>
                <a:cxn ang="T8">
                  <a:pos x="T0" y="T1"/>
                </a:cxn>
                <a:cxn ang="T9">
                  <a:pos x="T2" y="T3"/>
                </a:cxn>
                <a:cxn ang="T10">
                  <a:pos x="T4" y="T5"/>
                </a:cxn>
                <a:cxn ang="T11">
                  <a:pos x="T6" y="T7"/>
                </a:cxn>
              </a:cxnLst>
              <a:rect l="T12" t="T13" r="T14" b="T15"/>
              <a:pathLst>
                <a:path w="26" h="26">
                  <a:moveTo>
                    <a:pt x="0" y="0"/>
                  </a:moveTo>
                  <a:lnTo>
                    <a:pt x="0" y="26"/>
                  </a:lnTo>
                  <a:lnTo>
                    <a:pt x="26"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46" name="Freeform 548"/>
            <p:cNvSpPr>
              <a:spLocks/>
            </p:cNvSpPr>
            <p:nvPr/>
          </p:nvSpPr>
          <p:spPr bwMode="auto">
            <a:xfrm>
              <a:off x="554" y="539"/>
              <a:ext cx="26" cy="26"/>
            </a:xfrm>
            <a:custGeom>
              <a:avLst/>
              <a:gdLst>
                <a:gd name="T0" fmla="*/ 0 w 26"/>
                <a:gd name="T1" fmla="*/ 0 h 26"/>
                <a:gd name="T2" fmla="*/ 0 w 26"/>
                <a:gd name="T3" fmla="*/ 26 h 26"/>
                <a:gd name="T4" fmla="*/ 26 w 26"/>
                <a:gd name="T5" fmla="*/ 13 h 26"/>
                <a:gd name="T6" fmla="*/ 0 w 26"/>
                <a:gd name="T7" fmla="*/ 0 h 26"/>
                <a:gd name="T8" fmla="*/ 0 60000 65536"/>
                <a:gd name="T9" fmla="*/ 0 60000 65536"/>
                <a:gd name="T10" fmla="*/ 0 60000 65536"/>
                <a:gd name="T11" fmla="*/ 0 60000 65536"/>
                <a:gd name="T12" fmla="*/ 0 w 26"/>
                <a:gd name="T13" fmla="*/ 0 h 26"/>
                <a:gd name="T14" fmla="*/ 26 w 26"/>
                <a:gd name="T15" fmla="*/ 26 h 26"/>
              </a:gdLst>
              <a:ahLst/>
              <a:cxnLst>
                <a:cxn ang="T8">
                  <a:pos x="T0" y="T1"/>
                </a:cxn>
                <a:cxn ang="T9">
                  <a:pos x="T2" y="T3"/>
                </a:cxn>
                <a:cxn ang="T10">
                  <a:pos x="T4" y="T5"/>
                </a:cxn>
                <a:cxn ang="T11">
                  <a:pos x="T6" y="T7"/>
                </a:cxn>
              </a:cxnLst>
              <a:rect l="T12" t="T13" r="T14" b="T15"/>
              <a:pathLst>
                <a:path w="26" h="26">
                  <a:moveTo>
                    <a:pt x="0" y="0"/>
                  </a:moveTo>
                  <a:lnTo>
                    <a:pt x="0" y="26"/>
                  </a:lnTo>
                  <a:lnTo>
                    <a:pt x="26" y="1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47" name="Freeform 549"/>
            <p:cNvSpPr>
              <a:spLocks/>
            </p:cNvSpPr>
            <p:nvPr/>
          </p:nvSpPr>
          <p:spPr bwMode="auto">
            <a:xfrm>
              <a:off x="585" y="260"/>
              <a:ext cx="102" cy="342"/>
            </a:xfrm>
            <a:custGeom>
              <a:avLst/>
              <a:gdLst>
                <a:gd name="T0" fmla="*/ 0 w 102"/>
                <a:gd name="T1" fmla="*/ 50 h 342"/>
                <a:gd name="T2" fmla="*/ 2 w 102"/>
                <a:gd name="T3" fmla="*/ 43 h 342"/>
                <a:gd name="T4" fmla="*/ 4 w 102"/>
                <a:gd name="T5" fmla="*/ 34 h 342"/>
                <a:gd name="T6" fmla="*/ 6 w 102"/>
                <a:gd name="T7" fmla="*/ 28 h 342"/>
                <a:gd name="T8" fmla="*/ 10 w 102"/>
                <a:gd name="T9" fmla="*/ 21 h 342"/>
                <a:gd name="T10" fmla="*/ 15 w 102"/>
                <a:gd name="T11" fmla="*/ 15 h 342"/>
                <a:gd name="T12" fmla="*/ 21 w 102"/>
                <a:gd name="T13" fmla="*/ 10 h 342"/>
                <a:gd name="T14" fmla="*/ 28 w 102"/>
                <a:gd name="T15" fmla="*/ 6 h 342"/>
                <a:gd name="T16" fmla="*/ 34 w 102"/>
                <a:gd name="T17" fmla="*/ 2 h 342"/>
                <a:gd name="T18" fmla="*/ 43 w 102"/>
                <a:gd name="T19" fmla="*/ 2 h 342"/>
                <a:gd name="T20" fmla="*/ 52 w 102"/>
                <a:gd name="T21" fmla="*/ 0 h 342"/>
                <a:gd name="T22" fmla="*/ 58 w 102"/>
                <a:gd name="T23" fmla="*/ 2 h 342"/>
                <a:gd name="T24" fmla="*/ 67 w 102"/>
                <a:gd name="T25" fmla="*/ 2 h 342"/>
                <a:gd name="T26" fmla="*/ 74 w 102"/>
                <a:gd name="T27" fmla="*/ 6 h 342"/>
                <a:gd name="T28" fmla="*/ 80 w 102"/>
                <a:gd name="T29" fmla="*/ 10 h 342"/>
                <a:gd name="T30" fmla="*/ 87 w 102"/>
                <a:gd name="T31" fmla="*/ 15 h 342"/>
                <a:gd name="T32" fmla="*/ 91 w 102"/>
                <a:gd name="T33" fmla="*/ 21 h 342"/>
                <a:gd name="T34" fmla="*/ 96 w 102"/>
                <a:gd name="T35" fmla="*/ 28 h 342"/>
                <a:gd name="T36" fmla="*/ 98 w 102"/>
                <a:gd name="T37" fmla="*/ 34 h 342"/>
                <a:gd name="T38" fmla="*/ 100 w 102"/>
                <a:gd name="T39" fmla="*/ 43 h 342"/>
                <a:gd name="T40" fmla="*/ 102 w 102"/>
                <a:gd name="T41" fmla="*/ 50 h 342"/>
                <a:gd name="T42" fmla="*/ 102 w 102"/>
                <a:gd name="T43" fmla="*/ 292 h 342"/>
                <a:gd name="T44" fmla="*/ 100 w 102"/>
                <a:gd name="T45" fmla="*/ 301 h 342"/>
                <a:gd name="T46" fmla="*/ 98 w 102"/>
                <a:gd name="T47" fmla="*/ 307 h 342"/>
                <a:gd name="T48" fmla="*/ 96 w 102"/>
                <a:gd name="T49" fmla="*/ 316 h 342"/>
                <a:gd name="T50" fmla="*/ 91 w 102"/>
                <a:gd name="T51" fmla="*/ 322 h 342"/>
                <a:gd name="T52" fmla="*/ 87 w 102"/>
                <a:gd name="T53" fmla="*/ 327 h 342"/>
                <a:gd name="T54" fmla="*/ 80 w 102"/>
                <a:gd name="T55" fmla="*/ 333 h 342"/>
                <a:gd name="T56" fmla="*/ 74 w 102"/>
                <a:gd name="T57" fmla="*/ 336 h 342"/>
                <a:gd name="T58" fmla="*/ 67 w 102"/>
                <a:gd name="T59" fmla="*/ 340 h 342"/>
                <a:gd name="T60" fmla="*/ 58 w 102"/>
                <a:gd name="T61" fmla="*/ 342 h 342"/>
                <a:gd name="T62" fmla="*/ 52 w 102"/>
                <a:gd name="T63" fmla="*/ 342 h 342"/>
                <a:gd name="T64" fmla="*/ 43 w 102"/>
                <a:gd name="T65" fmla="*/ 342 h 342"/>
                <a:gd name="T66" fmla="*/ 34 w 102"/>
                <a:gd name="T67" fmla="*/ 340 h 342"/>
                <a:gd name="T68" fmla="*/ 28 w 102"/>
                <a:gd name="T69" fmla="*/ 336 h 342"/>
                <a:gd name="T70" fmla="*/ 21 w 102"/>
                <a:gd name="T71" fmla="*/ 333 h 342"/>
                <a:gd name="T72" fmla="*/ 15 w 102"/>
                <a:gd name="T73" fmla="*/ 327 h 342"/>
                <a:gd name="T74" fmla="*/ 10 w 102"/>
                <a:gd name="T75" fmla="*/ 322 h 342"/>
                <a:gd name="T76" fmla="*/ 6 w 102"/>
                <a:gd name="T77" fmla="*/ 316 h 342"/>
                <a:gd name="T78" fmla="*/ 4 w 102"/>
                <a:gd name="T79" fmla="*/ 307 h 342"/>
                <a:gd name="T80" fmla="*/ 2 w 102"/>
                <a:gd name="T81" fmla="*/ 301 h 342"/>
                <a:gd name="T82" fmla="*/ 0 w 102"/>
                <a:gd name="T83" fmla="*/ 292 h 342"/>
                <a:gd name="T84" fmla="*/ 0 w 102"/>
                <a:gd name="T85" fmla="*/ 50 h 34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2"/>
                <a:gd name="T130" fmla="*/ 0 h 342"/>
                <a:gd name="T131" fmla="*/ 102 w 102"/>
                <a:gd name="T132" fmla="*/ 342 h 34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2" h="342">
                  <a:moveTo>
                    <a:pt x="0" y="50"/>
                  </a:moveTo>
                  <a:lnTo>
                    <a:pt x="2" y="43"/>
                  </a:lnTo>
                  <a:lnTo>
                    <a:pt x="4" y="34"/>
                  </a:lnTo>
                  <a:lnTo>
                    <a:pt x="6" y="28"/>
                  </a:lnTo>
                  <a:lnTo>
                    <a:pt x="10" y="21"/>
                  </a:lnTo>
                  <a:lnTo>
                    <a:pt x="15" y="15"/>
                  </a:lnTo>
                  <a:lnTo>
                    <a:pt x="21" y="10"/>
                  </a:lnTo>
                  <a:lnTo>
                    <a:pt x="28" y="6"/>
                  </a:lnTo>
                  <a:lnTo>
                    <a:pt x="34" y="2"/>
                  </a:lnTo>
                  <a:lnTo>
                    <a:pt x="43" y="2"/>
                  </a:lnTo>
                  <a:lnTo>
                    <a:pt x="52" y="0"/>
                  </a:lnTo>
                  <a:lnTo>
                    <a:pt x="58" y="2"/>
                  </a:lnTo>
                  <a:lnTo>
                    <a:pt x="67" y="2"/>
                  </a:lnTo>
                  <a:lnTo>
                    <a:pt x="74" y="6"/>
                  </a:lnTo>
                  <a:lnTo>
                    <a:pt x="80" y="10"/>
                  </a:lnTo>
                  <a:lnTo>
                    <a:pt x="87" y="15"/>
                  </a:lnTo>
                  <a:lnTo>
                    <a:pt x="91" y="21"/>
                  </a:lnTo>
                  <a:lnTo>
                    <a:pt x="96" y="28"/>
                  </a:lnTo>
                  <a:lnTo>
                    <a:pt x="98" y="34"/>
                  </a:lnTo>
                  <a:lnTo>
                    <a:pt x="100" y="43"/>
                  </a:lnTo>
                  <a:lnTo>
                    <a:pt x="102" y="50"/>
                  </a:lnTo>
                  <a:lnTo>
                    <a:pt x="102" y="292"/>
                  </a:lnTo>
                  <a:lnTo>
                    <a:pt x="100" y="301"/>
                  </a:lnTo>
                  <a:lnTo>
                    <a:pt x="98" y="307"/>
                  </a:lnTo>
                  <a:lnTo>
                    <a:pt x="96" y="316"/>
                  </a:lnTo>
                  <a:lnTo>
                    <a:pt x="91" y="322"/>
                  </a:lnTo>
                  <a:lnTo>
                    <a:pt x="87" y="327"/>
                  </a:lnTo>
                  <a:lnTo>
                    <a:pt x="80" y="333"/>
                  </a:lnTo>
                  <a:lnTo>
                    <a:pt x="74" y="336"/>
                  </a:lnTo>
                  <a:lnTo>
                    <a:pt x="67" y="340"/>
                  </a:lnTo>
                  <a:lnTo>
                    <a:pt x="58" y="342"/>
                  </a:lnTo>
                  <a:lnTo>
                    <a:pt x="52" y="342"/>
                  </a:lnTo>
                  <a:lnTo>
                    <a:pt x="43" y="342"/>
                  </a:lnTo>
                  <a:lnTo>
                    <a:pt x="34" y="340"/>
                  </a:lnTo>
                  <a:lnTo>
                    <a:pt x="28" y="336"/>
                  </a:lnTo>
                  <a:lnTo>
                    <a:pt x="21" y="333"/>
                  </a:lnTo>
                  <a:lnTo>
                    <a:pt x="15" y="327"/>
                  </a:lnTo>
                  <a:lnTo>
                    <a:pt x="10" y="322"/>
                  </a:lnTo>
                  <a:lnTo>
                    <a:pt x="6" y="316"/>
                  </a:lnTo>
                  <a:lnTo>
                    <a:pt x="4" y="307"/>
                  </a:lnTo>
                  <a:lnTo>
                    <a:pt x="2" y="301"/>
                  </a:lnTo>
                  <a:lnTo>
                    <a:pt x="0" y="292"/>
                  </a:lnTo>
                  <a:lnTo>
                    <a:pt x="0" y="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48" name="Freeform 550"/>
            <p:cNvSpPr>
              <a:spLocks/>
            </p:cNvSpPr>
            <p:nvPr/>
          </p:nvSpPr>
          <p:spPr bwMode="auto">
            <a:xfrm>
              <a:off x="585" y="260"/>
              <a:ext cx="102" cy="342"/>
            </a:xfrm>
            <a:custGeom>
              <a:avLst/>
              <a:gdLst>
                <a:gd name="T0" fmla="*/ 0 w 102"/>
                <a:gd name="T1" fmla="*/ 50 h 342"/>
                <a:gd name="T2" fmla="*/ 2 w 102"/>
                <a:gd name="T3" fmla="*/ 43 h 342"/>
                <a:gd name="T4" fmla="*/ 4 w 102"/>
                <a:gd name="T5" fmla="*/ 34 h 342"/>
                <a:gd name="T6" fmla="*/ 6 w 102"/>
                <a:gd name="T7" fmla="*/ 28 h 342"/>
                <a:gd name="T8" fmla="*/ 10 w 102"/>
                <a:gd name="T9" fmla="*/ 21 h 342"/>
                <a:gd name="T10" fmla="*/ 15 w 102"/>
                <a:gd name="T11" fmla="*/ 15 h 342"/>
                <a:gd name="T12" fmla="*/ 21 w 102"/>
                <a:gd name="T13" fmla="*/ 10 h 342"/>
                <a:gd name="T14" fmla="*/ 28 w 102"/>
                <a:gd name="T15" fmla="*/ 6 h 342"/>
                <a:gd name="T16" fmla="*/ 34 w 102"/>
                <a:gd name="T17" fmla="*/ 2 h 342"/>
                <a:gd name="T18" fmla="*/ 43 w 102"/>
                <a:gd name="T19" fmla="*/ 2 h 342"/>
                <a:gd name="T20" fmla="*/ 52 w 102"/>
                <a:gd name="T21" fmla="*/ 0 h 342"/>
                <a:gd name="T22" fmla="*/ 58 w 102"/>
                <a:gd name="T23" fmla="*/ 2 h 342"/>
                <a:gd name="T24" fmla="*/ 67 w 102"/>
                <a:gd name="T25" fmla="*/ 2 h 342"/>
                <a:gd name="T26" fmla="*/ 74 w 102"/>
                <a:gd name="T27" fmla="*/ 6 h 342"/>
                <a:gd name="T28" fmla="*/ 80 w 102"/>
                <a:gd name="T29" fmla="*/ 10 h 342"/>
                <a:gd name="T30" fmla="*/ 87 w 102"/>
                <a:gd name="T31" fmla="*/ 15 h 342"/>
                <a:gd name="T32" fmla="*/ 91 w 102"/>
                <a:gd name="T33" fmla="*/ 21 h 342"/>
                <a:gd name="T34" fmla="*/ 96 w 102"/>
                <a:gd name="T35" fmla="*/ 28 h 342"/>
                <a:gd name="T36" fmla="*/ 98 w 102"/>
                <a:gd name="T37" fmla="*/ 34 h 342"/>
                <a:gd name="T38" fmla="*/ 100 w 102"/>
                <a:gd name="T39" fmla="*/ 43 h 342"/>
                <a:gd name="T40" fmla="*/ 102 w 102"/>
                <a:gd name="T41" fmla="*/ 50 h 342"/>
                <a:gd name="T42" fmla="*/ 102 w 102"/>
                <a:gd name="T43" fmla="*/ 292 h 342"/>
                <a:gd name="T44" fmla="*/ 100 w 102"/>
                <a:gd name="T45" fmla="*/ 301 h 342"/>
                <a:gd name="T46" fmla="*/ 98 w 102"/>
                <a:gd name="T47" fmla="*/ 307 h 342"/>
                <a:gd name="T48" fmla="*/ 96 w 102"/>
                <a:gd name="T49" fmla="*/ 316 h 342"/>
                <a:gd name="T50" fmla="*/ 91 w 102"/>
                <a:gd name="T51" fmla="*/ 322 h 342"/>
                <a:gd name="T52" fmla="*/ 87 w 102"/>
                <a:gd name="T53" fmla="*/ 327 h 342"/>
                <a:gd name="T54" fmla="*/ 80 w 102"/>
                <a:gd name="T55" fmla="*/ 333 h 342"/>
                <a:gd name="T56" fmla="*/ 74 w 102"/>
                <a:gd name="T57" fmla="*/ 336 h 342"/>
                <a:gd name="T58" fmla="*/ 67 w 102"/>
                <a:gd name="T59" fmla="*/ 340 h 342"/>
                <a:gd name="T60" fmla="*/ 58 w 102"/>
                <a:gd name="T61" fmla="*/ 342 h 342"/>
                <a:gd name="T62" fmla="*/ 52 w 102"/>
                <a:gd name="T63" fmla="*/ 342 h 342"/>
                <a:gd name="T64" fmla="*/ 43 w 102"/>
                <a:gd name="T65" fmla="*/ 342 h 342"/>
                <a:gd name="T66" fmla="*/ 34 w 102"/>
                <a:gd name="T67" fmla="*/ 340 h 342"/>
                <a:gd name="T68" fmla="*/ 28 w 102"/>
                <a:gd name="T69" fmla="*/ 336 h 342"/>
                <a:gd name="T70" fmla="*/ 21 w 102"/>
                <a:gd name="T71" fmla="*/ 333 h 342"/>
                <a:gd name="T72" fmla="*/ 15 w 102"/>
                <a:gd name="T73" fmla="*/ 327 h 342"/>
                <a:gd name="T74" fmla="*/ 10 w 102"/>
                <a:gd name="T75" fmla="*/ 322 h 342"/>
                <a:gd name="T76" fmla="*/ 6 w 102"/>
                <a:gd name="T77" fmla="*/ 316 h 342"/>
                <a:gd name="T78" fmla="*/ 4 w 102"/>
                <a:gd name="T79" fmla="*/ 307 h 342"/>
                <a:gd name="T80" fmla="*/ 2 w 102"/>
                <a:gd name="T81" fmla="*/ 301 h 342"/>
                <a:gd name="T82" fmla="*/ 0 w 102"/>
                <a:gd name="T83" fmla="*/ 292 h 342"/>
                <a:gd name="T84" fmla="*/ 0 w 102"/>
                <a:gd name="T85" fmla="*/ 50 h 34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2"/>
                <a:gd name="T130" fmla="*/ 0 h 342"/>
                <a:gd name="T131" fmla="*/ 102 w 102"/>
                <a:gd name="T132" fmla="*/ 342 h 34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2" h="342">
                  <a:moveTo>
                    <a:pt x="0" y="50"/>
                  </a:moveTo>
                  <a:lnTo>
                    <a:pt x="2" y="43"/>
                  </a:lnTo>
                  <a:lnTo>
                    <a:pt x="4" y="34"/>
                  </a:lnTo>
                  <a:lnTo>
                    <a:pt x="6" y="28"/>
                  </a:lnTo>
                  <a:lnTo>
                    <a:pt x="10" y="21"/>
                  </a:lnTo>
                  <a:lnTo>
                    <a:pt x="15" y="15"/>
                  </a:lnTo>
                  <a:lnTo>
                    <a:pt x="21" y="10"/>
                  </a:lnTo>
                  <a:lnTo>
                    <a:pt x="28" y="6"/>
                  </a:lnTo>
                  <a:lnTo>
                    <a:pt x="34" y="2"/>
                  </a:lnTo>
                  <a:lnTo>
                    <a:pt x="43" y="2"/>
                  </a:lnTo>
                  <a:lnTo>
                    <a:pt x="52" y="0"/>
                  </a:lnTo>
                  <a:lnTo>
                    <a:pt x="58" y="2"/>
                  </a:lnTo>
                  <a:lnTo>
                    <a:pt x="67" y="2"/>
                  </a:lnTo>
                  <a:lnTo>
                    <a:pt x="74" y="6"/>
                  </a:lnTo>
                  <a:lnTo>
                    <a:pt x="80" y="10"/>
                  </a:lnTo>
                  <a:lnTo>
                    <a:pt x="87" y="15"/>
                  </a:lnTo>
                  <a:lnTo>
                    <a:pt x="91" y="21"/>
                  </a:lnTo>
                  <a:lnTo>
                    <a:pt x="96" y="28"/>
                  </a:lnTo>
                  <a:lnTo>
                    <a:pt x="98" y="34"/>
                  </a:lnTo>
                  <a:lnTo>
                    <a:pt x="100" y="43"/>
                  </a:lnTo>
                  <a:lnTo>
                    <a:pt x="102" y="50"/>
                  </a:lnTo>
                  <a:lnTo>
                    <a:pt x="102" y="292"/>
                  </a:lnTo>
                  <a:lnTo>
                    <a:pt x="100" y="301"/>
                  </a:lnTo>
                  <a:lnTo>
                    <a:pt x="98" y="307"/>
                  </a:lnTo>
                  <a:lnTo>
                    <a:pt x="96" y="316"/>
                  </a:lnTo>
                  <a:lnTo>
                    <a:pt x="91" y="322"/>
                  </a:lnTo>
                  <a:lnTo>
                    <a:pt x="87" y="327"/>
                  </a:lnTo>
                  <a:lnTo>
                    <a:pt x="80" y="333"/>
                  </a:lnTo>
                  <a:lnTo>
                    <a:pt x="74" y="336"/>
                  </a:lnTo>
                  <a:lnTo>
                    <a:pt x="67" y="340"/>
                  </a:lnTo>
                  <a:lnTo>
                    <a:pt x="58" y="342"/>
                  </a:lnTo>
                  <a:lnTo>
                    <a:pt x="52" y="342"/>
                  </a:lnTo>
                  <a:lnTo>
                    <a:pt x="43" y="342"/>
                  </a:lnTo>
                  <a:lnTo>
                    <a:pt x="34" y="340"/>
                  </a:lnTo>
                  <a:lnTo>
                    <a:pt x="28" y="336"/>
                  </a:lnTo>
                  <a:lnTo>
                    <a:pt x="21" y="333"/>
                  </a:lnTo>
                  <a:lnTo>
                    <a:pt x="15" y="327"/>
                  </a:lnTo>
                  <a:lnTo>
                    <a:pt x="10" y="322"/>
                  </a:lnTo>
                  <a:lnTo>
                    <a:pt x="6" y="316"/>
                  </a:lnTo>
                  <a:lnTo>
                    <a:pt x="4" y="307"/>
                  </a:lnTo>
                  <a:lnTo>
                    <a:pt x="2" y="301"/>
                  </a:lnTo>
                  <a:lnTo>
                    <a:pt x="0" y="292"/>
                  </a:lnTo>
                  <a:lnTo>
                    <a:pt x="0" y="50"/>
                  </a:lnTo>
                </a:path>
              </a:pathLst>
            </a:custGeom>
            <a:noFill/>
            <a:ln w="111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49" name="Rectangle 551"/>
            <p:cNvSpPr>
              <a:spLocks noChangeArrowheads="1"/>
            </p:cNvSpPr>
            <p:nvPr/>
          </p:nvSpPr>
          <p:spPr bwMode="auto">
            <a:xfrm>
              <a:off x="611" y="345"/>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150" name="Rectangle 552"/>
            <p:cNvSpPr>
              <a:spLocks noChangeArrowheads="1"/>
            </p:cNvSpPr>
            <p:nvPr/>
          </p:nvSpPr>
          <p:spPr bwMode="auto">
            <a:xfrm>
              <a:off x="657" y="345"/>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51" name="Rectangle 553"/>
            <p:cNvSpPr>
              <a:spLocks noChangeArrowheads="1"/>
            </p:cNvSpPr>
            <p:nvPr/>
          </p:nvSpPr>
          <p:spPr bwMode="auto">
            <a:xfrm>
              <a:off x="619" y="39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u</a:t>
              </a:r>
              <a:endParaRPr lang="en-US" altLang="zh-CN"/>
            </a:p>
          </p:txBody>
        </p:sp>
        <p:sp>
          <p:nvSpPr>
            <p:cNvPr id="152" name="Rectangle 554"/>
            <p:cNvSpPr>
              <a:spLocks noChangeArrowheads="1"/>
            </p:cNvSpPr>
            <p:nvPr/>
          </p:nvSpPr>
          <p:spPr bwMode="auto">
            <a:xfrm>
              <a:off x="650" y="399"/>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53" name="Rectangle 555"/>
            <p:cNvSpPr>
              <a:spLocks noChangeArrowheads="1"/>
            </p:cNvSpPr>
            <p:nvPr/>
          </p:nvSpPr>
          <p:spPr bwMode="auto">
            <a:xfrm>
              <a:off x="619" y="452"/>
              <a:ext cx="5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x</a:t>
              </a:r>
              <a:endParaRPr lang="en-US" altLang="zh-CN"/>
            </a:p>
          </p:txBody>
        </p:sp>
        <p:sp>
          <p:nvSpPr>
            <p:cNvPr id="154" name="Rectangle 556"/>
            <p:cNvSpPr>
              <a:spLocks noChangeArrowheads="1"/>
            </p:cNvSpPr>
            <p:nvPr/>
          </p:nvSpPr>
          <p:spPr bwMode="auto">
            <a:xfrm>
              <a:off x="604" y="27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0</a:t>
              </a:r>
              <a:endParaRPr lang="en-US" altLang="zh-CN"/>
            </a:p>
          </p:txBody>
        </p:sp>
        <p:sp>
          <p:nvSpPr>
            <p:cNvPr id="155" name="Rectangle 557"/>
            <p:cNvSpPr>
              <a:spLocks noChangeArrowheads="1"/>
            </p:cNvSpPr>
            <p:nvPr/>
          </p:nvSpPr>
          <p:spPr bwMode="auto">
            <a:xfrm>
              <a:off x="604" y="51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1</a:t>
              </a:r>
              <a:endParaRPr lang="en-US" altLang="zh-CN"/>
            </a:p>
          </p:txBody>
        </p:sp>
        <p:sp>
          <p:nvSpPr>
            <p:cNvPr id="156" name="Freeform 558"/>
            <p:cNvSpPr>
              <a:spLocks/>
            </p:cNvSpPr>
            <p:nvPr/>
          </p:nvSpPr>
          <p:spPr bwMode="auto">
            <a:xfrm>
              <a:off x="445" y="310"/>
              <a:ext cx="362" cy="700"/>
            </a:xfrm>
            <a:custGeom>
              <a:avLst/>
              <a:gdLst>
                <a:gd name="T0" fmla="*/ 122 w 362"/>
                <a:gd name="T1" fmla="*/ 0 h 700"/>
                <a:gd name="T2" fmla="*/ 0 w 362"/>
                <a:gd name="T3" fmla="*/ 0 h 700"/>
                <a:gd name="T4" fmla="*/ 0 w 362"/>
                <a:gd name="T5" fmla="*/ 392 h 700"/>
                <a:gd name="T6" fmla="*/ 362 w 362"/>
                <a:gd name="T7" fmla="*/ 392 h 700"/>
                <a:gd name="T8" fmla="*/ 362 w 362"/>
                <a:gd name="T9" fmla="*/ 700 h 700"/>
                <a:gd name="T10" fmla="*/ 0 60000 65536"/>
                <a:gd name="T11" fmla="*/ 0 60000 65536"/>
                <a:gd name="T12" fmla="*/ 0 60000 65536"/>
                <a:gd name="T13" fmla="*/ 0 60000 65536"/>
                <a:gd name="T14" fmla="*/ 0 60000 65536"/>
                <a:gd name="T15" fmla="*/ 0 w 362"/>
                <a:gd name="T16" fmla="*/ 0 h 700"/>
                <a:gd name="T17" fmla="*/ 362 w 362"/>
                <a:gd name="T18" fmla="*/ 700 h 700"/>
              </a:gdLst>
              <a:ahLst/>
              <a:cxnLst>
                <a:cxn ang="T10">
                  <a:pos x="T0" y="T1"/>
                </a:cxn>
                <a:cxn ang="T11">
                  <a:pos x="T2" y="T3"/>
                </a:cxn>
                <a:cxn ang="T12">
                  <a:pos x="T4" y="T5"/>
                </a:cxn>
                <a:cxn ang="T13">
                  <a:pos x="T6" y="T7"/>
                </a:cxn>
                <a:cxn ang="T14">
                  <a:pos x="T8" y="T9"/>
                </a:cxn>
              </a:cxnLst>
              <a:rect l="T15" t="T16" r="T17" b="T18"/>
              <a:pathLst>
                <a:path w="362" h="700">
                  <a:moveTo>
                    <a:pt x="122" y="0"/>
                  </a:moveTo>
                  <a:lnTo>
                    <a:pt x="0" y="0"/>
                  </a:lnTo>
                  <a:lnTo>
                    <a:pt x="0" y="392"/>
                  </a:lnTo>
                  <a:lnTo>
                    <a:pt x="362" y="392"/>
                  </a:lnTo>
                  <a:lnTo>
                    <a:pt x="362" y="70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57" name="Freeform 559"/>
            <p:cNvSpPr>
              <a:spLocks/>
            </p:cNvSpPr>
            <p:nvPr/>
          </p:nvSpPr>
          <p:spPr bwMode="auto">
            <a:xfrm>
              <a:off x="11" y="220"/>
              <a:ext cx="735" cy="1362"/>
            </a:xfrm>
            <a:custGeom>
              <a:avLst/>
              <a:gdLst>
                <a:gd name="T0" fmla="*/ 61 w 735"/>
                <a:gd name="T1" fmla="*/ 1362 h 1362"/>
                <a:gd name="T2" fmla="*/ 0 w 735"/>
                <a:gd name="T3" fmla="*/ 1362 h 1362"/>
                <a:gd name="T4" fmla="*/ 0 w 735"/>
                <a:gd name="T5" fmla="*/ 0 h 1362"/>
                <a:gd name="T6" fmla="*/ 735 w 735"/>
                <a:gd name="T7" fmla="*/ 0 h 1362"/>
                <a:gd name="T8" fmla="*/ 735 w 735"/>
                <a:gd name="T9" fmla="*/ 212 h 1362"/>
                <a:gd name="T10" fmla="*/ 674 w 735"/>
                <a:gd name="T11" fmla="*/ 212 h 1362"/>
                <a:gd name="T12" fmla="*/ 0 60000 65536"/>
                <a:gd name="T13" fmla="*/ 0 60000 65536"/>
                <a:gd name="T14" fmla="*/ 0 60000 65536"/>
                <a:gd name="T15" fmla="*/ 0 60000 65536"/>
                <a:gd name="T16" fmla="*/ 0 60000 65536"/>
                <a:gd name="T17" fmla="*/ 0 60000 65536"/>
                <a:gd name="T18" fmla="*/ 0 w 735"/>
                <a:gd name="T19" fmla="*/ 0 h 1362"/>
                <a:gd name="T20" fmla="*/ 735 w 735"/>
                <a:gd name="T21" fmla="*/ 1362 h 1362"/>
              </a:gdLst>
              <a:ahLst/>
              <a:cxnLst>
                <a:cxn ang="T12">
                  <a:pos x="T0" y="T1"/>
                </a:cxn>
                <a:cxn ang="T13">
                  <a:pos x="T2" y="T3"/>
                </a:cxn>
                <a:cxn ang="T14">
                  <a:pos x="T4" y="T5"/>
                </a:cxn>
                <a:cxn ang="T15">
                  <a:pos x="T6" y="T7"/>
                </a:cxn>
                <a:cxn ang="T16">
                  <a:pos x="T8" y="T9"/>
                </a:cxn>
                <a:cxn ang="T17">
                  <a:pos x="T10" y="T11"/>
                </a:cxn>
              </a:cxnLst>
              <a:rect l="T18" t="T19" r="T20" b="T21"/>
              <a:pathLst>
                <a:path w="735" h="1362">
                  <a:moveTo>
                    <a:pt x="61" y="1362"/>
                  </a:moveTo>
                  <a:lnTo>
                    <a:pt x="0" y="1362"/>
                  </a:lnTo>
                  <a:lnTo>
                    <a:pt x="0" y="0"/>
                  </a:lnTo>
                  <a:lnTo>
                    <a:pt x="735" y="0"/>
                  </a:lnTo>
                  <a:lnTo>
                    <a:pt x="735" y="212"/>
                  </a:lnTo>
                  <a:lnTo>
                    <a:pt x="674" y="21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58" name="Freeform 560"/>
            <p:cNvSpPr>
              <a:spLocks/>
            </p:cNvSpPr>
            <p:nvPr/>
          </p:nvSpPr>
          <p:spPr bwMode="auto">
            <a:xfrm>
              <a:off x="504" y="140"/>
              <a:ext cx="3156" cy="1031"/>
            </a:xfrm>
            <a:custGeom>
              <a:avLst/>
              <a:gdLst>
                <a:gd name="T0" fmla="*/ 2824 w 3156"/>
                <a:gd name="T1" fmla="*/ 1029 h 1031"/>
                <a:gd name="T2" fmla="*/ 3156 w 3156"/>
                <a:gd name="T3" fmla="*/ 1031 h 1031"/>
                <a:gd name="T4" fmla="*/ 3156 w 3156"/>
                <a:gd name="T5" fmla="*/ 0 h 1031"/>
                <a:gd name="T6" fmla="*/ 364 w 3156"/>
                <a:gd name="T7" fmla="*/ 0 h 1031"/>
                <a:gd name="T8" fmla="*/ 364 w 3156"/>
                <a:gd name="T9" fmla="*/ 504 h 1031"/>
                <a:gd name="T10" fmla="*/ 0 w 3156"/>
                <a:gd name="T11" fmla="*/ 504 h 1031"/>
                <a:gd name="T12" fmla="*/ 0 w 3156"/>
                <a:gd name="T13" fmla="*/ 412 h 1031"/>
                <a:gd name="T14" fmla="*/ 63 w 3156"/>
                <a:gd name="T15" fmla="*/ 412 h 1031"/>
                <a:gd name="T16" fmla="*/ 0 60000 65536"/>
                <a:gd name="T17" fmla="*/ 0 60000 65536"/>
                <a:gd name="T18" fmla="*/ 0 60000 65536"/>
                <a:gd name="T19" fmla="*/ 0 60000 65536"/>
                <a:gd name="T20" fmla="*/ 0 60000 65536"/>
                <a:gd name="T21" fmla="*/ 0 60000 65536"/>
                <a:gd name="T22" fmla="*/ 0 60000 65536"/>
                <a:gd name="T23" fmla="*/ 0 60000 65536"/>
                <a:gd name="T24" fmla="*/ 0 w 3156"/>
                <a:gd name="T25" fmla="*/ 0 h 1031"/>
                <a:gd name="T26" fmla="*/ 3156 w 3156"/>
                <a:gd name="T27" fmla="*/ 1031 h 103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156" h="1031">
                  <a:moveTo>
                    <a:pt x="2824" y="1029"/>
                  </a:moveTo>
                  <a:lnTo>
                    <a:pt x="3156" y="1031"/>
                  </a:lnTo>
                  <a:lnTo>
                    <a:pt x="3156" y="0"/>
                  </a:lnTo>
                  <a:lnTo>
                    <a:pt x="364" y="0"/>
                  </a:lnTo>
                  <a:lnTo>
                    <a:pt x="364" y="504"/>
                  </a:lnTo>
                  <a:lnTo>
                    <a:pt x="0" y="504"/>
                  </a:lnTo>
                  <a:lnTo>
                    <a:pt x="0" y="412"/>
                  </a:lnTo>
                  <a:lnTo>
                    <a:pt x="63" y="41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59" name="Freeform 561"/>
            <p:cNvSpPr>
              <a:spLocks/>
            </p:cNvSpPr>
            <p:nvPr/>
          </p:nvSpPr>
          <p:spPr bwMode="auto">
            <a:xfrm>
              <a:off x="794" y="995"/>
              <a:ext cx="26" cy="28"/>
            </a:xfrm>
            <a:custGeom>
              <a:avLst/>
              <a:gdLst>
                <a:gd name="T0" fmla="*/ 13 w 26"/>
                <a:gd name="T1" fmla="*/ 26 h 28"/>
                <a:gd name="T2" fmla="*/ 15 w 26"/>
                <a:gd name="T3" fmla="*/ 28 h 28"/>
                <a:gd name="T4" fmla="*/ 17 w 26"/>
                <a:gd name="T5" fmla="*/ 26 h 28"/>
                <a:gd name="T6" fmla="*/ 20 w 26"/>
                <a:gd name="T7" fmla="*/ 26 h 28"/>
                <a:gd name="T8" fmla="*/ 22 w 26"/>
                <a:gd name="T9" fmla="*/ 26 h 28"/>
                <a:gd name="T10" fmla="*/ 22 w 26"/>
                <a:gd name="T11" fmla="*/ 24 h 28"/>
                <a:gd name="T12" fmla="*/ 24 w 26"/>
                <a:gd name="T13" fmla="*/ 22 h 28"/>
                <a:gd name="T14" fmla="*/ 24 w 26"/>
                <a:gd name="T15" fmla="*/ 19 h 28"/>
                <a:gd name="T16" fmla="*/ 26 w 26"/>
                <a:gd name="T17" fmla="*/ 19 h 28"/>
                <a:gd name="T18" fmla="*/ 26 w 26"/>
                <a:gd name="T19" fmla="*/ 17 h 28"/>
                <a:gd name="T20" fmla="*/ 26 w 26"/>
                <a:gd name="T21" fmla="*/ 15 h 28"/>
                <a:gd name="T22" fmla="*/ 26 w 26"/>
                <a:gd name="T23" fmla="*/ 13 h 28"/>
                <a:gd name="T24" fmla="*/ 26 w 26"/>
                <a:gd name="T25" fmla="*/ 11 h 28"/>
                <a:gd name="T26" fmla="*/ 24 w 26"/>
                <a:gd name="T27" fmla="*/ 8 h 28"/>
                <a:gd name="T28" fmla="*/ 24 w 26"/>
                <a:gd name="T29" fmla="*/ 6 h 28"/>
                <a:gd name="T30" fmla="*/ 22 w 26"/>
                <a:gd name="T31" fmla="*/ 4 h 28"/>
                <a:gd name="T32" fmla="*/ 20 w 26"/>
                <a:gd name="T33" fmla="*/ 2 h 28"/>
                <a:gd name="T34" fmla="*/ 17 w 26"/>
                <a:gd name="T35" fmla="*/ 2 h 28"/>
                <a:gd name="T36" fmla="*/ 15 w 26"/>
                <a:gd name="T37" fmla="*/ 2 h 28"/>
                <a:gd name="T38" fmla="*/ 13 w 26"/>
                <a:gd name="T39" fmla="*/ 0 h 28"/>
                <a:gd name="T40" fmla="*/ 11 w 26"/>
                <a:gd name="T41" fmla="*/ 2 h 28"/>
                <a:gd name="T42" fmla="*/ 9 w 26"/>
                <a:gd name="T43" fmla="*/ 2 h 28"/>
                <a:gd name="T44" fmla="*/ 6 w 26"/>
                <a:gd name="T45" fmla="*/ 2 h 28"/>
                <a:gd name="T46" fmla="*/ 4 w 26"/>
                <a:gd name="T47" fmla="*/ 4 h 28"/>
                <a:gd name="T48" fmla="*/ 2 w 26"/>
                <a:gd name="T49" fmla="*/ 6 h 28"/>
                <a:gd name="T50" fmla="*/ 2 w 26"/>
                <a:gd name="T51" fmla="*/ 8 h 28"/>
                <a:gd name="T52" fmla="*/ 0 w 26"/>
                <a:gd name="T53" fmla="*/ 11 h 28"/>
                <a:gd name="T54" fmla="*/ 0 w 26"/>
                <a:gd name="T55" fmla="*/ 13 h 28"/>
                <a:gd name="T56" fmla="*/ 0 w 26"/>
                <a:gd name="T57" fmla="*/ 15 h 28"/>
                <a:gd name="T58" fmla="*/ 0 w 26"/>
                <a:gd name="T59" fmla="*/ 17 h 28"/>
                <a:gd name="T60" fmla="*/ 0 w 26"/>
                <a:gd name="T61" fmla="*/ 19 h 28"/>
                <a:gd name="T62" fmla="*/ 2 w 26"/>
                <a:gd name="T63" fmla="*/ 19 h 28"/>
                <a:gd name="T64" fmla="*/ 2 w 26"/>
                <a:gd name="T65" fmla="*/ 22 h 28"/>
                <a:gd name="T66" fmla="*/ 4 w 26"/>
                <a:gd name="T67" fmla="*/ 24 h 28"/>
                <a:gd name="T68" fmla="*/ 4 w 26"/>
                <a:gd name="T69" fmla="*/ 26 h 28"/>
                <a:gd name="T70" fmla="*/ 6 w 26"/>
                <a:gd name="T71" fmla="*/ 26 h 28"/>
                <a:gd name="T72" fmla="*/ 9 w 26"/>
                <a:gd name="T73" fmla="*/ 26 h 28"/>
                <a:gd name="T74" fmla="*/ 11 w 26"/>
                <a:gd name="T75" fmla="*/ 28 h 28"/>
                <a:gd name="T76" fmla="*/ 13 w 26"/>
                <a:gd name="T77" fmla="*/ 28 h 28"/>
                <a:gd name="T78" fmla="*/ 13 w 26"/>
                <a:gd name="T79" fmla="*/ 26 h 28"/>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6"/>
                <a:gd name="T121" fmla="*/ 0 h 28"/>
                <a:gd name="T122" fmla="*/ 26 w 26"/>
                <a:gd name="T123" fmla="*/ 28 h 28"/>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6" h="28">
                  <a:moveTo>
                    <a:pt x="13" y="26"/>
                  </a:moveTo>
                  <a:lnTo>
                    <a:pt x="15" y="28"/>
                  </a:lnTo>
                  <a:lnTo>
                    <a:pt x="17" y="26"/>
                  </a:lnTo>
                  <a:lnTo>
                    <a:pt x="20" y="26"/>
                  </a:lnTo>
                  <a:lnTo>
                    <a:pt x="22" y="26"/>
                  </a:lnTo>
                  <a:lnTo>
                    <a:pt x="22" y="24"/>
                  </a:lnTo>
                  <a:lnTo>
                    <a:pt x="24" y="22"/>
                  </a:lnTo>
                  <a:lnTo>
                    <a:pt x="24" y="19"/>
                  </a:lnTo>
                  <a:lnTo>
                    <a:pt x="26" y="19"/>
                  </a:lnTo>
                  <a:lnTo>
                    <a:pt x="26" y="17"/>
                  </a:lnTo>
                  <a:lnTo>
                    <a:pt x="26" y="15"/>
                  </a:lnTo>
                  <a:lnTo>
                    <a:pt x="26" y="13"/>
                  </a:lnTo>
                  <a:lnTo>
                    <a:pt x="26" y="11"/>
                  </a:lnTo>
                  <a:lnTo>
                    <a:pt x="24" y="8"/>
                  </a:lnTo>
                  <a:lnTo>
                    <a:pt x="24" y="6"/>
                  </a:lnTo>
                  <a:lnTo>
                    <a:pt x="22" y="4"/>
                  </a:lnTo>
                  <a:lnTo>
                    <a:pt x="20" y="2"/>
                  </a:lnTo>
                  <a:lnTo>
                    <a:pt x="17" y="2"/>
                  </a:lnTo>
                  <a:lnTo>
                    <a:pt x="15" y="2"/>
                  </a:lnTo>
                  <a:lnTo>
                    <a:pt x="13" y="0"/>
                  </a:lnTo>
                  <a:lnTo>
                    <a:pt x="11" y="2"/>
                  </a:lnTo>
                  <a:lnTo>
                    <a:pt x="9" y="2"/>
                  </a:lnTo>
                  <a:lnTo>
                    <a:pt x="6" y="2"/>
                  </a:lnTo>
                  <a:lnTo>
                    <a:pt x="4" y="4"/>
                  </a:lnTo>
                  <a:lnTo>
                    <a:pt x="2" y="6"/>
                  </a:lnTo>
                  <a:lnTo>
                    <a:pt x="2" y="8"/>
                  </a:lnTo>
                  <a:lnTo>
                    <a:pt x="0" y="11"/>
                  </a:lnTo>
                  <a:lnTo>
                    <a:pt x="0" y="13"/>
                  </a:lnTo>
                  <a:lnTo>
                    <a:pt x="0" y="15"/>
                  </a:lnTo>
                  <a:lnTo>
                    <a:pt x="0" y="17"/>
                  </a:lnTo>
                  <a:lnTo>
                    <a:pt x="0" y="19"/>
                  </a:lnTo>
                  <a:lnTo>
                    <a:pt x="2" y="19"/>
                  </a:lnTo>
                  <a:lnTo>
                    <a:pt x="2" y="22"/>
                  </a:lnTo>
                  <a:lnTo>
                    <a:pt x="4" y="24"/>
                  </a:lnTo>
                  <a:lnTo>
                    <a:pt x="4" y="26"/>
                  </a:lnTo>
                  <a:lnTo>
                    <a:pt x="6" y="26"/>
                  </a:lnTo>
                  <a:lnTo>
                    <a:pt x="9" y="26"/>
                  </a:lnTo>
                  <a:lnTo>
                    <a:pt x="11" y="28"/>
                  </a:lnTo>
                  <a:lnTo>
                    <a:pt x="13" y="28"/>
                  </a:lnTo>
                  <a:lnTo>
                    <a:pt x="13" y="2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60" name="Freeform 562"/>
            <p:cNvSpPr>
              <a:spLocks/>
            </p:cNvSpPr>
            <p:nvPr/>
          </p:nvSpPr>
          <p:spPr bwMode="auto">
            <a:xfrm>
              <a:off x="1189" y="1865"/>
              <a:ext cx="3237" cy="1237"/>
            </a:xfrm>
            <a:custGeom>
              <a:avLst/>
              <a:gdLst>
                <a:gd name="T0" fmla="*/ 3175 w 3237"/>
                <a:gd name="T1" fmla="*/ 923 h 1237"/>
                <a:gd name="T2" fmla="*/ 3237 w 3237"/>
                <a:gd name="T3" fmla="*/ 925 h 1237"/>
                <a:gd name="T4" fmla="*/ 3237 w 3237"/>
                <a:gd name="T5" fmla="*/ 1237 h 1237"/>
                <a:gd name="T6" fmla="*/ 0 w 3237"/>
                <a:gd name="T7" fmla="*/ 1237 h 1237"/>
                <a:gd name="T8" fmla="*/ 0 w 3237"/>
                <a:gd name="T9" fmla="*/ 0 h 1237"/>
                <a:gd name="T10" fmla="*/ 216 w 3237"/>
                <a:gd name="T11" fmla="*/ 0 h 1237"/>
                <a:gd name="T12" fmla="*/ 0 60000 65536"/>
                <a:gd name="T13" fmla="*/ 0 60000 65536"/>
                <a:gd name="T14" fmla="*/ 0 60000 65536"/>
                <a:gd name="T15" fmla="*/ 0 60000 65536"/>
                <a:gd name="T16" fmla="*/ 0 60000 65536"/>
                <a:gd name="T17" fmla="*/ 0 60000 65536"/>
                <a:gd name="T18" fmla="*/ 0 w 3237"/>
                <a:gd name="T19" fmla="*/ 0 h 1237"/>
                <a:gd name="T20" fmla="*/ 3237 w 3237"/>
                <a:gd name="T21" fmla="*/ 1237 h 1237"/>
              </a:gdLst>
              <a:ahLst/>
              <a:cxnLst>
                <a:cxn ang="T12">
                  <a:pos x="T0" y="T1"/>
                </a:cxn>
                <a:cxn ang="T13">
                  <a:pos x="T2" y="T3"/>
                </a:cxn>
                <a:cxn ang="T14">
                  <a:pos x="T4" y="T5"/>
                </a:cxn>
                <a:cxn ang="T15">
                  <a:pos x="T6" y="T7"/>
                </a:cxn>
                <a:cxn ang="T16">
                  <a:pos x="T8" y="T9"/>
                </a:cxn>
                <a:cxn ang="T17">
                  <a:pos x="T10" y="T11"/>
                </a:cxn>
              </a:cxnLst>
              <a:rect l="T18" t="T19" r="T20" b="T21"/>
              <a:pathLst>
                <a:path w="3237" h="1237">
                  <a:moveTo>
                    <a:pt x="3175" y="923"/>
                  </a:moveTo>
                  <a:lnTo>
                    <a:pt x="3237" y="925"/>
                  </a:lnTo>
                  <a:lnTo>
                    <a:pt x="3237" y="1237"/>
                  </a:lnTo>
                  <a:lnTo>
                    <a:pt x="0" y="1237"/>
                  </a:lnTo>
                  <a:lnTo>
                    <a:pt x="0" y="0"/>
                  </a:lnTo>
                  <a:lnTo>
                    <a:pt x="21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61" name="Rectangle 563"/>
            <p:cNvSpPr>
              <a:spLocks noChangeArrowheads="1"/>
            </p:cNvSpPr>
            <p:nvPr/>
          </p:nvSpPr>
          <p:spPr bwMode="auto">
            <a:xfrm rot="-5400000">
              <a:off x="3754" y="1512"/>
              <a:ext cx="7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M</a:t>
              </a:r>
              <a:endParaRPr lang="en-US" altLang="zh-CN"/>
            </a:p>
          </p:txBody>
        </p:sp>
        <p:sp>
          <p:nvSpPr>
            <p:cNvPr id="162" name="Rectangle 564"/>
            <p:cNvSpPr>
              <a:spLocks noChangeArrowheads="1"/>
            </p:cNvSpPr>
            <p:nvPr/>
          </p:nvSpPr>
          <p:spPr bwMode="auto">
            <a:xfrm rot="-5400000">
              <a:off x="3761" y="1475"/>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163" name="Rectangle 565"/>
            <p:cNvSpPr>
              <a:spLocks noChangeArrowheads="1"/>
            </p:cNvSpPr>
            <p:nvPr/>
          </p:nvSpPr>
          <p:spPr bwMode="auto">
            <a:xfrm rot="-5400000">
              <a:off x="3753" y="1437"/>
              <a:ext cx="7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m</a:t>
              </a:r>
              <a:endParaRPr lang="en-US" altLang="zh-CN"/>
            </a:p>
          </p:txBody>
        </p:sp>
        <p:sp>
          <p:nvSpPr>
            <p:cNvPr id="164" name="Rectangle 566"/>
            <p:cNvSpPr>
              <a:spLocks noChangeArrowheads="1"/>
            </p:cNvSpPr>
            <p:nvPr/>
          </p:nvSpPr>
          <p:spPr bwMode="auto">
            <a:xfrm rot="-5400000">
              <a:off x="3748" y="1386"/>
              <a:ext cx="8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W</a:t>
              </a:r>
              <a:endParaRPr lang="en-US" altLang="zh-CN"/>
            </a:p>
          </p:txBody>
        </p:sp>
        <p:sp>
          <p:nvSpPr>
            <p:cNvPr id="165" name="Rectangle 567"/>
            <p:cNvSpPr>
              <a:spLocks noChangeArrowheads="1"/>
            </p:cNvSpPr>
            <p:nvPr/>
          </p:nvSpPr>
          <p:spPr bwMode="auto">
            <a:xfrm rot="-5400000">
              <a:off x="3767" y="1355"/>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r</a:t>
              </a:r>
              <a:endParaRPr lang="en-US" altLang="zh-CN"/>
            </a:p>
          </p:txBody>
        </p:sp>
        <p:sp>
          <p:nvSpPr>
            <p:cNvPr id="166" name="Rectangle 568"/>
            <p:cNvSpPr>
              <a:spLocks noChangeArrowheads="1"/>
            </p:cNvSpPr>
            <p:nvPr/>
          </p:nvSpPr>
          <p:spPr bwMode="auto">
            <a:xfrm rot="-5400000">
              <a:off x="3770" y="1340"/>
              <a:ext cx="3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i</a:t>
              </a:r>
              <a:endParaRPr lang="en-US" altLang="zh-CN"/>
            </a:p>
          </p:txBody>
        </p:sp>
        <p:sp>
          <p:nvSpPr>
            <p:cNvPr id="167" name="Rectangle 569"/>
            <p:cNvSpPr>
              <a:spLocks noChangeArrowheads="1"/>
            </p:cNvSpPr>
            <p:nvPr/>
          </p:nvSpPr>
          <p:spPr bwMode="auto">
            <a:xfrm rot="-5400000">
              <a:off x="3769" y="1326"/>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t</a:t>
              </a:r>
              <a:endParaRPr lang="en-US" altLang="zh-CN"/>
            </a:p>
          </p:txBody>
        </p:sp>
        <p:sp>
          <p:nvSpPr>
            <p:cNvPr id="168" name="Rectangle 570"/>
            <p:cNvSpPr>
              <a:spLocks noChangeArrowheads="1"/>
            </p:cNvSpPr>
            <p:nvPr/>
          </p:nvSpPr>
          <p:spPr bwMode="auto">
            <a:xfrm rot="-5400000">
              <a:off x="3761" y="1305"/>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EB7500"/>
                  </a:solidFill>
                </a:rPr>
                <a:t>e</a:t>
              </a:r>
              <a:endParaRPr lang="en-US" altLang="zh-CN"/>
            </a:p>
          </p:txBody>
        </p:sp>
        <p:sp>
          <p:nvSpPr>
            <p:cNvPr id="169" name="Freeform 571"/>
            <p:cNvSpPr>
              <a:spLocks/>
            </p:cNvSpPr>
            <p:nvPr/>
          </p:nvSpPr>
          <p:spPr bwMode="auto">
            <a:xfrm>
              <a:off x="3501" y="1841"/>
              <a:ext cx="28" cy="26"/>
            </a:xfrm>
            <a:custGeom>
              <a:avLst/>
              <a:gdLst>
                <a:gd name="T0" fmla="*/ 0 w 28"/>
                <a:gd name="T1" fmla="*/ 0 h 26"/>
                <a:gd name="T2" fmla="*/ 2 w 28"/>
                <a:gd name="T3" fmla="*/ 26 h 26"/>
                <a:gd name="T4" fmla="*/ 28 w 28"/>
                <a:gd name="T5" fmla="*/ 13 h 26"/>
                <a:gd name="T6" fmla="*/ 2 w 28"/>
                <a:gd name="T7" fmla="*/ 0 h 26"/>
                <a:gd name="T8" fmla="*/ 0 w 28"/>
                <a:gd name="T9" fmla="*/ 0 h 26"/>
                <a:gd name="T10" fmla="*/ 0 60000 65536"/>
                <a:gd name="T11" fmla="*/ 0 60000 65536"/>
                <a:gd name="T12" fmla="*/ 0 60000 65536"/>
                <a:gd name="T13" fmla="*/ 0 60000 65536"/>
                <a:gd name="T14" fmla="*/ 0 60000 65536"/>
                <a:gd name="T15" fmla="*/ 0 w 28"/>
                <a:gd name="T16" fmla="*/ 0 h 26"/>
                <a:gd name="T17" fmla="*/ 28 w 28"/>
                <a:gd name="T18" fmla="*/ 26 h 26"/>
              </a:gdLst>
              <a:ahLst/>
              <a:cxnLst>
                <a:cxn ang="T10">
                  <a:pos x="T0" y="T1"/>
                </a:cxn>
                <a:cxn ang="T11">
                  <a:pos x="T2" y="T3"/>
                </a:cxn>
                <a:cxn ang="T12">
                  <a:pos x="T4" y="T5"/>
                </a:cxn>
                <a:cxn ang="T13">
                  <a:pos x="T6" y="T7"/>
                </a:cxn>
                <a:cxn ang="T14">
                  <a:pos x="T8" y="T9"/>
                </a:cxn>
              </a:cxnLst>
              <a:rect l="T15" t="T16" r="T17" b="T18"/>
              <a:pathLst>
                <a:path w="28" h="26">
                  <a:moveTo>
                    <a:pt x="0" y="0"/>
                  </a:moveTo>
                  <a:lnTo>
                    <a:pt x="2" y="26"/>
                  </a:lnTo>
                  <a:lnTo>
                    <a:pt x="28" y="13"/>
                  </a:lnTo>
                  <a:lnTo>
                    <a:pt x="2"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70" name="Rectangle 572"/>
            <p:cNvSpPr>
              <a:spLocks noChangeArrowheads="1"/>
            </p:cNvSpPr>
            <p:nvPr/>
          </p:nvSpPr>
          <p:spPr bwMode="auto">
            <a:xfrm>
              <a:off x="3555" y="1819"/>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171" name="Rectangle 573"/>
            <p:cNvSpPr>
              <a:spLocks noChangeArrowheads="1"/>
            </p:cNvSpPr>
            <p:nvPr/>
          </p:nvSpPr>
          <p:spPr bwMode="auto">
            <a:xfrm>
              <a:off x="3592" y="1819"/>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172" name="Rectangle 574"/>
            <p:cNvSpPr>
              <a:spLocks noChangeArrowheads="1"/>
            </p:cNvSpPr>
            <p:nvPr/>
          </p:nvSpPr>
          <p:spPr bwMode="auto">
            <a:xfrm>
              <a:off x="3621" y="1819"/>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173" name="Rectangle 575"/>
            <p:cNvSpPr>
              <a:spLocks noChangeArrowheads="1"/>
            </p:cNvSpPr>
            <p:nvPr/>
          </p:nvSpPr>
          <p:spPr bwMode="auto">
            <a:xfrm>
              <a:off x="3651" y="1819"/>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174" name="Rectangle 576"/>
            <p:cNvSpPr>
              <a:spLocks noChangeArrowheads="1"/>
            </p:cNvSpPr>
            <p:nvPr/>
          </p:nvSpPr>
          <p:spPr bwMode="auto">
            <a:xfrm>
              <a:off x="3669" y="1819"/>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175" name="Rectangle 577"/>
            <p:cNvSpPr>
              <a:spLocks noChangeArrowheads="1"/>
            </p:cNvSpPr>
            <p:nvPr/>
          </p:nvSpPr>
          <p:spPr bwMode="auto">
            <a:xfrm>
              <a:off x="3699" y="1819"/>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176" name="Rectangle 578"/>
            <p:cNvSpPr>
              <a:spLocks noChangeArrowheads="1"/>
            </p:cNvSpPr>
            <p:nvPr/>
          </p:nvSpPr>
          <p:spPr bwMode="auto">
            <a:xfrm>
              <a:off x="3725" y="1819"/>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177" name="Line 579"/>
            <p:cNvSpPr>
              <a:spLocks noChangeShapeType="1"/>
            </p:cNvSpPr>
            <p:nvPr/>
          </p:nvSpPr>
          <p:spPr bwMode="auto">
            <a:xfrm flipH="1">
              <a:off x="3331" y="1852"/>
              <a:ext cx="174" cy="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8" name="Rectangle 580"/>
            <p:cNvSpPr>
              <a:spLocks noChangeArrowheads="1"/>
            </p:cNvSpPr>
            <p:nvPr/>
          </p:nvSpPr>
          <p:spPr bwMode="auto">
            <a:xfrm>
              <a:off x="3786" y="1894"/>
              <a:ext cx="6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179" name="Rectangle 581"/>
            <p:cNvSpPr>
              <a:spLocks noChangeArrowheads="1"/>
            </p:cNvSpPr>
            <p:nvPr/>
          </p:nvSpPr>
          <p:spPr bwMode="auto">
            <a:xfrm>
              <a:off x="3826" y="189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180" name="Rectangle 582"/>
            <p:cNvSpPr>
              <a:spLocks noChangeArrowheads="1"/>
            </p:cNvSpPr>
            <p:nvPr/>
          </p:nvSpPr>
          <p:spPr bwMode="auto">
            <a:xfrm>
              <a:off x="3856" y="1894"/>
              <a:ext cx="39"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t</a:t>
              </a:r>
              <a:endParaRPr lang="en-US" altLang="zh-CN"/>
            </a:p>
          </p:txBody>
        </p:sp>
        <p:sp>
          <p:nvSpPr>
            <p:cNvPr id="181" name="Rectangle 583"/>
            <p:cNvSpPr>
              <a:spLocks noChangeArrowheads="1"/>
            </p:cNvSpPr>
            <p:nvPr/>
          </p:nvSpPr>
          <p:spPr bwMode="auto">
            <a:xfrm>
              <a:off x="3869" y="1894"/>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182" name="Rectangle 584"/>
            <p:cNvSpPr>
              <a:spLocks noChangeArrowheads="1"/>
            </p:cNvSpPr>
            <p:nvPr/>
          </p:nvSpPr>
          <p:spPr bwMode="auto">
            <a:xfrm>
              <a:off x="3900" y="1894"/>
              <a:ext cx="2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3" name="Rectangle 585"/>
            <p:cNvSpPr>
              <a:spLocks noChangeArrowheads="1"/>
            </p:cNvSpPr>
            <p:nvPr/>
          </p:nvSpPr>
          <p:spPr bwMode="auto">
            <a:xfrm>
              <a:off x="3749" y="1957"/>
              <a:ext cx="7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184" name="Rectangle 586"/>
            <p:cNvSpPr>
              <a:spLocks noChangeArrowheads="1"/>
            </p:cNvSpPr>
            <p:nvPr/>
          </p:nvSpPr>
          <p:spPr bwMode="auto">
            <a:xfrm>
              <a:off x="3793" y="195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185" name="Rectangle 587"/>
            <p:cNvSpPr>
              <a:spLocks noChangeArrowheads="1"/>
            </p:cNvSpPr>
            <p:nvPr/>
          </p:nvSpPr>
          <p:spPr bwMode="auto">
            <a:xfrm>
              <a:off x="3824" y="1957"/>
              <a:ext cx="7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m</a:t>
              </a:r>
              <a:endParaRPr lang="en-US" altLang="zh-CN"/>
            </a:p>
          </p:txBody>
        </p:sp>
        <p:sp>
          <p:nvSpPr>
            <p:cNvPr id="186" name="Rectangle 588"/>
            <p:cNvSpPr>
              <a:spLocks noChangeArrowheads="1"/>
            </p:cNvSpPr>
            <p:nvPr/>
          </p:nvSpPr>
          <p:spPr bwMode="auto">
            <a:xfrm>
              <a:off x="3867" y="195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o</a:t>
              </a:r>
              <a:endParaRPr lang="en-US" altLang="zh-CN"/>
            </a:p>
          </p:txBody>
        </p:sp>
        <p:sp>
          <p:nvSpPr>
            <p:cNvPr id="187" name="Rectangle 589"/>
            <p:cNvSpPr>
              <a:spLocks noChangeArrowheads="1"/>
            </p:cNvSpPr>
            <p:nvPr/>
          </p:nvSpPr>
          <p:spPr bwMode="auto">
            <a:xfrm>
              <a:off x="3898" y="1957"/>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188" name="Rectangle 590"/>
            <p:cNvSpPr>
              <a:spLocks noChangeArrowheads="1"/>
            </p:cNvSpPr>
            <p:nvPr/>
          </p:nvSpPr>
          <p:spPr bwMode="auto">
            <a:xfrm>
              <a:off x="3915" y="1957"/>
              <a:ext cx="50"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y</a:t>
              </a:r>
              <a:endParaRPr lang="en-US" altLang="zh-CN"/>
            </a:p>
          </p:txBody>
        </p:sp>
        <p:sp>
          <p:nvSpPr>
            <p:cNvPr id="189" name="Rectangle 591"/>
            <p:cNvSpPr>
              <a:spLocks noChangeArrowheads="1"/>
            </p:cNvSpPr>
            <p:nvPr/>
          </p:nvSpPr>
          <p:spPr bwMode="auto">
            <a:xfrm>
              <a:off x="362" y="1547"/>
              <a:ext cx="6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A</a:t>
              </a:r>
              <a:endParaRPr lang="en-US" altLang="zh-CN"/>
            </a:p>
          </p:txBody>
        </p:sp>
        <p:sp>
          <p:nvSpPr>
            <p:cNvPr id="190" name="Rectangle 592"/>
            <p:cNvSpPr>
              <a:spLocks noChangeArrowheads="1"/>
            </p:cNvSpPr>
            <p:nvPr/>
          </p:nvSpPr>
          <p:spPr bwMode="auto">
            <a:xfrm>
              <a:off x="397" y="1547"/>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191" name="Rectangle 593"/>
            <p:cNvSpPr>
              <a:spLocks noChangeArrowheads="1"/>
            </p:cNvSpPr>
            <p:nvPr/>
          </p:nvSpPr>
          <p:spPr bwMode="auto">
            <a:xfrm>
              <a:off x="428" y="1547"/>
              <a:ext cx="57"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d</a:t>
              </a:r>
              <a:endParaRPr lang="en-US" altLang="zh-CN"/>
            </a:p>
          </p:txBody>
        </p:sp>
        <p:sp>
          <p:nvSpPr>
            <p:cNvPr id="192" name="Rectangle 594"/>
            <p:cNvSpPr>
              <a:spLocks noChangeArrowheads="1"/>
            </p:cNvSpPr>
            <p:nvPr/>
          </p:nvSpPr>
          <p:spPr bwMode="auto">
            <a:xfrm>
              <a:off x="458" y="1547"/>
              <a:ext cx="44"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r</a:t>
              </a:r>
              <a:endParaRPr lang="en-US" altLang="zh-CN"/>
            </a:p>
          </p:txBody>
        </p:sp>
        <p:sp>
          <p:nvSpPr>
            <p:cNvPr id="193" name="Rectangle 595"/>
            <p:cNvSpPr>
              <a:spLocks noChangeArrowheads="1"/>
            </p:cNvSpPr>
            <p:nvPr/>
          </p:nvSpPr>
          <p:spPr bwMode="auto">
            <a:xfrm>
              <a:off x="478" y="1547"/>
              <a:ext cx="55"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e</a:t>
              </a:r>
              <a:endParaRPr lang="en-US" altLang="zh-CN"/>
            </a:p>
          </p:txBody>
        </p:sp>
        <p:sp>
          <p:nvSpPr>
            <p:cNvPr id="194" name="Rectangle 596"/>
            <p:cNvSpPr>
              <a:spLocks noChangeArrowheads="1"/>
            </p:cNvSpPr>
            <p:nvPr/>
          </p:nvSpPr>
          <p:spPr bwMode="auto">
            <a:xfrm>
              <a:off x="508" y="1547"/>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sp>
          <p:nvSpPr>
            <p:cNvPr id="195" name="Rectangle 597"/>
            <p:cNvSpPr>
              <a:spLocks noChangeArrowheads="1"/>
            </p:cNvSpPr>
            <p:nvPr/>
          </p:nvSpPr>
          <p:spPr bwMode="auto">
            <a:xfrm>
              <a:off x="534" y="1547"/>
              <a:ext cx="52"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en-US" altLang="zh-CN" sz="700">
                  <a:solidFill>
                    <a:srgbClr val="000000"/>
                  </a:solidFill>
                </a:rPr>
                <a:t>s</a:t>
              </a:r>
              <a:endParaRPr lang="en-US" altLang="zh-CN"/>
            </a:p>
          </p:txBody>
        </p:sp>
      </p:grpSp>
      <p:sp>
        <p:nvSpPr>
          <p:cNvPr id="2" name="TextBox 1"/>
          <p:cNvSpPr txBox="1"/>
          <p:nvPr/>
        </p:nvSpPr>
        <p:spPr>
          <a:xfrm>
            <a:off x="380494" y="4978617"/>
            <a:ext cx="1063520" cy="923330"/>
          </a:xfrm>
          <a:prstGeom prst="rect">
            <a:avLst/>
          </a:prstGeom>
          <a:noFill/>
        </p:spPr>
        <p:txBody>
          <a:bodyPr wrap="square" rtlCol="0">
            <a:spAutoFit/>
          </a:bodyPr>
          <a:lstStyle/>
          <a:p>
            <a:r>
              <a:rPr kumimoji="1" lang="zh-CN" altLang="en-US" dirty="0"/>
              <a:t>流水线</a:t>
            </a:r>
            <a:r>
              <a:rPr kumimoji="1" lang="zh-CN" altLang="en-US"/>
              <a:t>的数据通路</a:t>
            </a:r>
          </a:p>
        </p:txBody>
      </p:sp>
      <p:sp>
        <p:nvSpPr>
          <p:cNvPr id="3" name="Slide Number Placeholder 2"/>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8</a:t>
            </a:fld>
            <a:endParaRPr lang="zh-CN" altLang="en-US">
              <a:solidFill>
                <a:srgbClr val="1F497D"/>
              </a:solidFill>
            </a:endParaRPr>
          </a:p>
        </p:txBody>
      </p:sp>
    </p:spTree>
    <p:extLst>
      <p:ext uri="{BB962C8B-B14F-4D97-AF65-F5344CB8AC3E}">
        <p14:creationId xmlns:p14="http://schemas.microsoft.com/office/powerpoint/2010/main" val="1170070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各阶段寄存器保存的值</a:t>
            </a:r>
          </a:p>
        </p:txBody>
      </p:sp>
      <p:sp>
        <p:nvSpPr>
          <p:cNvPr id="3" name="Content Placeholder 2"/>
          <p:cNvSpPr>
            <a:spLocks noGrp="1"/>
          </p:cNvSpPr>
          <p:nvPr>
            <p:ph idx="1"/>
          </p:nvPr>
        </p:nvSpPr>
        <p:spPr/>
        <p:txBody>
          <a:bodyPr/>
          <a:lstStyle/>
          <a:p>
            <a:r>
              <a:rPr lang="en-US" altLang="zh-CN" sz="2000" dirty="0"/>
              <a:t>IF/ID</a:t>
            </a:r>
          </a:p>
          <a:p>
            <a:pPr lvl="1"/>
            <a:r>
              <a:rPr lang="en-US" altLang="zh-CN" sz="1800" dirty="0"/>
              <a:t>PC+4</a:t>
            </a:r>
          </a:p>
          <a:p>
            <a:pPr lvl="1"/>
            <a:r>
              <a:rPr lang="en-US" altLang="zh-CN" sz="1800" dirty="0"/>
              <a:t>IR</a:t>
            </a:r>
          </a:p>
          <a:p>
            <a:r>
              <a:rPr lang="en-US" altLang="zh-CN" sz="2000" dirty="0"/>
              <a:t>ID/EXE</a:t>
            </a:r>
          </a:p>
          <a:p>
            <a:pPr lvl="1"/>
            <a:r>
              <a:rPr lang="en-US" altLang="zh-CN" sz="1800" dirty="0"/>
              <a:t>A</a:t>
            </a:r>
            <a:r>
              <a:rPr lang="zh-CN" altLang="en-US" sz="1800" dirty="0"/>
              <a:t>、</a:t>
            </a:r>
            <a:r>
              <a:rPr lang="en-US" altLang="zh-CN" sz="1800" dirty="0"/>
              <a:t>B</a:t>
            </a:r>
            <a:r>
              <a:rPr lang="zh-CN" altLang="en-US" sz="1800" dirty="0"/>
              <a:t>、</a:t>
            </a:r>
            <a:r>
              <a:rPr lang="en-US" altLang="zh-CN" sz="1800" dirty="0" err="1"/>
              <a:t>imm</a:t>
            </a:r>
            <a:r>
              <a:rPr lang="zh-CN" altLang="en-US" sz="1800" dirty="0"/>
              <a:t>、</a:t>
            </a:r>
            <a:r>
              <a:rPr lang="en-US" altLang="zh-CN" sz="1800" dirty="0" err="1"/>
              <a:t>func</a:t>
            </a:r>
            <a:r>
              <a:rPr lang="zh-CN" altLang="en-US" sz="1800" dirty="0"/>
              <a:t>、</a:t>
            </a:r>
            <a:r>
              <a:rPr lang="en-US" altLang="zh-CN" sz="1800" dirty="0"/>
              <a:t>PC+4</a:t>
            </a:r>
          </a:p>
          <a:p>
            <a:pPr lvl="1"/>
            <a:r>
              <a:rPr lang="en-US" altLang="zh-CN" sz="1800" dirty="0" err="1"/>
              <a:t>rt</a:t>
            </a:r>
            <a:r>
              <a:rPr lang="en-US" altLang="zh-CN" sz="1800" dirty="0"/>
              <a:t>/</a:t>
            </a:r>
            <a:r>
              <a:rPr lang="en-US" altLang="zh-CN" sz="1800" dirty="0" err="1"/>
              <a:t>rd</a:t>
            </a:r>
            <a:r>
              <a:rPr lang="en-US" altLang="zh-CN" sz="1800" dirty="0"/>
              <a:t> </a:t>
            </a:r>
          </a:p>
          <a:p>
            <a:pPr lvl="1"/>
            <a:r>
              <a:rPr lang="zh-CN" altLang="en-US" sz="1800" dirty="0">
                <a:solidFill>
                  <a:srgbClr val="FF0000"/>
                </a:solidFill>
              </a:rPr>
              <a:t>所有控制信号</a:t>
            </a:r>
          </a:p>
          <a:p>
            <a:r>
              <a:rPr lang="en-US" altLang="zh-CN" sz="2000" dirty="0"/>
              <a:t>EXE/MEM</a:t>
            </a:r>
          </a:p>
          <a:p>
            <a:pPr lvl="1"/>
            <a:r>
              <a:rPr lang="zh-CN" altLang="en-US" sz="1800" dirty="0"/>
              <a:t>运算结果：</a:t>
            </a:r>
            <a:r>
              <a:rPr lang="en-US" altLang="zh-CN" sz="1800" dirty="0"/>
              <a:t>PC</a:t>
            </a:r>
            <a:r>
              <a:rPr lang="zh-CN" altLang="en-US" sz="1800" dirty="0"/>
              <a:t>、</a:t>
            </a:r>
            <a:r>
              <a:rPr lang="en-US" altLang="zh-CN" sz="1800" dirty="0"/>
              <a:t>ALU</a:t>
            </a:r>
            <a:r>
              <a:rPr lang="zh-CN" altLang="en-US" sz="1800" dirty="0"/>
              <a:t>、结果状态</a:t>
            </a:r>
          </a:p>
          <a:p>
            <a:pPr lvl="1"/>
            <a:r>
              <a:rPr lang="zh-CN" altLang="en-US" sz="1800" dirty="0"/>
              <a:t>中间结果：</a:t>
            </a:r>
            <a:r>
              <a:rPr lang="en-US" altLang="zh-CN" sz="1800" dirty="0"/>
              <a:t>B</a:t>
            </a:r>
            <a:r>
              <a:rPr lang="zh-CN" altLang="en-US" sz="1800" dirty="0"/>
              <a:t>、目的寄存器</a:t>
            </a:r>
          </a:p>
          <a:p>
            <a:pPr lvl="1"/>
            <a:r>
              <a:rPr lang="zh-CN" altLang="en-US" sz="1800" dirty="0">
                <a:solidFill>
                  <a:srgbClr val="FF0000"/>
                </a:solidFill>
              </a:rPr>
              <a:t>控制信号：</a:t>
            </a:r>
            <a:r>
              <a:rPr lang="en-US" altLang="zh-CN" sz="1800" dirty="0">
                <a:solidFill>
                  <a:srgbClr val="FF0000"/>
                </a:solidFill>
              </a:rPr>
              <a:t>MEM</a:t>
            </a:r>
            <a:r>
              <a:rPr lang="zh-CN" altLang="en-US" sz="1800" dirty="0">
                <a:solidFill>
                  <a:srgbClr val="FF0000"/>
                </a:solidFill>
              </a:rPr>
              <a:t>及</a:t>
            </a:r>
            <a:r>
              <a:rPr lang="en-US" altLang="zh-CN" sz="1800" dirty="0">
                <a:solidFill>
                  <a:srgbClr val="FF0000"/>
                </a:solidFill>
              </a:rPr>
              <a:t>WB</a:t>
            </a:r>
            <a:endParaRPr lang="zh-CN" altLang="en-US" sz="1800" dirty="0">
              <a:solidFill>
                <a:srgbClr val="FF0000"/>
              </a:solidFill>
            </a:endParaRPr>
          </a:p>
          <a:p>
            <a:r>
              <a:rPr lang="en-US" altLang="zh-CN" sz="2000" dirty="0"/>
              <a:t>MEM/WB</a:t>
            </a:r>
          </a:p>
          <a:p>
            <a:pPr lvl="1"/>
            <a:r>
              <a:rPr lang="zh-CN" altLang="en-US" sz="1800" dirty="0"/>
              <a:t>目的寄存器、</a:t>
            </a:r>
            <a:r>
              <a:rPr lang="en-US" altLang="zh-CN" sz="1800" dirty="0"/>
              <a:t>ALU</a:t>
            </a:r>
            <a:r>
              <a:rPr lang="zh-CN" altLang="en-US" sz="1800" dirty="0"/>
              <a:t>结果、存储器读出的结果</a:t>
            </a:r>
          </a:p>
          <a:p>
            <a:pPr lvl="1"/>
            <a:r>
              <a:rPr lang="en-US" altLang="zh-CN" sz="1800" dirty="0">
                <a:solidFill>
                  <a:srgbClr val="FF0000"/>
                </a:solidFill>
              </a:rPr>
              <a:t>WB</a:t>
            </a:r>
            <a:r>
              <a:rPr lang="zh-CN" altLang="en-US" sz="1800" dirty="0">
                <a:solidFill>
                  <a:srgbClr val="FF0000"/>
                </a:solidFill>
              </a:rPr>
              <a:t>阶段控制信号 </a:t>
            </a:r>
          </a:p>
          <a:p>
            <a:endParaRPr kumimoji="1" lang="zh-CN" altLang="en-US" sz="20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9</a:t>
            </a:fld>
            <a:endParaRPr lang="zh-CN" altLang="en-US">
              <a:solidFill>
                <a:srgbClr val="1F497D"/>
              </a:solidFill>
            </a:endParaRPr>
          </a:p>
        </p:txBody>
      </p:sp>
    </p:spTree>
    <p:extLst>
      <p:ext uri="{BB962C8B-B14F-4D97-AF65-F5344CB8AC3E}">
        <p14:creationId xmlns:p14="http://schemas.microsoft.com/office/powerpoint/2010/main" val="417581613"/>
      </p:ext>
    </p:extLst>
  </p:cSld>
  <p:clrMapOvr>
    <a:masterClrMapping/>
  </p:clrMapOvr>
</p:sld>
</file>

<file path=ppt/theme/theme1.xml><?xml version="1.0" encoding="utf-8"?>
<a:theme xmlns:a="http://schemas.openxmlformats.org/drawingml/2006/main" name="主题1">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Arial"/>
        <a:ea typeface="黑体"/>
        <a:cs typeface=""/>
      </a:majorFont>
      <a:minorFont>
        <a:latin typeface="Gill Sans MT"/>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主题1 1">
        <a:dk1>
          <a:srgbClr val="000000"/>
        </a:dk1>
        <a:lt1>
          <a:srgbClr val="FFFFFF"/>
        </a:lt1>
        <a:dk2>
          <a:srgbClr val="464653"/>
        </a:dk2>
        <a:lt2>
          <a:srgbClr val="DDE9EC"/>
        </a:lt2>
        <a:accent1>
          <a:srgbClr val="727CA3"/>
        </a:accent1>
        <a:accent2>
          <a:srgbClr val="9FB8CD"/>
        </a:accent2>
        <a:accent3>
          <a:srgbClr val="FFFFFF"/>
        </a:accent3>
        <a:accent4>
          <a:srgbClr val="000000"/>
        </a:accent4>
        <a:accent5>
          <a:srgbClr val="BCBFCE"/>
        </a:accent5>
        <a:accent6>
          <a:srgbClr val="90A6BA"/>
        </a:accent6>
        <a:hlink>
          <a:srgbClr val="B292CA"/>
        </a:hlink>
        <a:folHlink>
          <a:srgbClr val="6B56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4438</TotalTime>
  <Words>3898</Words>
  <Application>Microsoft Macintosh PowerPoint</Application>
  <PresentationFormat>On-screen Show (4:3)</PresentationFormat>
  <Paragraphs>1255</Paragraphs>
  <Slides>44</Slides>
  <Notes>17</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44</vt:i4>
      </vt:variant>
    </vt:vector>
  </HeadingPairs>
  <TitlesOfParts>
    <vt:vector size="56" baseType="lpstr">
      <vt:lpstr>Cutive</vt:lpstr>
      <vt:lpstr>微软雅黑</vt:lpstr>
      <vt:lpstr>Arial</vt:lpstr>
      <vt:lpstr>Calibri</vt:lpstr>
      <vt:lpstr>Courier New</vt:lpstr>
      <vt:lpstr>Gill Sans MT</vt:lpstr>
      <vt:lpstr>Times</vt:lpstr>
      <vt:lpstr>Times New Roman</vt:lpstr>
      <vt:lpstr>Wingdings</vt:lpstr>
      <vt:lpstr>Wingdings 3</vt:lpstr>
      <vt:lpstr>主题1</vt:lpstr>
      <vt:lpstr>Visio</vt:lpstr>
      <vt:lpstr>结构冲突和数据冲突</vt:lpstr>
      <vt:lpstr>本讲概要</vt:lpstr>
      <vt:lpstr>流水线的实现原理</vt:lpstr>
      <vt:lpstr>流水线的实现原理</vt:lpstr>
      <vt:lpstr>流水线的实现原理</vt:lpstr>
      <vt:lpstr>流水线的实现原理</vt:lpstr>
      <vt:lpstr>流水线的实现原理</vt:lpstr>
      <vt:lpstr>PowerPoint Presentation</vt:lpstr>
      <vt:lpstr>各阶段寄存器保存的值</vt:lpstr>
      <vt:lpstr>流水线的实现原理</vt:lpstr>
      <vt:lpstr>流水线的实现原理</vt:lpstr>
      <vt:lpstr>流水线的冲突问题</vt:lpstr>
      <vt:lpstr>结构冲突</vt:lpstr>
      <vt:lpstr>1. 寄存器结构冲突</vt:lpstr>
      <vt:lpstr>寄存器文件结构冲突</vt:lpstr>
      <vt:lpstr>寄存器文件结构冲突</vt:lpstr>
      <vt:lpstr>内存结构冲突</vt:lpstr>
      <vt:lpstr>内存结构冲突</vt:lpstr>
      <vt:lpstr>Instruction and Data Caches</vt:lpstr>
      <vt:lpstr>结构冲突和相应解决方法</vt:lpstr>
      <vt:lpstr>结构冲突和相应的解决方法</vt:lpstr>
      <vt:lpstr>结构冲突和相应解决方法</vt:lpstr>
      <vt:lpstr>数据冲突和相应解决方法</vt:lpstr>
      <vt:lpstr>数据冲突的分类</vt:lpstr>
      <vt:lpstr>数据冲突分类</vt:lpstr>
      <vt:lpstr>数据冲突分类</vt:lpstr>
      <vt:lpstr> 数据冲突举例 (1/2)</vt:lpstr>
      <vt:lpstr>数据冲突举例(2/2)</vt:lpstr>
      <vt:lpstr>数据冲突解决办法: 数据旁路</vt:lpstr>
      <vt:lpstr>支持旁路的数据通路 (1/2)</vt:lpstr>
      <vt:lpstr>支持旁路的数据通路 (2/2)</vt:lpstr>
      <vt:lpstr>检测数据冲突</vt:lpstr>
      <vt:lpstr>数据的装入使用冲突 (1/4)</vt:lpstr>
      <vt:lpstr>数据的装入使用冲突 (2/4)</vt:lpstr>
      <vt:lpstr>数据的装入使用冲突 (3/4)</vt:lpstr>
      <vt:lpstr>检测</vt:lpstr>
      <vt:lpstr>暂停流水线</vt:lpstr>
      <vt:lpstr>数据的装入使用冲突 (4/4)</vt:lpstr>
      <vt:lpstr>代码顺序调换来避免流水线暂停Assembler Update!</vt:lpstr>
      <vt:lpstr>能处理数据冲突的数据通路</vt:lpstr>
      <vt:lpstr>  数据冲突和相应解决方法</vt:lpstr>
      <vt:lpstr>小结</vt:lpstr>
      <vt:lpstr>阅读和思考</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面向云计算的网络化操作系统 课题三 启动预备会</dc:title>
  <dc:creator>Hu Chunming</dc:creator>
  <cp:lastModifiedBy>Kang Chen</cp:lastModifiedBy>
  <cp:revision>731</cp:revision>
  <dcterms:created xsi:type="dcterms:W3CDTF">2016-09-06T00:35:26Z</dcterms:created>
  <dcterms:modified xsi:type="dcterms:W3CDTF">2019-09-02T12:00:52Z</dcterms:modified>
</cp:coreProperties>
</file>

<file path=docProps/thumbnail.jpeg>
</file>